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0552" autoAdjust="0"/>
  </p:normalViewPr>
  <p:slideViewPr>
    <p:cSldViewPr showGuides="1">
      <p:cViewPr varScale="1">
        <p:scale>
          <a:sx n="106" d="100"/>
          <a:sy n="106" d="100"/>
        </p:scale>
        <p:origin x="1764" y="114"/>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8/17/2020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8/17/2020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dirty="0" smtClean="0">
                <a:latin typeface="+mj-lt"/>
              </a:rPr>
              <a:t>ERCOT 2020 UFLS Survey Results</a:t>
            </a:r>
            <a:endParaRPr lang="en-US" sz="2000" b="1" dirty="0">
              <a:latin typeface="+mj-lt"/>
            </a:endParaRPr>
          </a:p>
          <a:p>
            <a:endParaRPr lang="en-US" sz="2000" dirty="0" smtClean="0">
              <a:solidFill>
                <a:schemeClr val="tx2"/>
              </a:solidFill>
              <a:latin typeface="+mj-lt"/>
            </a:endParaRPr>
          </a:p>
          <a:p>
            <a:r>
              <a:rPr lang="en-US" sz="2000" dirty="0" smtClean="0">
                <a:latin typeface="+mj-lt"/>
              </a:rPr>
              <a:t>ERCOT Compliance</a:t>
            </a:r>
            <a:endParaRPr lang="en-US" sz="2000" dirty="0" smtClean="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a:noAutofit/>
          </a:bodyPr>
          <a:lstStyle/>
          <a:p>
            <a:pPr marL="0" indent="0">
              <a:buNone/>
            </a:pPr>
            <a:r>
              <a:rPr lang="en-US" sz="1600" dirty="0"/>
              <a:t>ERCOT </a:t>
            </a:r>
            <a:r>
              <a:rPr lang="en-US" sz="1600" dirty="0" smtClean="0"/>
              <a:t>coordinated </a:t>
            </a:r>
            <a:r>
              <a:rPr lang="en-US" sz="1600" dirty="0"/>
              <a:t>and </a:t>
            </a:r>
            <a:r>
              <a:rPr lang="en-US" sz="1600" dirty="0" smtClean="0"/>
              <a:t>conducted </a:t>
            </a:r>
            <a:r>
              <a:rPr lang="en-US" sz="1600" dirty="0"/>
              <a:t>the survey with ERCOT Transmission Operators (TOs.) The survey serves to ensure that the required automatic under-frequency load shed circuits are configured to provide the appropriate load relief in an under-frequency event. The table below, taken from the </a:t>
            </a:r>
            <a:r>
              <a:rPr lang="en-US" sz="1600" b="1" i="1" dirty="0"/>
              <a:t>ERCOT </a:t>
            </a:r>
            <a:r>
              <a:rPr lang="en-US" sz="1600" b="1" i="1" dirty="0" smtClean="0"/>
              <a:t>Nodal Operating Guides, Section </a:t>
            </a:r>
            <a:r>
              <a:rPr lang="en-US" sz="1600" b="1" i="1" dirty="0"/>
              <a:t>2.6.1 (1) Requirements for Under-Frequency Load Shedding</a:t>
            </a:r>
            <a:r>
              <a:rPr lang="en-US" sz="1600" dirty="0"/>
              <a:t>, lists the required load shed amounts</a:t>
            </a:r>
            <a:r>
              <a:rPr lang="en-US" sz="1600" dirty="0" smtClean="0"/>
              <a:t>:</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p:txBody>
      </p:sp>
      <p:sp>
        <p:nvSpPr>
          <p:cNvPr id="3" name="Title 2"/>
          <p:cNvSpPr>
            <a:spLocks noGrp="1"/>
          </p:cNvSpPr>
          <p:nvPr>
            <p:ph type="title"/>
          </p:nvPr>
        </p:nvSpPr>
        <p:spPr/>
        <p:txBody>
          <a:bodyPr/>
          <a:lstStyle/>
          <a:p>
            <a:r>
              <a:rPr lang="en-US" sz="2000" dirty="0"/>
              <a:t>Background on </a:t>
            </a:r>
            <a:r>
              <a:rPr lang="en-US" sz="2000" dirty="0" smtClean="0"/>
              <a:t>the ERCOT UFLS Survey and Requirements</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67582017"/>
              </p:ext>
            </p:extLst>
          </p:nvPr>
        </p:nvGraphicFramePr>
        <p:xfrm>
          <a:off x="1485900" y="2286000"/>
          <a:ext cx="6248400" cy="1721955"/>
        </p:xfrm>
        <a:graphic>
          <a:graphicData uri="http://schemas.openxmlformats.org/drawingml/2006/table">
            <a:tbl>
              <a:tblPr firstRow="1" bandRow="1">
                <a:tableStyleId>{5C22544A-7EE6-4342-B048-85BDC9FD1C3A}</a:tableStyleId>
              </a:tblPr>
              <a:tblGrid>
                <a:gridCol w="2643554"/>
                <a:gridCol w="3604846"/>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bg1"/>
                          </a:solidFill>
                          <a:latin typeface="+mn-lt"/>
                          <a:ea typeface="+mn-ea"/>
                          <a:cs typeface="+mn-cs"/>
                        </a:rPr>
                        <a:t>Load Relief</a:t>
                      </a:r>
                    </a:p>
                  </a:txBody>
                  <a:tcPr anchor="ctr"/>
                </a:tc>
              </a:tr>
              <a:tr h="365760">
                <a:tc>
                  <a:txBody>
                    <a:bodyPr/>
                    <a:lstStyle/>
                    <a:p>
                      <a:pPr algn="ctr" fontAlgn="b"/>
                      <a:r>
                        <a:rPr lang="en-US" sz="1600" kern="1200" dirty="0" smtClean="0">
                          <a:solidFill>
                            <a:schemeClr val="tx2"/>
                          </a:solidFill>
                          <a:latin typeface="+mn-lt"/>
                          <a:ea typeface="+mn-ea"/>
                          <a:cs typeface="+mn-cs"/>
                        </a:rPr>
                        <a:t>59.3 Hz </a:t>
                      </a:r>
                      <a:endParaRPr lang="en-US" sz="1600" kern="1200" dirty="0">
                        <a:solidFill>
                          <a:schemeClr val="tx2"/>
                        </a:solidFill>
                        <a:latin typeface="+mn-lt"/>
                        <a:ea typeface="+mn-ea"/>
                        <a:cs typeface="+mn-cs"/>
                      </a:endParaRPr>
                    </a:p>
                  </a:txBody>
                  <a:tcPr marL="9525" marR="9525" marT="9525" marB="0" anchor="ctr"/>
                </a:tc>
                <a:tc>
                  <a:txBody>
                    <a:bodyPr/>
                    <a:lstStyle/>
                    <a:p>
                      <a:pPr algn="ctr"/>
                      <a:r>
                        <a:rPr lang="en-US" sz="1600" kern="1200" dirty="0" smtClean="0">
                          <a:solidFill>
                            <a:schemeClr val="tx2"/>
                          </a:solidFill>
                          <a:latin typeface="+mn-lt"/>
                          <a:ea typeface="+mn-ea"/>
                          <a:cs typeface="+mn-cs"/>
                        </a:rPr>
                        <a:t>At least 5% of the TO Load</a:t>
                      </a:r>
                    </a:p>
                  </a:txBody>
                  <a:tcPr marL="9525" marR="9525" marT="9525" marB="0" anchor="ctr"/>
                </a:tc>
              </a:tr>
              <a:tr h="370840">
                <a:tc>
                  <a:txBody>
                    <a:bodyPr/>
                    <a:lstStyle/>
                    <a:p>
                      <a:pPr algn="ctr" fontAlgn="b"/>
                      <a:r>
                        <a:rPr lang="en-US" sz="1600" kern="1200" dirty="0" smtClean="0">
                          <a:solidFill>
                            <a:schemeClr val="tx2"/>
                          </a:solidFill>
                          <a:latin typeface="+mn-lt"/>
                          <a:ea typeface="+mn-ea"/>
                          <a:cs typeface="+mn-cs"/>
                        </a:rPr>
                        <a:t> 58.9 Hz</a:t>
                      </a:r>
                      <a:r>
                        <a:rPr lang="en-US" sz="1600" kern="1200" dirty="0">
                          <a:solidFill>
                            <a:schemeClr val="tx2"/>
                          </a:solidFill>
                          <a:latin typeface="+mn-lt"/>
                          <a:ea typeface="+mn-ea"/>
                          <a:cs typeface="+mn-cs"/>
                        </a:rPr>
                        <a:t>  </a:t>
                      </a:r>
                    </a:p>
                  </a:txBody>
                  <a:tcPr marL="9525" marR="9525" marT="9525" marB="0" anchor="ctr"/>
                </a:tc>
                <a:tc>
                  <a:txBody>
                    <a:bodyPr/>
                    <a:lstStyle/>
                    <a:p>
                      <a:pPr algn="ctr"/>
                      <a:r>
                        <a:rPr lang="en-US" sz="1600" kern="1200" dirty="0" smtClean="0">
                          <a:solidFill>
                            <a:schemeClr val="tx2"/>
                          </a:solidFill>
                          <a:latin typeface="+mn-lt"/>
                          <a:ea typeface="+mn-ea"/>
                          <a:cs typeface="+mn-cs"/>
                        </a:rPr>
                        <a:t>A total of at least 15% of the TO Load</a:t>
                      </a:r>
                    </a:p>
                  </a:txBody>
                  <a:tcPr marL="9525" marR="9525" marT="9525" marB="0" anchor="ctr"/>
                </a:tc>
              </a:tr>
              <a:tr h="370840">
                <a:tc>
                  <a:txBody>
                    <a:bodyPr/>
                    <a:lstStyle/>
                    <a:p>
                      <a:pPr algn="ctr" fontAlgn="b"/>
                      <a:r>
                        <a:rPr lang="en-US" sz="1600" kern="1200" dirty="0" smtClean="0">
                          <a:solidFill>
                            <a:schemeClr val="tx2"/>
                          </a:solidFill>
                          <a:latin typeface="+mn-lt"/>
                          <a:ea typeface="+mn-ea"/>
                          <a:cs typeface="+mn-cs"/>
                        </a:rPr>
                        <a:t> 58.5 Hz</a:t>
                      </a:r>
                      <a:r>
                        <a:rPr lang="en-US" sz="1600" kern="1200" dirty="0">
                          <a:solidFill>
                            <a:schemeClr val="tx2"/>
                          </a:solidFill>
                          <a:latin typeface="+mn-lt"/>
                          <a:ea typeface="+mn-ea"/>
                          <a:cs typeface="+mn-cs"/>
                        </a:rPr>
                        <a:t> </a:t>
                      </a:r>
                    </a:p>
                  </a:txBody>
                  <a:tcPr marL="9525" marR="9525" marT="9525" marB="0" anchor="ctr"/>
                </a:tc>
                <a:tc>
                  <a:txBody>
                    <a:bodyPr/>
                    <a:lstStyle/>
                    <a:p>
                      <a:pPr algn="ctr" fontAlgn="b"/>
                      <a:r>
                        <a:rPr lang="en-US" sz="1600" kern="1200" dirty="0" smtClean="0">
                          <a:solidFill>
                            <a:schemeClr val="tx2"/>
                          </a:solidFill>
                          <a:latin typeface="+mn-lt"/>
                          <a:ea typeface="+mn-ea"/>
                          <a:cs typeface="+mn-cs"/>
                        </a:rPr>
                        <a:t>A total of at least 25% of the TO Load</a:t>
                      </a:r>
                      <a:endParaRPr lang="en-US" sz="1600" kern="1200" dirty="0">
                        <a:solidFill>
                          <a:schemeClr val="tx2"/>
                        </a:solidFill>
                        <a:latin typeface="+mn-lt"/>
                        <a:ea typeface="+mn-ea"/>
                        <a:cs typeface="+mn-cs"/>
                      </a:endParaRPr>
                    </a:p>
                  </a:txBody>
                  <a:tcPr marL="9525" marR="9525" marT="9525" marB="0" anchor="ctr"/>
                </a:tc>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dirty="0">
                <a:solidFill>
                  <a:schemeClr val="tx2"/>
                </a:solidFill>
              </a:rPr>
              <a:t>ERCOT Nodal Operating Guides, Section 2.6.1 (2</a:t>
            </a:r>
            <a:r>
              <a:rPr lang="en-US" sz="1600" b="1" dirty="0" smtClean="0">
                <a:solidFill>
                  <a:schemeClr val="tx2"/>
                </a:solidFill>
              </a:rPr>
              <a:t>) </a:t>
            </a:r>
            <a:endParaRPr lang="en-US" sz="1600" b="1" dirty="0">
              <a:solidFill>
                <a:schemeClr val="tx2"/>
              </a:solidFill>
            </a:endParaRPr>
          </a:p>
          <a:p>
            <a:pPr marL="400050" lvl="1" indent="0">
              <a:buNone/>
            </a:pPr>
            <a:r>
              <a:rPr lang="en-US" sz="1600" i="1" dirty="0">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Timeline </a:t>
            </a:r>
            <a:r>
              <a:rPr lang="en-US" sz="2000" dirty="0"/>
              <a:t>of </a:t>
            </a:r>
            <a:r>
              <a:rPr lang="en-US" sz="2000" dirty="0" smtClean="0"/>
              <a:t>the 2020 ERCOT UFLS Survey</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smtClean="0"/>
              <a:t>Below is </a:t>
            </a:r>
            <a:r>
              <a:rPr lang="en-US" sz="1600" dirty="0"/>
              <a:t>a timeline reflecting the survey dates and activities:</a:t>
            </a:r>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80980269"/>
              </p:ext>
            </p:extLst>
          </p:nvPr>
        </p:nvGraphicFramePr>
        <p:xfrm>
          <a:off x="521435" y="1463040"/>
          <a:ext cx="8077200" cy="264160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sz="1600" kern="1200" dirty="0" smtClean="0">
                          <a:solidFill>
                            <a:schemeClr val="tx2"/>
                          </a:solidFill>
                          <a:latin typeface="+mn-lt"/>
                          <a:ea typeface="+mn-ea"/>
                          <a:cs typeface="+mn-cs"/>
                        </a:rPr>
                        <a:t>March 19th </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ERCOT announcement of survey timeline to the OWG.</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April 1st </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Market Notice sent by ERCOT Client Services to </a:t>
                      </a:r>
                      <a:r>
                        <a:rPr lang="en-US" sz="1600" kern="1200" dirty="0" smtClean="0">
                          <a:solidFill>
                            <a:schemeClr val="tx2"/>
                          </a:solidFill>
                          <a:latin typeface="+mn-lt"/>
                          <a:ea typeface="+mn-ea"/>
                          <a:cs typeface="+mn-cs"/>
                        </a:rPr>
                        <a:t>ERCOT TO </a:t>
                      </a:r>
                      <a:r>
                        <a:rPr lang="en-US" sz="1600" kern="1200" dirty="0" smtClean="0">
                          <a:solidFill>
                            <a:schemeClr val="tx2"/>
                          </a:solidFill>
                          <a:latin typeface="+mn-lt"/>
                          <a:ea typeface="+mn-ea"/>
                          <a:cs typeface="+mn-cs"/>
                        </a:rPr>
                        <a:t>Authorized Representatives.</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May 14th @ 11:00 AM</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Date and time of survey.</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July 13th</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Survey results due to ERCOT.</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August – September</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Results reported to OWG, ROS, and TAC</a:t>
                      </a:r>
                      <a:endParaRPr lang="en-US" sz="1600" kern="1200" dirty="0">
                        <a:solidFill>
                          <a:schemeClr val="tx2"/>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a:normAutofit/>
          </a:bodyPr>
          <a:lstStyle/>
          <a:p>
            <a:pPr marL="0" indent="0">
              <a:buNone/>
            </a:pPr>
            <a:r>
              <a:rPr lang="en-US" sz="1600" dirty="0"/>
              <a:t>The overall results of the </a:t>
            </a:r>
            <a:r>
              <a:rPr lang="en-US" sz="1600" dirty="0" smtClean="0"/>
              <a:t>2020 </a:t>
            </a:r>
            <a:r>
              <a:rPr lang="en-US" sz="1600" dirty="0"/>
              <a:t>UFLS survey are reflected below</a:t>
            </a:r>
            <a:r>
              <a:rPr lang="en-US" sz="1600" dirty="0" smtClean="0"/>
              <a:t>:</a:t>
            </a:r>
            <a:endParaRPr lang="en-US" sz="1600" dirty="0">
              <a:solidFill>
                <a:schemeClr val="tx1"/>
              </a:solidFill>
            </a:endParaRPr>
          </a:p>
        </p:txBody>
      </p:sp>
      <p:sp>
        <p:nvSpPr>
          <p:cNvPr id="3" name="Title 2"/>
          <p:cNvSpPr>
            <a:spLocks noGrp="1"/>
          </p:cNvSpPr>
          <p:nvPr>
            <p:ph type="title"/>
          </p:nvPr>
        </p:nvSpPr>
        <p:spPr/>
        <p:txBody>
          <a:bodyPr/>
          <a:lstStyle/>
          <a:p>
            <a:r>
              <a:rPr lang="en-US" sz="2000" dirty="0" smtClean="0"/>
              <a:t>Results of the 2020 ERCOT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solidFill>
                <a:schemeClr val="tx2"/>
              </a:solidFill>
            </a:endParaRPr>
          </a:p>
          <a:p>
            <a:pPr marL="0" indent="0">
              <a:buNone/>
            </a:pPr>
            <a:r>
              <a:rPr lang="en-US" sz="1600" dirty="0" smtClean="0">
                <a:solidFill>
                  <a:schemeClr val="tx2"/>
                </a:solidFill>
              </a:rPr>
              <a:t>TOs </a:t>
            </a:r>
            <a:r>
              <a:rPr lang="en-US" sz="1600" dirty="0">
                <a:solidFill>
                  <a:schemeClr val="tx2"/>
                </a:solidFill>
              </a:rPr>
              <a:t>successfully met the UFLS requirements for all three thresholds</a:t>
            </a:r>
            <a:r>
              <a:rPr lang="en-US" sz="1600" dirty="0" smtClean="0">
                <a:solidFill>
                  <a:schemeClr val="tx2"/>
                </a:solidFill>
              </a:rPr>
              <a:t>. </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a:t>
            </a:r>
            <a:r>
              <a:rPr lang="en-US" sz="1600" dirty="0" smtClean="0">
                <a:solidFill>
                  <a:schemeClr val="tx2"/>
                </a:solidFill>
              </a:rPr>
              <a:t>44,052 </a:t>
            </a:r>
            <a:r>
              <a:rPr lang="en-US" sz="1600" dirty="0">
                <a:solidFill>
                  <a:schemeClr val="tx2"/>
                </a:solidFill>
              </a:rPr>
              <a:t>MW. In comparison, the </a:t>
            </a:r>
            <a:r>
              <a:rPr lang="en-US" sz="1600" dirty="0" smtClean="0">
                <a:solidFill>
                  <a:schemeClr val="tx2"/>
                </a:solidFill>
              </a:rPr>
              <a:t>2019 survey </a:t>
            </a:r>
            <a:r>
              <a:rPr lang="en-US" sz="1600" dirty="0">
                <a:solidFill>
                  <a:schemeClr val="tx2"/>
                </a:solidFill>
              </a:rPr>
              <a:t>overall total </a:t>
            </a:r>
            <a:r>
              <a:rPr lang="en-US" sz="1600" dirty="0" smtClean="0">
                <a:solidFill>
                  <a:schemeClr val="tx2"/>
                </a:solidFill>
              </a:rPr>
              <a:t>result was 30.55% </a:t>
            </a:r>
            <a:r>
              <a:rPr lang="en-US" sz="1600" dirty="0">
                <a:solidFill>
                  <a:schemeClr val="tx2"/>
                </a:solidFill>
              </a:rPr>
              <a:t>at </a:t>
            </a:r>
            <a:r>
              <a:rPr lang="en-US" sz="1600" dirty="0" smtClean="0">
                <a:solidFill>
                  <a:schemeClr val="tx2"/>
                </a:solidFill>
              </a:rPr>
              <a:t>44,607 MW </a:t>
            </a:r>
            <a:r>
              <a:rPr lang="en-US" sz="1600" dirty="0">
                <a:solidFill>
                  <a:schemeClr val="tx2"/>
                </a:solidFill>
              </a:rPr>
              <a:t>of load.</a:t>
            </a: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104438533"/>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gridCol w="3827696"/>
                <a:gridCol w="1905000"/>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Threshold</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548640">
                <a:tc>
                  <a:txBody>
                    <a:bodyPr/>
                    <a:lstStyle/>
                    <a:p>
                      <a:pPr algn="ctr" fontAlgn="b"/>
                      <a:r>
                        <a:rPr lang="en-US" sz="1600" kern="1200" dirty="0" smtClean="0">
                          <a:solidFill>
                            <a:schemeClr val="tx2"/>
                          </a:solidFill>
                          <a:latin typeface="+mn-lt"/>
                          <a:ea typeface="+mn-ea"/>
                          <a:cs typeface="+mn-cs"/>
                        </a:rPr>
                        <a:t>59.3 Hz</a:t>
                      </a:r>
                      <a:endParaRPr lang="en-US" sz="1600" kern="1200" dirty="0">
                        <a:solidFill>
                          <a:schemeClr val="tx2"/>
                        </a:solidFill>
                        <a:latin typeface="+mn-lt"/>
                        <a:ea typeface="+mn-ea"/>
                        <a:cs typeface="+mn-cs"/>
                      </a:endParaRPr>
                    </a:p>
                  </a:txBody>
                  <a:tcPr marL="9525" marR="9525" marT="9525" marB="0" anchor="ctr"/>
                </a:tc>
                <a:tc>
                  <a:txBody>
                    <a:bodyPr/>
                    <a:lstStyle/>
                    <a:p>
                      <a:pPr algn="ctr" fontAlgn="b"/>
                      <a:r>
                        <a:rPr lang="en-US" sz="1600" kern="1200" dirty="0" smtClean="0">
                          <a:solidFill>
                            <a:schemeClr val="tx2"/>
                          </a:solidFill>
                          <a:latin typeface="+mn-lt"/>
                          <a:ea typeface="+mn-ea"/>
                          <a:cs typeface="+mn-cs"/>
                        </a:rPr>
                        <a:t>At least 5% of the TO Load</a:t>
                      </a:r>
                      <a:endParaRPr lang="en-US" sz="1600" kern="1200" dirty="0">
                        <a:solidFill>
                          <a:schemeClr val="tx2"/>
                        </a:solidFill>
                        <a:latin typeface="+mn-lt"/>
                        <a:ea typeface="+mn-ea"/>
                        <a:cs typeface="+mn-cs"/>
                      </a:endParaRPr>
                    </a:p>
                  </a:txBody>
                  <a:tcPr marL="9525" marR="9525" marT="9525" marB="0" anchor="ctr"/>
                </a:tc>
                <a:tc>
                  <a:txBody>
                    <a:bodyPr/>
                    <a:lstStyle/>
                    <a:p>
                      <a:pPr algn="ctr" fontAlgn="b"/>
                      <a:r>
                        <a:rPr lang="en-US" sz="1600" b="1" kern="1200" dirty="0" smtClean="0">
                          <a:solidFill>
                            <a:schemeClr val="tx2"/>
                          </a:solidFill>
                          <a:latin typeface="+mn-lt"/>
                          <a:ea typeface="+mn-ea"/>
                          <a:cs typeface="+mn-cs"/>
                        </a:rPr>
                        <a:t>7.39%</a:t>
                      </a:r>
                      <a:endParaRPr lang="en-US" sz="1600" b="1" kern="1200" dirty="0">
                        <a:solidFill>
                          <a:schemeClr val="tx2"/>
                        </a:solidFill>
                        <a:latin typeface="+mn-lt"/>
                        <a:ea typeface="+mn-ea"/>
                        <a:cs typeface="+mn-cs"/>
                      </a:endParaRPr>
                    </a:p>
                  </a:txBody>
                  <a:tcPr marL="9525" marR="9525" marT="9525" marB="0" anchor="ctr"/>
                </a:tc>
              </a:tr>
              <a:tr h="548640">
                <a:tc>
                  <a:txBody>
                    <a:bodyPr/>
                    <a:lstStyle/>
                    <a:p>
                      <a:pPr algn="ctr" fontAlgn="b"/>
                      <a:r>
                        <a:rPr lang="en-US" sz="1600" kern="1200" dirty="0" smtClean="0">
                          <a:solidFill>
                            <a:schemeClr val="tx2"/>
                          </a:solidFill>
                          <a:latin typeface="+mn-lt"/>
                          <a:ea typeface="+mn-ea"/>
                          <a:cs typeface="+mn-cs"/>
                        </a:rPr>
                        <a:t> 58.9 Hz</a:t>
                      </a:r>
                      <a:r>
                        <a:rPr lang="en-US" sz="1600" kern="1200" dirty="0">
                          <a:solidFill>
                            <a:schemeClr val="tx2"/>
                          </a:solidFill>
                          <a:latin typeface="+mn-lt"/>
                          <a:ea typeface="+mn-ea"/>
                          <a:cs typeface="+mn-cs"/>
                        </a:rPr>
                        <a:t>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2"/>
                          </a:solidFill>
                          <a:latin typeface="+mn-lt"/>
                          <a:ea typeface="+mn-ea"/>
                          <a:cs typeface="+mn-cs"/>
                        </a:rPr>
                        <a:t>   A total of at least</a:t>
                      </a:r>
                      <a:r>
                        <a:rPr lang="en-US" sz="1600" kern="1200" baseline="0" dirty="0" smtClean="0">
                          <a:solidFill>
                            <a:schemeClr val="tx2"/>
                          </a:solidFill>
                          <a:latin typeface="+mn-lt"/>
                          <a:ea typeface="+mn-ea"/>
                          <a:cs typeface="+mn-cs"/>
                        </a:rPr>
                        <a:t> 15% of the TO Load</a:t>
                      </a:r>
                      <a:r>
                        <a:rPr lang="en-US" sz="1600" kern="1200" dirty="0" smtClean="0">
                          <a:solidFill>
                            <a:schemeClr val="tx2"/>
                          </a:solidFill>
                          <a:latin typeface="+mn-lt"/>
                          <a:ea typeface="+mn-ea"/>
                          <a:cs typeface="+mn-cs"/>
                        </a:rPr>
                        <a:t>	</a:t>
                      </a:r>
                    </a:p>
                  </a:txBody>
                  <a:tcPr marL="73025" marR="73025" anchor="ctr"/>
                </a:tc>
                <a:tc>
                  <a:txBody>
                    <a:bodyPr/>
                    <a:lstStyle/>
                    <a:p>
                      <a:pPr algn="ctr" fontAlgn="b"/>
                      <a:r>
                        <a:rPr lang="en-US" sz="1600" b="1" kern="1200" dirty="0" smtClean="0">
                          <a:solidFill>
                            <a:schemeClr val="tx2"/>
                          </a:solidFill>
                          <a:latin typeface="+mn-lt"/>
                          <a:ea typeface="+mn-ea"/>
                          <a:cs typeface="+mn-cs"/>
                        </a:rPr>
                        <a:t>20.26%</a:t>
                      </a:r>
                      <a:endParaRPr lang="en-US" sz="1600" b="1" kern="1200" dirty="0">
                        <a:solidFill>
                          <a:schemeClr val="tx2"/>
                        </a:solidFill>
                        <a:latin typeface="+mn-lt"/>
                        <a:ea typeface="+mn-ea"/>
                        <a:cs typeface="+mn-cs"/>
                      </a:endParaRPr>
                    </a:p>
                  </a:txBody>
                  <a:tcPr marL="9525" marR="9525" marT="9525" marB="0" anchor="ctr"/>
                </a:tc>
              </a:tr>
              <a:tr h="545263">
                <a:tc>
                  <a:txBody>
                    <a:bodyPr/>
                    <a:lstStyle/>
                    <a:p>
                      <a:pPr algn="ctr" fontAlgn="b"/>
                      <a:r>
                        <a:rPr lang="en-US" sz="1600" kern="1200" dirty="0" smtClean="0">
                          <a:solidFill>
                            <a:schemeClr val="tx2"/>
                          </a:solidFill>
                          <a:latin typeface="+mn-lt"/>
                          <a:ea typeface="+mn-ea"/>
                          <a:cs typeface="+mn-cs"/>
                        </a:rPr>
                        <a:t>58.5 Hz</a:t>
                      </a:r>
                      <a:endParaRPr lang="en-US" sz="1600" kern="1200" dirty="0">
                        <a:solidFill>
                          <a:schemeClr val="tx2"/>
                        </a:solidFill>
                        <a:latin typeface="+mn-lt"/>
                        <a:ea typeface="+mn-ea"/>
                        <a:cs typeface="+mn-cs"/>
                      </a:endParaRPr>
                    </a:p>
                  </a:txBody>
                  <a:tcPr marL="9525" marR="9525" marT="9525" marB="0" anchor="ctr"/>
                </a:tc>
                <a:tc>
                  <a:txBody>
                    <a:bodyPr/>
                    <a:lstStyle/>
                    <a:p>
                      <a:pPr algn="ctr"/>
                      <a:r>
                        <a:rPr lang="en-US" sz="1600" kern="1200" dirty="0" smtClean="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dirty="0" smtClean="0">
                          <a:solidFill>
                            <a:schemeClr val="tx2"/>
                          </a:solidFill>
                          <a:latin typeface="+mn-lt"/>
                          <a:ea typeface="+mn-ea"/>
                          <a:cs typeface="+mn-cs"/>
                        </a:rPr>
                        <a:t>32.80%</a:t>
                      </a:r>
                      <a:endParaRPr lang="en-US" sz="1600" b="1" kern="1200" dirty="0">
                        <a:solidFill>
                          <a:schemeClr val="tx2"/>
                        </a:solidFill>
                        <a:latin typeface="+mn-lt"/>
                        <a:ea typeface="+mn-ea"/>
                        <a:cs typeface="+mn-cs"/>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8D71687-AE0C-48AE-9A7E-1F445F288C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3354</TotalTime>
  <Words>420</Words>
  <Application>Microsoft Office PowerPoint</Application>
  <PresentationFormat>On-screen Show (4:3)</PresentationFormat>
  <Paragraphs>61</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Timeline of the 2020 ERCOT UFLS Survey</vt:lpstr>
      <vt:lpstr>Results of the 2020 ERCOT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86</cp:revision>
  <cp:lastPrinted>2016-01-21T20:53:15Z</cp:lastPrinted>
  <dcterms:created xsi:type="dcterms:W3CDTF">2016-01-21T15:20:31Z</dcterms:created>
  <dcterms:modified xsi:type="dcterms:W3CDTF">2020-08-17T17:46:34Z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