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8"/>
  </p:notesMasterIdLst>
  <p:handoutMasterIdLst>
    <p:handoutMasterId r:id="rId19"/>
  </p:handoutMasterIdLst>
  <p:sldIdLst>
    <p:sldId id="260" r:id="rId6"/>
    <p:sldId id="267" r:id="rId7"/>
    <p:sldId id="301" r:id="rId8"/>
    <p:sldId id="271" r:id="rId9"/>
    <p:sldId id="279" r:id="rId10"/>
    <p:sldId id="303" r:id="rId11"/>
    <p:sldId id="304" r:id="rId12"/>
    <p:sldId id="302" r:id="rId13"/>
    <p:sldId id="290" r:id="rId14"/>
    <p:sldId id="282" r:id="rId15"/>
    <p:sldId id="285" r:id="rId16"/>
    <p:sldId id="286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gele, Leo" initials="AL" lastIdx="2" clrIdx="0">
    <p:extLst>
      <p:ext uri="{19B8F6BF-5375-455C-9EA6-DF929625EA0E}">
        <p15:presenceInfo xmlns:p15="http://schemas.microsoft.com/office/powerpoint/2012/main" userId="S-1-5-21-639947351-343809578-3807592339-19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959" autoAdjust="0"/>
  </p:normalViewPr>
  <p:slideViewPr>
    <p:cSldViewPr showGuides="1">
      <p:cViewPr varScale="1">
        <p:scale>
          <a:sx n="77" d="100"/>
          <a:sy n="77" d="100"/>
        </p:scale>
        <p:origin x="1878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25E192-70E8-4683-9AD9-C2AFDFE6041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2B19937-7DE9-4F64-9ABB-943CB2BB0C0D}">
      <dgm:prSet phldrT="[Text]"/>
      <dgm:spPr/>
      <dgm:t>
        <a:bodyPr/>
        <a:lstStyle/>
        <a:p>
          <a:r>
            <a:rPr lang="en-US" dirty="0" smtClean="0"/>
            <a:t>EMIL Web Interface Release</a:t>
          </a:r>
        </a:p>
      </dgm:t>
    </dgm:pt>
    <dgm:pt modelId="{1B57865D-2DDC-4E93-8273-A53FFA1B6E4B}" type="parTrans" cxnId="{52EEE157-B46D-4A40-BA34-478E2F148211}">
      <dgm:prSet/>
      <dgm:spPr/>
      <dgm:t>
        <a:bodyPr/>
        <a:lstStyle/>
        <a:p>
          <a:endParaRPr lang="en-US"/>
        </a:p>
      </dgm:t>
    </dgm:pt>
    <dgm:pt modelId="{3B0C0A3E-0D4B-4AAE-B30F-F853D86F8687}" type="sibTrans" cxnId="{52EEE157-B46D-4A40-BA34-478E2F148211}">
      <dgm:prSet/>
      <dgm:spPr/>
      <dgm:t>
        <a:bodyPr/>
        <a:lstStyle/>
        <a:p>
          <a:endParaRPr lang="en-US"/>
        </a:p>
      </dgm:t>
    </dgm:pt>
    <dgm:pt modelId="{2DCAC677-4C19-4901-A0ED-C2896411859A}">
      <dgm:prSet phldrT="[Text]"/>
      <dgm:spPr/>
      <dgm:t>
        <a:bodyPr/>
        <a:lstStyle/>
        <a:p>
          <a:r>
            <a:rPr lang="en-US" dirty="0" smtClean="0"/>
            <a:t>Sandbox Version New MIS</a:t>
          </a:r>
          <a:endParaRPr lang="en-US" dirty="0"/>
        </a:p>
      </dgm:t>
    </dgm:pt>
    <dgm:pt modelId="{82FB840B-DA48-4B02-B59E-0BFC46A08E6D}" type="parTrans" cxnId="{F94F7D99-1251-4044-B87D-7C729B4572BA}">
      <dgm:prSet/>
      <dgm:spPr/>
      <dgm:t>
        <a:bodyPr/>
        <a:lstStyle/>
        <a:p>
          <a:endParaRPr lang="en-US"/>
        </a:p>
      </dgm:t>
    </dgm:pt>
    <dgm:pt modelId="{968554FA-E2DB-4714-95D5-037DA3EF53C4}" type="sibTrans" cxnId="{F94F7D99-1251-4044-B87D-7C729B4572BA}">
      <dgm:prSet/>
      <dgm:spPr/>
      <dgm:t>
        <a:bodyPr/>
        <a:lstStyle/>
        <a:p>
          <a:endParaRPr lang="en-US"/>
        </a:p>
      </dgm:t>
    </dgm:pt>
    <dgm:pt modelId="{683265DB-AAFE-475D-9125-470EDE7700F8}">
      <dgm:prSet phldrT="[Text]"/>
      <dgm:spPr/>
      <dgm:t>
        <a:bodyPr/>
        <a:lstStyle/>
        <a:p>
          <a:r>
            <a:rPr lang="en-US" dirty="0" smtClean="0"/>
            <a:t>MIS Production Soft Launch </a:t>
          </a:r>
        </a:p>
        <a:p>
          <a:r>
            <a:rPr lang="en-US" dirty="0" smtClean="0"/>
            <a:t>MP Testing</a:t>
          </a:r>
          <a:endParaRPr lang="en-US" dirty="0"/>
        </a:p>
      </dgm:t>
    </dgm:pt>
    <dgm:pt modelId="{4668625E-143B-4C33-B46B-24110A96ECCE}" type="parTrans" cxnId="{8C85EE63-9547-4FAA-A095-340426AC35A2}">
      <dgm:prSet/>
      <dgm:spPr/>
      <dgm:t>
        <a:bodyPr/>
        <a:lstStyle/>
        <a:p>
          <a:endParaRPr lang="en-US"/>
        </a:p>
      </dgm:t>
    </dgm:pt>
    <dgm:pt modelId="{E3C4AFB0-EBFF-4C94-A0AA-659E65719FC3}" type="sibTrans" cxnId="{8C85EE63-9547-4FAA-A095-340426AC35A2}">
      <dgm:prSet/>
      <dgm:spPr/>
      <dgm:t>
        <a:bodyPr/>
        <a:lstStyle/>
        <a:p>
          <a:endParaRPr lang="en-US"/>
        </a:p>
      </dgm:t>
    </dgm:pt>
    <dgm:pt modelId="{5C64434C-6348-4665-A272-75ED4CD99C2A}">
      <dgm:prSet phldrT="[Text]"/>
      <dgm:spPr/>
      <dgm:t>
        <a:bodyPr/>
        <a:lstStyle/>
        <a:p>
          <a:r>
            <a:rPr lang="en-US" dirty="0" smtClean="0"/>
            <a:t>MIS Production Go-Live</a:t>
          </a:r>
          <a:endParaRPr lang="en-US" dirty="0"/>
        </a:p>
      </dgm:t>
    </dgm:pt>
    <dgm:pt modelId="{6EBB1B89-EE73-4C60-AC6F-64BC2D20D4F8}" type="parTrans" cxnId="{F3F6559F-E2C2-47DC-B694-8E7C771D47F3}">
      <dgm:prSet/>
      <dgm:spPr/>
      <dgm:t>
        <a:bodyPr/>
        <a:lstStyle/>
        <a:p>
          <a:endParaRPr lang="en-US"/>
        </a:p>
      </dgm:t>
    </dgm:pt>
    <dgm:pt modelId="{B0768CBA-052F-4E28-94D3-397C5320CCF7}" type="sibTrans" cxnId="{F3F6559F-E2C2-47DC-B694-8E7C771D47F3}">
      <dgm:prSet/>
      <dgm:spPr/>
      <dgm:t>
        <a:bodyPr/>
        <a:lstStyle/>
        <a:p>
          <a:endParaRPr lang="en-US"/>
        </a:p>
      </dgm:t>
    </dgm:pt>
    <dgm:pt modelId="{27C320AF-4B72-4C24-A6E1-0F4695830BBB}">
      <dgm:prSet phldrT="[Text]"/>
      <dgm:spPr/>
      <dgm:t>
        <a:bodyPr/>
        <a:lstStyle/>
        <a:p>
          <a:r>
            <a:rPr lang="en-US" dirty="0" smtClean="0"/>
            <a:t>Decommission </a:t>
          </a:r>
        </a:p>
        <a:p>
          <a:r>
            <a:rPr lang="en-US" dirty="0" smtClean="0"/>
            <a:t>Old MIS</a:t>
          </a:r>
          <a:endParaRPr lang="en-US" dirty="0"/>
        </a:p>
      </dgm:t>
    </dgm:pt>
    <dgm:pt modelId="{B4E6A275-4C2E-41AD-8571-0BE1982AD88D}" type="parTrans" cxnId="{DB299821-730B-4065-A122-9AF15246B091}">
      <dgm:prSet/>
      <dgm:spPr/>
      <dgm:t>
        <a:bodyPr/>
        <a:lstStyle/>
        <a:p>
          <a:endParaRPr lang="en-US"/>
        </a:p>
      </dgm:t>
    </dgm:pt>
    <dgm:pt modelId="{EB8DE598-5837-4E2E-95FC-D4AB27444FF6}" type="sibTrans" cxnId="{DB299821-730B-4065-A122-9AF15246B091}">
      <dgm:prSet/>
      <dgm:spPr/>
      <dgm:t>
        <a:bodyPr/>
        <a:lstStyle/>
        <a:p>
          <a:endParaRPr lang="en-US"/>
        </a:p>
      </dgm:t>
    </dgm:pt>
    <dgm:pt modelId="{88984501-405B-4385-AE51-11FAABBC686D}">
      <dgm:prSet phldrT="[Text]"/>
      <dgm:spPr/>
      <dgm:t>
        <a:bodyPr/>
        <a:lstStyle/>
        <a:p>
          <a:r>
            <a:rPr lang="en-US" dirty="0" smtClean="0"/>
            <a:t>Transition ERCOT.COM Content into Integrated Platform</a:t>
          </a:r>
          <a:endParaRPr lang="en-US" dirty="0"/>
        </a:p>
      </dgm:t>
    </dgm:pt>
    <dgm:pt modelId="{4E5CC3C7-B255-4E35-B84F-CA9BB9C98DA3}" type="parTrans" cxnId="{9E13298E-8438-433C-86B8-F3CDA33F7E01}">
      <dgm:prSet/>
      <dgm:spPr/>
      <dgm:t>
        <a:bodyPr/>
        <a:lstStyle/>
        <a:p>
          <a:endParaRPr lang="en-US"/>
        </a:p>
      </dgm:t>
    </dgm:pt>
    <dgm:pt modelId="{DFBF1EF6-B92F-47D2-AA30-D7A82A53D670}" type="sibTrans" cxnId="{9E13298E-8438-433C-86B8-F3CDA33F7E01}">
      <dgm:prSet/>
      <dgm:spPr/>
      <dgm:t>
        <a:bodyPr/>
        <a:lstStyle/>
        <a:p>
          <a:endParaRPr lang="en-US"/>
        </a:p>
      </dgm:t>
    </dgm:pt>
    <dgm:pt modelId="{67A20765-2B8E-41AA-A25A-23F55E4EF95D}" type="pres">
      <dgm:prSet presAssocID="{CF25E192-70E8-4683-9AD9-C2AFDFE60413}" presName="CompostProcess" presStyleCnt="0">
        <dgm:presLayoutVars>
          <dgm:dir/>
          <dgm:resizeHandles val="exact"/>
        </dgm:presLayoutVars>
      </dgm:prSet>
      <dgm:spPr/>
    </dgm:pt>
    <dgm:pt modelId="{11ACBB6B-F376-4850-B542-3C15D735E9AA}" type="pres">
      <dgm:prSet presAssocID="{CF25E192-70E8-4683-9AD9-C2AFDFE60413}" presName="arrow" presStyleLbl="bgShp" presStyleIdx="0" presStyleCnt="1"/>
      <dgm:spPr/>
    </dgm:pt>
    <dgm:pt modelId="{98E60D61-AF41-4B33-B627-1937D40A3678}" type="pres">
      <dgm:prSet presAssocID="{CF25E192-70E8-4683-9AD9-C2AFDFE60413}" presName="linearProcess" presStyleCnt="0"/>
      <dgm:spPr/>
    </dgm:pt>
    <dgm:pt modelId="{E5E576A0-FFF1-4F94-A5DF-14AD567BE2D6}" type="pres">
      <dgm:prSet presAssocID="{62B19937-7DE9-4F64-9ABB-943CB2BB0C0D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BFE358-DD63-4EF6-A169-5525FCD3545B}" type="pres">
      <dgm:prSet presAssocID="{3B0C0A3E-0D4B-4AAE-B30F-F853D86F8687}" presName="sibTrans" presStyleCnt="0"/>
      <dgm:spPr/>
    </dgm:pt>
    <dgm:pt modelId="{604CF4CC-3072-4AE8-AA02-05A4D534AB03}" type="pres">
      <dgm:prSet presAssocID="{2DCAC677-4C19-4901-A0ED-C2896411859A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855AB1-F145-4065-8B77-1270B5BE5854}" type="pres">
      <dgm:prSet presAssocID="{968554FA-E2DB-4714-95D5-037DA3EF53C4}" presName="sibTrans" presStyleCnt="0"/>
      <dgm:spPr/>
    </dgm:pt>
    <dgm:pt modelId="{904882C9-47EC-491B-8400-C3B9BF4509D5}" type="pres">
      <dgm:prSet presAssocID="{683265DB-AAFE-475D-9125-470EDE7700F8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C10E85-AEE1-402C-BC25-6B01A17DF2E4}" type="pres">
      <dgm:prSet presAssocID="{E3C4AFB0-EBFF-4C94-A0AA-659E65719FC3}" presName="sibTrans" presStyleCnt="0"/>
      <dgm:spPr/>
    </dgm:pt>
    <dgm:pt modelId="{A1C5D21F-098D-4031-A67E-1DE8072A8140}" type="pres">
      <dgm:prSet presAssocID="{5C64434C-6348-4665-A272-75ED4CD99C2A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E1CD61-9858-4FBF-B827-CE540DF7EB7F}" type="pres">
      <dgm:prSet presAssocID="{B0768CBA-052F-4E28-94D3-397C5320CCF7}" presName="sibTrans" presStyleCnt="0"/>
      <dgm:spPr/>
    </dgm:pt>
    <dgm:pt modelId="{EF44ACB0-91C6-4E33-8159-70BA472933E7}" type="pres">
      <dgm:prSet presAssocID="{27C320AF-4B72-4C24-A6E1-0F4695830BBB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70AD74-9328-4F61-BB6B-406F4A9BCB4B}" type="pres">
      <dgm:prSet presAssocID="{EB8DE598-5837-4E2E-95FC-D4AB27444FF6}" presName="sibTrans" presStyleCnt="0"/>
      <dgm:spPr/>
    </dgm:pt>
    <dgm:pt modelId="{6E2D1EF8-19CE-4D04-A90B-3DC3C927AC7A}" type="pres">
      <dgm:prSet presAssocID="{88984501-405B-4385-AE51-11FAABBC686D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3E2E23-6E5D-40EF-B922-7935848EF160}" type="presOf" srcId="{5C64434C-6348-4665-A272-75ED4CD99C2A}" destId="{A1C5D21F-098D-4031-A67E-1DE8072A8140}" srcOrd="0" destOrd="0" presId="urn:microsoft.com/office/officeart/2005/8/layout/hProcess9"/>
    <dgm:cxn modelId="{1E8F3938-6381-4DBF-8AC7-36F2FA59D1A4}" type="presOf" srcId="{62B19937-7DE9-4F64-9ABB-943CB2BB0C0D}" destId="{E5E576A0-FFF1-4F94-A5DF-14AD567BE2D6}" srcOrd="0" destOrd="0" presId="urn:microsoft.com/office/officeart/2005/8/layout/hProcess9"/>
    <dgm:cxn modelId="{F3F6559F-E2C2-47DC-B694-8E7C771D47F3}" srcId="{CF25E192-70E8-4683-9AD9-C2AFDFE60413}" destId="{5C64434C-6348-4665-A272-75ED4CD99C2A}" srcOrd="3" destOrd="0" parTransId="{6EBB1B89-EE73-4C60-AC6F-64BC2D20D4F8}" sibTransId="{B0768CBA-052F-4E28-94D3-397C5320CCF7}"/>
    <dgm:cxn modelId="{52EEE157-B46D-4A40-BA34-478E2F148211}" srcId="{CF25E192-70E8-4683-9AD9-C2AFDFE60413}" destId="{62B19937-7DE9-4F64-9ABB-943CB2BB0C0D}" srcOrd="0" destOrd="0" parTransId="{1B57865D-2DDC-4E93-8273-A53FFA1B6E4B}" sibTransId="{3B0C0A3E-0D4B-4AAE-B30F-F853D86F8687}"/>
    <dgm:cxn modelId="{8C85EE63-9547-4FAA-A095-340426AC35A2}" srcId="{CF25E192-70E8-4683-9AD9-C2AFDFE60413}" destId="{683265DB-AAFE-475D-9125-470EDE7700F8}" srcOrd="2" destOrd="0" parTransId="{4668625E-143B-4C33-B46B-24110A96ECCE}" sibTransId="{E3C4AFB0-EBFF-4C94-A0AA-659E65719FC3}"/>
    <dgm:cxn modelId="{DAFD0ADF-2A7E-4ED6-ADD9-B56F52C28294}" type="presOf" srcId="{88984501-405B-4385-AE51-11FAABBC686D}" destId="{6E2D1EF8-19CE-4D04-A90B-3DC3C927AC7A}" srcOrd="0" destOrd="0" presId="urn:microsoft.com/office/officeart/2005/8/layout/hProcess9"/>
    <dgm:cxn modelId="{9E13298E-8438-433C-86B8-F3CDA33F7E01}" srcId="{CF25E192-70E8-4683-9AD9-C2AFDFE60413}" destId="{88984501-405B-4385-AE51-11FAABBC686D}" srcOrd="5" destOrd="0" parTransId="{4E5CC3C7-B255-4E35-B84F-CA9BB9C98DA3}" sibTransId="{DFBF1EF6-B92F-47D2-AA30-D7A82A53D670}"/>
    <dgm:cxn modelId="{F94F7D99-1251-4044-B87D-7C729B4572BA}" srcId="{CF25E192-70E8-4683-9AD9-C2AFDFE60413}" destId="{2DCAC677-4C19-4901-A0ED-C2896411859A}" srcOrd="1" destOrd="0" parTransId="{82FB840B-DA48-4B02-B59E-0BFC46A08E6D}" sibTransId="{968554FA-E2DB-4714-95D5-037DA3EF53C4}"/>
    <dgm:cxn modelId="{DB299821-730B-4065-A122-9AF15246B091}" srcId="{CF25E192-70E8-4683-9AD9-C2AFDFE60413}" destId="{27C320AF-4B72-4C24-A6E1-0F4695830BBB}" srcOrd="4" destOrd="0" parTransId="{B4E6A275-4C2E-41AD-8571-0BE1982AD88D}" sibTransId="{EB8DE598-5837-4E2E-95FC-D4AB27444FF6}"/>
    <dgm:cxn modelId="{21EA91D3-C703-479C-8B4A-D72CEE638656}" type="presOf" srcId="{27C320AF-4B72-4C24-A6E1-0F4695830BBB}" destId="{EF44ACB0-91C6-4E33-8159-70BA472933E7}" srcOrd="0" destOrd="0" presId="urn:microsoft.com/office/officeart/2005/8/layout/hProcess9"/>
    <dgm:cxn modelId="{E5013476-1550-434B-8981-493350886506}" type="presOf" srcId="{CF25E192-70E8-4683-9AD9-C2AFDFE60413}" destId="{67A20765-2B8E-41AA-A25A-23F55E4EF95D}" srcOrd="0" destOrd="0" presId="urn:microsoft.com/office/officeart/2005/8/layout/hProcess9"/>
    <dgm:cxn modelId="{5F28CF17-5E66-4361-87AC-D73142981DFB}" type="presOf" srcId="{683265DB-AAFE-475D-9125-470EDE7700F8}" destId="{904882C9-47EC-491B-8400-C3B9BF4509D5}" srcOrd="0" destOrd="0" presId="urn:microsoft.com/office/officeart/2005/8/layout/hProcess9"/>
    <dgm:cxn modelId="{27250B38-CC92-46D8-B7AC-1464074E6D10}" type="presOf" srcId="{2DCAC677-4C19-4901-A0ED-C2896411859A}" destId="{604CF4CC-3072-4AE8-AA02-05A4D534AB03}" srcOrd="0" destOrd="0" presId="urn:microsoft.com/office/officeart/2005/8/layout/hProcess9"/>
    <dgm:cxn modelId="{BDFB62AA-C315-4832-B4BF-7E87172D89FD}" type="presParOf" srcId="{67A20765-2B8E-41AA-A25A-23F55E4EF95D}" destId="{11ACBB6B-F376-4850-B542-3C15D735E9AA}" srcOrd="0" destOrd="0" presId="urn:microsoft.com/office/officeart/2005/8/layout/hProcess9"/>
    <dgm:cxn modelId="{3B42F3F5-9236-407B-92C6-FEBE32032988}" type="presParOf" srcId="{67A20765-2B8E-41AA-A25A-23F55E4EF95D}" destId="{98E60D61-AF41-4B33-B627-1937D40A3678}" srcOrd="1" destOrd="0" presId="urn:microsoft.com/office/officeart/2005/8/layout/hProcess9"/>
    <dgm:cxn modelId="{0CBD0B18-8383-4599-8DA9-F530C65DFC2C}" type="presParOf" srcId="{98E60D61-AF41-4B33-B627-1937D40A3678}" destId="{E5E576A0-FFF1-4F94-A5DF-14AD567BE2D6}" srcOrd="0" destOrd="0" presId="urn:microsoft.com/office/officeart/2005/8/layout/hProcess9"/>
    <dgm:cxn modelId="{AE773AED-2957-4BB3-8655-E65103FC43E0}" type="presParOf" srcId="{98E60D61-AF41-4B33-B627-1937D40A3678}" destId="{FBBFE358-DD63-4EF6-A169-5525FCD3545B}" srcOrd="1" destOrd="0" presId="urn:microsoft.com/office/officeart/2005/8/layout/hProcess9"/>
    <dgm:cxn modelId="{C0B11198-DE54-4C39-A91C-549C57E7DDF4}" type="presParOf" srcId="{98E60D61-AF41-4B33-B627-1937D40A3678}" destId="{604CF4CC-3072-4AE8-AA02-05A4D534AB03}" srcOrd="2" destOrd="0" presId="urn:microsoft.com/office/officeart/2005/8/layout/hProcess9"/>
    <dgm:cxn modelId="{9A47B20A-667C-4A33-AC97-DC487E10C552}" type="presParOf" srcId="{98E60D61-AF41-4B33-B627-1937D40A3678}" destId="{D2855AB1-F145-4065-8B77-1270B5BE5854}" srcOrd="3" destOrd="0" presId="urn:microsoft.com/office/officeart/2005/8/layout/hProcess9"/>
    <dgm:cxn modelId="{BFA65731-8C6C-4AA7-B00A-679B424F31D4}" type="presParOf" srcId="{98E60D61-AF41-4B33-B627-1937D40A3678}" destId="{904882C9-47EC-491B-8400-C3B9BF4509D5}" srcOrd="4" destOrd="0" presId="urn:microsoft.com/office/officeart/2005/8/layout/hProcess9"/>
    <dgm:cxn modelId="{9079DE68-E84E-4675-9C6B-BE81AA8A34B0}" type="presParOf" srcId="{98E60D61-AF41-4B33-B627-1937D40A3678}" destId="{52C10E85-AEE1-402C-BC25-6B01A17DF2E4}" srcOrd="5" destOrd="0" presId="urn:microsoft.com/office/officeart/2005/8/layout/hProcess9"/>
    <dgm:cxn modelId="{A359B0F7-960A-4713-856F-09697253B76B}" type="presParOf" srcId="{98E60D61-AF41-4B33-B627-1937D40A3678}" destId="{A1C5D21F-098D-4031-A67E-1DE8072A8140}" srcOrd="6" destOrd="0" presId="urn:microsoft.com/office/officeart/2005/8/layout/hProcess9"/>
    <dgm:cxn modelId="{5728FF88-E013-4C1B-9D63-8046AEE8F2E0}" type="presParOf" srcId="{98E60D61-AF41-4B33-B627-1937D40A3678}" destId="{79E1CD61-9858-4FBF-B827-CE540DF7EB7F}" srcOrd="7" destOrd="0" presId="urn:microsoft.com/office/officeart/2005/8/layout/hProcess9"/>
    <dgm:cxn modelId="{ABE4F2A6-D67F-4308-967C-AB021A523B02}" type="presParOf" srcId="{98E60D61-AF41-4B33-B627-1937D40A3678}" destId="{EF44ACB0-91C6-4E33-8159-70BA472933E7}" srcOrd="8" destOrd="0" presId="urn:microsoft.com/office/officeart/2005/8/layout/hProcess9"/>
    <dgm:cxn modelId="{2525C06E-9832-4E32-95FE-6DE1A574EFF3}" type="presParOf" srcId="{98E60D61-AF41-4B33-B627-1937D40A3678}" destId="{9870AD74-9328-4F61-BB6B-406F4A9BCB4B}" srcOrd="9" destOrd="0" presId="urn:microsoft.com/office/officeart/2005/8/layout/hProcess9"/>
    <dgm:cxn modelId="{F83AF889-C3C8-4691-A3D0-8A437FC7D5DB}" type="presParOf" srcId="{98E60D61-AF41-4B33-B627-1937D40A3678}" destId="{6E2D1EF8-19CE-4D04-A90B-3DC3C927AC7A}" srcOrd="10" destOrd="0" presId="urn:microsoft.com/office/officeart/2005/8/layout/hProcess9"/>
  </dgm:cxnLst>
  <dgm:bg>
    <a:effectLst>
      <a:outerShdw blurRad="50800" dist="38100" dir="8100000" algn="tr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ACBB6B-F376-4850-B542-3C15D735E9AA}">
      <dsp:nvSpPr>
        <dsp:cNvPr id="0" name=""/>
        <dsp:cNvSpPr/>
      </dsp:nvSpPr>
      <dsp:spPr>
        <a:xfrm>
          <a:off x="842840" y="0"/>
          <a:ext cx="9552193" cy="220863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E576A0-FFF1-4F94-A5DF-14AD567BE2D6}">
      <dsp:nvSpPr>
        <dsp:cNvPr id="0" name=""/>
        <dsp:cNvSpPr/>
      </dsp:nvSpPr>
      <dsp:spPr>
        <a:xfrm>
          <a:off x="3086" y="662589"/>
          <a:ext cx="1797072" cy="883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EMIL Web Interface Release</a:t>
          </a:r>
        </a:p>
      </dsp:txBody>
      <dsp:txXfrm>
        <a:off x="46213" y="705716"/>
        <a:ext cx="1710818" cy="797199"/>
      </dsp:txXfrm>
    </dsp:sp>
    <dsp:sp modelId="{604CF4CC-3072-4AE8-AA02-05A4D534AB03}">
      <dsp:nvSpPr>
        <dsp:cNvPr id="0" name=""/>
        <dsp:cNvSpPr/>
      </dsp:nvSpPr>
      <dsp:spPr>
        <a:xfrm>
          <a:off x="1890012" y="662589"/>
          <a:ext cx="1797072" cy="883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Sandbox Version New MIS</a:t>
          </a:r>
          <a:endParaRPr lang="en-US" sz="1300" kern="1200" dirty="0"/>
        </a:p>
      </dsp:txBody>
      <dsp:txXfrm>
        <a:off x="1933139" y="705716"/>
        <a:ext cx="1710818" cy="797199"/>
      </dsp:txXfrm>
    </dsp:sp>
    <dsp:sp modelId="{904882C9-47EC-491B-8400-C3B9BF4509D5}">
      <dsp:nvSpPr>
        <dsp:cNvPr id="0" name=""/>
        <dsp:cNvSpPr/>
      </dsp:nvSpPr>
      <dsp:spPr>
        <a:xfrm>
          <a:off x="3776938" y="662589"/>
          <a:ext cx="1797072" cy="883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MIS Production Soft Launch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MP Testing</a:t>
          </a:r>
          <a:endParaRPr lang="en-US" sz="1300" kern="1200" dirty="0"/>
        </a:p>
      </dsp:txBody>
      <dsp:txXfrm>
        <a:off x="3820065" y="705716"/>
        <a:ext cx="1710818" cy="797199"/>
      </dsp:txXfrm>
    </dsp:sp>
    <dsp:sp modelId="{A1C5D21F-098D-4031-A67E-1DE8072A8140}">
      <dsp:nvSpPr>
        <dsp:cNvPr id="0" name=""/>
        <dsp:cNvSpPr/>
      </dsp:nvSpPr>
      <dsp:spPr>
        <a:xfrm>
          <a:off x="5663864" y="662589"/>
          <a:ext cx="1797072" cy="883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MIS Production Go-Live</a:t>
          </a:r>
          <a:endParaRPr lang="en-US" sz="1300" kern="1200" dirty="0"/>
        </a:p>
      </dsp:txBody>
      <dsp:txXfrm>
        <a:off x="5706991" y="705716"/>
        <a:ext cx="1710818" cy="797199"/>
      </dsp:txXfrm>
    </dsp:sp>
    <dsp:sp modelId="{EF44ACB0-91C6-4E33-8159-70BA472933E7}">
      <dsp:nvSpPr>
        <dsp:cNvPr id="0" name=""/>
        <dsp:cNvSpPr/>
      </dsp:nvSpPr>
      <dsp:spPr>
        <a:xfrm>
          <a:off x="7550790" y="662589"/>
          <a:ext cx="1797072" cy="883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Decommission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Old MIS</a:t>
          </a:r>
          <a:endParaRPr lang="en-US" sz="1300" kern="1200" dirty="0"/>
        </a:p>
      </dsp:txBody>
      <dsp:txXfrm>
        <a:off x="7593917" y="705716"/>
        <a:ext cx="1710818" cy="797199"/>
      </dsp:txXfrm>
    </dsp:sp>
    <dsp:sp modelId="{6E2D1EF8-19CE-4D04-A90B-3DC3C927AC7A}">
      <dsp:nvSpPr>
        <dsp:cNvPr id="0" name=""/>
        <dsp:cNvSpPr/>
      </dsp:nvSpPr>
      <dsp:spPr>
        <a:xfrm>
          <a:off x="9437716" y="662589"/>
          <a:ext cx="1797072" cy="883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Transition ERCOT.COM Content into Integrated Platform</a:t>
          </a:r>
          <a:endParaRPr lang="en-US" sz="1300" kern="1200" dirty="0"/>
        </a:p>
      </dsp:txBody>
      <dsp:txXfrm>
        <a:off x="9480843" y="705716"/>
        <a:ext cx="1710818" cy="797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907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03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Demo Popup URL</a:t>
            </a:r>
          </a:p>
          <a:p>
            <a:r>
              <a:rPr lang="en-US" dirty="0" smtClean="0"/>
              <a:t>Demo Portal</a:t>
            </a:r>
            <a:r>
              <a:rPr lang="en-US" baseline="0" dirty="0" smtClean="0"/>
              <a:t> 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418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38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140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lists/89535/eip_external_interfaces_specification_v1_20N.zi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mis.ercot.com/emil" TargetMode="External"/><Relationship Id="rId5" Type="http://schemas.openxmlformats.org/officeDocument/2006/relationships/hyperlink" Target="http://www.ercot.com/content/wcm/key_documents_lists/89515/Market_Data_Transparency_Terms_of_Use_v1_2.docx" TargetMode="External"/><Relationship Id="rId4" Type="http://schemas.openxmlformats.org/officeDocument/2006/relationships/hyperlink" Target="http://www.ercot.com/content/services/mdt/Market_Data_Transparency_Terms_of_Use_v1_0.doc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webmaster@ercot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rcot.com/about/redesig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is.ercot.com/misapp/GetReports.do?reportTypeId=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mis.ercot.com/misapp/GetReports.do?reportTypeId=1305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86400" y="2743200"/>
            <a:ext cx="564603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MIS Integration Update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dirty="0">
              <a:solidFill>
                <a:schemeClr val="tx2"/>
              </a:solidFill>
            </a:endParaRPr>
          </a:p>
          <a:p>
            <a:r>
              <a:rPr lang="en-US" b="1" dirty="0" smtClean="0"/>
              <a:t>September 1, </a:t>
            </a:r>
            <a:r>
              <a:rPr lang="en-US" b="1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Scraping Supportability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Users engaging in parsing data from the ERCOT Market Information System (MIS) may cause system reliability issues.</a:t>
            </a:r>
          </a:p>
          <a:p>
            <a:r>
              <a:rPr lang="en-US" sz="2400" dirty="0"/>
              <a:t>Automated systems pulling data from a GUI based system have the potential to overwhelm the GUI systems.</a:t>
            </a:r>
          </a:p>
          <a:p>
            <a:r>
              <a:rPr lang="en-US" sz="2400" dirty="0"/>
              <a:t>ERCOT will deny access to IPs using poorly written code or macros that saturated the report download bandwidth.</a:t>
            </a:r>
          </a:p>
          <a:p>
            <a:r>
              <a:rPr lang="en-US" sz="2400" dirty="0"/>
              <a:t>ERCOT will make an attempt to contact the company that is found to be the cause of the degradation.</a:t>
            </a:r>
          </a:p>
          <a:p>
            <a:r>
              <a:rPr lang="en-US" sz="2400" dirty="0"/>
              <a:t>In severe cases, ERCOT will block offending IP to maintain reliability. Blocked IP addresses will not be allowed to reconnect until corrective action is taken by the user.</a:t>
            </a:r>
          </a:p>
          <a:p>
            <a:pPr marL="0" lv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399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Help and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ERCOT provides </a:t>
            </a:r>
            <a:r>
              <a:rPr lang="en-US" sz="2400" dirty="0">
                <a:hlinkClick r:id="rId3"/>
              </a:rPr>
              <a:t>documentation on the EWS API system</a:t>
            </a:r>
            <a:r>
              <a:rPr lang="en-US" sz="2400" dirty="0"/>
              <a:t>.</a:t>
            </a:r>
          </a:p>
          <a:p>
            <a:pPr lvl="0"/>
            <a:r>
              <a:rPr lang="en-US" sz="2400" dirty="0"/>
              <a:t>ERCOT provides </a:t>
            </a:r>
            <a:r>
              <a:rPr lang="en-US" sz="2400" dirty="0">
                <a:hlinkClick r:id="rId4"/>
              </a:rPr>
              <a:t>Terms of </a:t>
            </a:r>
            <a:r>
              <a:rPr lang="en-US" sz="2400" dirty="0">
                <a:hlinkClick r:id="rId5"/>
              </a:rPr>
              <a:t>Use </a:t>
            </a:r>
            <a:r>
              <a:rPr lang="en-US" sz="2400" dirty="0"/>
              <a:t>for all reports outlining the policy around download frequency.</a:t>
            </a:r>
          </a:p>
          <a:p>
            <a:pPr lvl="0"/>
            <a:r>
              <a:rPr lang="sv-SE" sz="2400" dirty="0"/>
              <a:t>The </a:t>
            </a:r>
            <a:r>
              <a:rPr lang="sv-SE" sz="2400" dirty="0">
                <a:hlinkClick r:id="rId6"/>
              </a:rPr>
              <a:t>ERCOT Market Information List (EMIL)</a:t>
            </a:r>
            <a:r>
              <a:rPr lang="en-US" sz="2400" dirty="0"/>
              <a:t> details all market products required to be supplied by Protocols or other binding documents.</a:t>
            </a:r>
          </a:p>
          <a:p>
            <a:pPr lvl="0"/>
            <a:r>
              <a:rPr lang="en-US" sz="2400" dirty="0"/>
              <a:t>Client Services representatives are available to assist MPs in finding information that ERCOT has made available.</a:t>
            </a:r>
          </a:p>
          <a:p>
            <a:pPr lvl="0"/>
            <a:r>
              <a:rPr lang="en-US" sz="2400" dirty="0"/>
              <a:t>ERCOT is unable to provide API code as each MPs implementation is different.</a:t>
            </a:r>
          </a:p>
          <a:p>
            <a:pPr lvl="0"/>
            <a:r>
              <a:rPr lang="en-US" sz="2400" dirty="0"/>
              <a:t>ERCOT cannot consult on implementations other than basic troubleshooting.</a:t>
            </a:r>
          </a:p>
          <a:p>
            <a:pPr marL="0" lvl="0" indent="0">
              <a:buNone/>
            </a:pPr>
            <a:endParaRPr lang="en-US" sz="2000" dirty="0"/>
          </a:p>
          <a:p>
            <a:pPr marL="0" lvl="0" indent="0">
              <a:buNone/>
            </a:pPr>
            <a:endParaRPr lang="en-US" sz="20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820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Monthly MIS User Workshops will </a:t>
            </a:r>
            <a:r>
              <a:rPr lang="en-US" sz="2800" dirty="0" smtClean="0"/>
              <a:t>resume in September.</a:t>
            </a:r>
            <a:endParaRPr lang="en-US" sz="2800" dirty="0"/>
          </a:p>
          <a:p>
            <a:pPr lvl="0"/>
            <a:r>
              <a:rPr lang="en-US" sz="2800" dirty="0" smtClean="0"/>
              <a:t>More MP group workshops as needed.</a:t>
            </a:r>
          </a:p>
          <a:p>
            <a:pPr lvl="0"/>
            <a:r>
              <a:rPr lang="en-US" sz="2800" dirty="0" smtClean="0"/>
              <a:t>Contact your Client Services representative with questions.</a:t>
            </a:r>
          </a:p>
          <a:p>
            <a:pPr lvl="0"/>
            <a:r>
              <a:rPr lang="en-US" sz="2800" dirty="0" smtClean="0"/>
              <a:t>Report bugs to the ERCOT HelpDesk.</a:t>
            </a:r>
          </a:p>
          <a:p>
            <a:pPr lvl="0"/>
            <a:r>
              <a:rPr lang="en-US" sz="2800" dirty="0" smtClean="0"/>
              <a:t>Additional communication re: MDT technical roadmap</a:t>
            </a:r>
          </a:p>
          <a:p>
            <a:pPr lvl="1"/>
            <a:r>
              <a:rPr lang="en-US" dirty="0" smtClean="0"/>
              <a:t>Bi-annual Market Data Transparency Forum?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 algn="ctr">
              <a:buNone/>
            </a:pPr>
            <a:r>
              <a:rPr lang="en-US" sz="2000" dirty="0" smtClean="0"/>
              <a:t>Feedback at any time to </a:t>
            </a:r>
            <a:r>
              <a:rPr lang="en-US" sz="2000" dirty="0" smtClean="0">
                <a:hlinkClick r:id="rId3"/>
              </a:rPr>
              <a:t>webmaster@ercot.com</a:t>
            </a:r>
            <a:r>
              <a:rPr lang="en-US" sz="2000" dirty="0" smtClean="0"/>
              <a:t> </a:t>
            </a:r>
          </a:p>
          <a:p>
            <a:pPr marL="0" indent="0" algn="ctr">
              <a:buNone/>
            </a:pPr>
            <a:r>
              <a:rPr lang="en-US" sz="2000" dirty="0" smtClean="0"/>
              <a:t>Redesign info: </a:t>
            </a:r>
            <a:r>
              <a:rPr lang="en-US" sz="2000" dirty="0" smtClean="0">
                <a:hlinkClick r:id="rId4"/>
              </a:rPr>
              <a:t>www.ercot.com/about/redesign</a:t>
            </a:r>
            <a:endParaRPr lang="en-US" sz="2000" dirty="0"/>
          </a:p>
          <a:p>
            <a:pPr marL="0" lvl="0" indent="0">
              <a:buNone/>
            </a:pPr>
            <a:endParaRPr lang="en-US" sz="2000" dirty="0"/>
          </a:p>
          <a:p>
            <a:pPr marL="0" lvl="0" indent="0">
              <a:buNone/>
            </a:pPr>
            <a:endParaRPr lang="en-US" sz="20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940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 Integration Workshop Agenda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Why are we talking about </a:t>
            </a:r>
            <a:r>
              <a:rPr lang="en-US" dirty="0" smtClean="0"/>
              <a:t>integration?</a:t>
            </a:r>
            <a:endParaRPr lang="en-US" dirty="0"/>
          </a:p>
          <a:p>
            <a:pPr lvl="0"/>
            <a:r>
              <a:rPr lang="en-US" dirty="0" smtClean="0"/>
              <a:t>MIS Project Background</a:t>
            </a:r>
          </a:p>
          <a:p>
            <a:pPr lvl="1"/>
            <a:r>
              <a:rPr lang="en-US" dirty="0" smtClean="0"/>
              <a:t>Scope of Changes</a:t>
            </a:r>
          </a:p>
          <a:p>
            <a:pPr lvl="1"/>
            <a:r>
              <a:rPr lang="en-US" dirty="0" smtClean="0"/>
              <a:t>Release Plan</a:t>
            </a:r>
          </a:p>
          <a:p>
            <a:pPr lvl="1"/>
            <a:r>
              <a:rPr lang="en-US" dirty="0" smtClean="0"/>
              <a:t>What Is and Isn’t </a:t>
            </a:r>
            <a:r>
              <a:rPr lang="en-US" dirty="0"/>
              <a:t>Changing 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 smtClean="0"/>
              <a:t>Screen </a:t>
            </a:r>
            <a:r>
              <a:rPr lang="en-US" dirty="0"/>
              <a:t>Scraping </a:t>
            </a:r>
            <a:r>
              <a:rPr lang="en-US" dirty="0" smtClean="0"/>
              <a:t>Impacts</a:t>
            </a:r>
          </a:p>
          <a:p>
            <a:pPr lvl="0"/>
            <a:r>
              <a:rPr lang="en-US" dirty="0" smtClean="0"/>
              <a:t>Future Communications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talking about integrations?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MIS hasn’t changed since Nodal Go-Live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ERCOT isn’t aware of all integration use cases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Some integrations can cause supportability issues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We want to point users towards available resources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We want to minimize the impact at November Go-Live</a:t>
            </a:r>
            <a:endParaRPr lang="en-US" sz="2800" dirty="0"/>
          </a:p>
          <a:p>
            <a:endParaRPr lang="en-US" sz="2800" dirty="0"/>
          </a:p>
          <a:p>
            <a:pPr marL="0" lvl="0" indent="0">
              <a:buNone/>
            </a:pP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 Redesign 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1066800"/>
            <a:ext cx="6781800" cy="4878018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772400" y="953109"/>
            <a:ext cx="4013200" cy="5105399"/>
          </a:xfrm>
        </p:spPr>
        <p:txBody>
          <a:bodyPr/>
          <a:lstStyle/>
          <a:p>
            <a:pPr lvl="0"/>
            <a:r>
              <a:rPr lang="en-US" dirty="0" smtClean="0"/>
              <a:t>Updated user interface</a:t>
            </a:r>
          </a:p>
          <a:p>
            <a:pPr lvl="0"/>
            <a:r>
              <a:rPr lang="en-US" dirty="0" smtClean="0"/>
              <a:t>Improved search &amp; metadata</a:t>
            </a:r>
          </a:p>
          <a:p>
            <a:pPr lvl="0"/>
            <a:r>
              <a:rPr lang="en-US" dirty="0" smtClean="0"/>
              <a:t>Integrated EMIL &amp; report </a:t>
            </a:r>
            <a:r>
              <a:rPr lang="en-US" dirty="0"/>
              <a:t>l</a:t>
            </a:r>
            <a:r>
              <a:rPr lang="en-US" dirty="0" smtClean="0"/>
              <a:t>inks </a:t>
            </a:r>
          </a:p>
          <a:p>
            <a:pPr lvl="0"/>
            <a:r>
              <a:rPr lang="en-US" dirty="0" smtClean="0"/>
              <a:t>Easier access to applications</a:t>
            </a:r>
          </a:p>
          <a:p>
            <a:pPr lvl="0"/>
            <a:r>
              <a:rPr lang="en-US" dirty="0" smtClean="0"/>
              <a:t>Updated technology platform</a:t>
            </a:r>
          </a:p>
          <a:p>
            <a:pPr lvl="0"/>
            <a:r>
              <a:rPr lang="en-US" dirty="0" smtClean="0"/>
              <a:t>More secure</a:t>
            </a:r>
          </a:p>
        </p:txBody>
      </p:sp>
    </p:spTree>
    <p:extLst>
      <p:ext uri="{BB962C8B-B14F-4D97-AF65-F5344CB8AC3E}">
        <p14:creationId xmlns:p14="http://schemas.microsoft.com/office/powerpoint/2010/main" val="210957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 </a:t>
            </a:r>
            <a:r>
              <a:rPr lang="en-US" dirty="0" smtClean="0"/>
              <a:t>Redesign Benefits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257799"/>
          </a:xfrm>
        </p:spPr>
        <p:txBody>
          <a:bodyPr/>
          <a:lstStyle/>
          <a:p>
            <a:r>
              <a:rPr lang="en-US" dirty="0"/>
              <a:t>Improved Market Data </a:t>
            </a:r>
            <a:r>
              <a:rPr lang="en-US" dirty="0" smtClean="0"/>
              <a:t>Transparency (MDT)</a:t>
            </a:r>
            <a:endParaRPr lang="en-US" dirty="0"/>
          </a:p>
          <a:p>
            <a:pPr lvl="1"/>
            <a:r>
              <a:rPr lang="en-US" dirty="0" smtClean="0"/>
              <a:t>What data is available?</a:t>
            </a:r>
          </a:p>
          <a:p>
            <a:pPr lvl="1"/>
            <a:r>
              <a:rPr lang="en-US" dirty="0" smtClean="0"/>
              <a:t>How often is data updated?</a:t>
            </a:r>
          </a:p>
          <a:p>
            <a:pPr lvl="1"/>
            <a:r>
              <a:rPr lang="en-US" dirty="0" smtClean="0"/>
              <a:t>Which reports have data?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One-Stop Information Clearinghouse</a:t>
            </a:r>
          </a:p>
          <a:p>
            <a:pPr lvl="1"/>
            <a:r>
              <a:rPr lang="en-US" dirty="0"/>
              <a:t>Integrated platform with ERCOT.com</a:t>
            </a:r>
          </a:p>
          <a:p>
            <a:pPr lvl="1"/>
            <a:r>
              <a:rPr lang="en-US" dirty="0"/>
              <a:t>Responsive design for use on multiple devices</a:t>
            </a:r>
          </a:p>
          <a:p>
            <a:pPr lvl="1"/>
            <a:r>
              <a:rPr lang="en-US" dirty="0"/>
              <a:t>Applied taxonomy and improved search</a:t>
            </a:r>
          </a:p>
          <a:p>
            <a:pPr marL="0" lvl="0" indent="0">
              <a:buNone/>
            </a:pPr>
            <a:endParaRPr lang="en-US" dirty="0" smtClean="0"/>
          </a:p>
          <a:p>
            <a:pPr lvl="0"/>
            <a:r>
              <a:rPr lang="en-US" dirty="0"/>
              <a:t>Maintain Technical </a:t>
            </a:r>
            <a:r>
              <a:rPr lang="en-US" dirty="0" smtClean="0"/>
              <a:t>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03" y="242424"/>
            <a:ext cx="11277600" cy="518318"/>
          </a:xfrm>
        </p:spPr>
        <p:txBody>
          <a:bodyPr/>
          <a:lstStyle/>
          <a:p>
            <a:r>
              <a:rPr lang="en-US" dirty="0"/>
              <a:t>MIS Release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163252"/>
              </p:ext>
            </p:extLst>
          </p:nvPr>
        </p:nvGraphicFramePr>
        <p:xfrm>
          <a:off x="533400" y="3483322"/>
          <a:ext cx="7072275" cy="19740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800835"/>
                <a:gridCol w="5271440"/>
              </a:tblGrid>
              <a:tr h="383037">
                <a:tc gridSpan="2">
                  <a:txBody>
                    <a:bodyPr/>
                    <a:lstStyle/>
                    <a:p>
                      <a:r>
                        <a:rPr lang="en-US" sz="1600" b="1" dirty="0" smtClean="0"/>
                        <a:t>2020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4419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Jan   30</a:t>
                      </a:r>
                      <a:r>
                        <a:rPr lang="en-US" sz="1600" baseline="30000" dirty="0" smtClean="0"/>
                        <a:t>th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EMIL web interface release 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160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8303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 26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Sandbox version of new MIS </a:t>
                      </a:r>
                      <a:r>
                        <a:rPr lang="en-US" sz="1600" dirty="0" smtClean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160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8303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Sept</a:t>
                      </a: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16</a:t>
                      </a:r>
                      <a:r>
                        <a:rPr lang="en-US" sz="16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MIS Production soft launch for MP testing </a:t>
                      </a:r>
                    </a:p>
                  </a:txBody>
                  <a:tcPr/>
                </a:tc>
              </a:tr>
              <a:tr h="38303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  11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MIS Production Go-Live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085966"/>
              </p:ext>
            </p:extLst>
          </p:nvPr>
        </p:nvGraphicFramePr>
        <p:xfrm>
          <a:off x="7834274" y="3483322"/>
          <a:ext cx="3954929" cy="197408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017703"/>
                <a:gridCol w="2937226"/>
              </a:tblGrid>
              <a:tr h="451432">
                <a:tc gridSpan="2">
                  <a:txBody>
                    <a:bodyPr/>
                    <a:lstStyle/>
                    <a:p>
                      <a:r>
                        <a:rPr lang="en-US" sz="1600" b="1" dirty="0" smtClean="0"/>
                        <a:t>2021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52084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Decommission old MIS</a:t>
                      </a:r>
                      <a:endParaRPr lang="en-US" sz="160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100180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Q1 – Q4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Transition ERCOT.COM content into integrated platform</a:t>
                      </a:r>
                      <a:endParaRPr lang="en-US" sz="160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2" name="Diagram 41"/>
          <p:cNvGraphicFramePr/>
          <p:nvPr>
            <p:extLst>
              <p:ext uri="{D42A27DB-BD31-4B8C-83A1-F6EECF244321}">
                <p14:modId xmlns:p14="http://schemas.microsoft.com/office/powerpoint/2010/main" val="986074021"/>
              </p:ext>
            </p:extLst>
          </p:nvPr>
        </p:nvGraphicFramePr>
        <p:xfrm>
          <a:off x="533400" y="1143000"/>
          <a:ext cx="11237875" cy="2208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3" name="Picture 4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875" y="2409403"/>
            <a:ext cx="381000" cy="38100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292" y="2432926"/>
            <a:ext cx="381000" cy="381000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1291179" y="1438134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Jan</a:t>
            </a:r>
            <a:r>
              <a:rPr lang="en-US" sz="1600" dirty="0" smtClean="0"/>
              <a:t> </a:t>
            </a:r>
            <a:r>
              <a:rPr lang="en-US" sz="1400" dirty="0" smtClean="0"/>
              <a:t>30</a:t>
            </a:r>
            <a:r>
              <a:rPr lang="en-US" sz="1400" baseline="30000" dirty="0" smtClean="0"/>
              <a:t>th</a:t>
            </a:r>
            <a:endParaRPr lang="en-US" sz="1600" baseline="30000" dirty="0"/>
          </a:p>
        </p:txBody>
      </p:sp>
      <p:sp>
        <p:nvSpPr>
          <p:cNvPr id="46" name="TextBox 45"/>
          <p:cNvSpPr txBox="1"/>
          <p:nvPr/>
        </p:nvSpPr>
        <p:spPr>
          <a:xfrm>
            <a:off x="2987292" y="144246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May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26th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693509" y="144246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Sept 16</a:t>
            </a:r>
            <a:r>
              <a:rPr lang="en-US" sz="1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endParaRPr lang="en-US" sz="1600" baseline="30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462841" y="1438134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Nov 11</a:t>
            </a:r>
            <a:r>
              <a:rPr lang="en-US" sz="1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endParaRPr lang="en-US" sz="1600" baseline="30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145203" y="1423149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Q1</a:t>
            </a:r>
            <a:endParaRPr lang="en-US" sz="1600" baseline="30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914535" y="1438134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Q1- Q4</a:t>
            </a:r>
            <a:endParaRPr lang="en-US" sz="1600" baseline="30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149696" y="3003408"/>
            <a:ext cx="693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2020</a:t>
            </a:r>
            <a:endParaRPr lang="en-US" sz="1600" baseline="30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486898" y="2993782"/>
            <a:ext cx="762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2021</a:t>
            </a:r>
            <a:endParaRPr lang="en-US" sz="1600" baseline="30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5" name="Right Brace 54"/>
          <p:cNvSpPr/>
          <p:nvPr/>
        </p:nvSpPr>
        <p:spPr>
          <a:xfrm rot="5400000">
            <a:off x="4387159" y="-544943"/>
            <a:ext cx="218495" cy="6936235"/>
          </a:xfrm>
          <a:prstGeom prst="rightBrace">
            <a:avLst>
              <a:gd name="adj1" fmla="val 37446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ight Brace 55"/>
          <p:cNvSpPr/>
          <p:nvPr/>
        </p:nvSpPr>
        <p:spPr>
          <a:xfrm rot="5400000">
            <a:off x="9755394" y="1135733"/>
            <a:ext cx="225010" cy="3581400"/>
          </a:xfrm>
          <a:prstGeom prst="rightBrace">
            <a:avLst>
              <a:gd name="adj1" fmla="val 37446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83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Data Transparency (MDT) Portfolio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40827" y="914400"/>
            <a:ext cx="10963182" cy="5194846"/>
            <a:chOff x="-151542" y="-558922"/>
            <a:chExt cx="4975785" cy="3215719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7" name="Rounded Rectangle 6"/>
            <p:cNvSpPr/>
            <p:nvPr/>
          </p:nvSpPr>
          <p:spPr>
            <a:xfrm>
              <a:off x="1170095" y="322964"/>
              <a:ext cx="2247985" cy="150942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dirty="0" smtClean="0"/>
                <a:t>Market Data Transparency</a:t>
              </a:r>
            </a:p>
            <a:p>
              <a:pPr algn="ctr"/>
              <a:r>
                <a:rPr lang="en-US" dirty="0" smtClean="0"/>
                <a:t>(MDT)</a:t>
              </a:r>
              <a:endParaRPr lang="en-US" dirty="0"/>
            </a:p>
          </p:txBody>
        </p:sp>
        <p:sp>
          <p:nvSpPr>
            <p:cNvPr id="10" name="Rounded Rectangle 4"/>
            <p:cNvSpPr/>
            <p:nvPr/>
          </p:nvSpPr>
          <p:spPr>
            <a:xfrm>
              <a:off x="535780" y="-391791"/>
              <a:ext cx="1546576" cy="797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MIS</a:t>
              </a:r>
              <a:endParaRPr lang="en-US" sz="1600" kern="1200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-151542" y="2162571"/>
              <a:ext cx="650722" cy="180494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dirty="0" smtClean="0"/>
                <a:t>Changing</a:t>
              </a:r>
              <a:endParaRPr lang="en-US" sz="1400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1483666" y="-558922"/>
              <a:ext cx="753615" cy="59797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dirty="0" smtClean="0"/>
                <a:t>ERCOT.COM</a:t>
              </a:r>
              <a:endParaRPr lang="en-US" sz="14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2343210" y="-558922"/>
              <a:ext cx="753615" cy="59797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dirty="0" smtClean="0"/>
                <a:t>APIs</a:t>
              </a:r>
              <a:endParaRPr lang="en-US" sz="1400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196427" y="-558922"/>
              <a:ext cx="753615" cy="59797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dirty="0" smtClean="0"/>
                <a:t>Dashboards &amp; Displays</a:t>
              </a:r>
              <a:endParaRPr lang="en-US" sz="1400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956371" y="57698"/>
              <a:ext cx="867872" cy="59797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dirty="0" smtClean="0"/>
                <a:t>Market Applications</a:t>
              </a:r>
            </a:p>
            <a:p>
              <a:pPr algn="ctr"/>
              <a:r>
                <a:rPr lang="en-US" sz="1400" dirty="0" smtClean="0"/>
                <a:t>(Market Trak, OS, etc.,)</a:t>
              </a:r>
              <a:endParaRPr lang="en-US" sz="1400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3941894" y="761883"/>
              <a:ext cx="882349" cy="59797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dirty="0" smtClean="0"/>
                <a:t>Reports &amp; Extracts</a:t>
              </a:r>
              <a:endParaRPr lang="en-US" sz="1400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3936264" y="1486626"/>
              <a:ext cx="887979" cy="59797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dirty="0" smtClean="0"/>
                <a:t>Grid Communication</a:t>
              </a:r>
            </a:p>
            <a:p>
              <a:pPr algn="ctr"/>
              <a:r>
                <a:rPr lang="en-US" sz="1400" dirty="0" smtClean="0"/>
                <a:t>(ERCOT.COM, MIS)</a:t>
              </a:r>
              <a:endParaRPr lang="en-US" sz="1400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823752" y="2058825"/>
              <a:ext cx="897924" cy="597971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dirty="0" smtClean="0"/>
                <a:t>Technical Documentation</a:t>
              </a:r>
            </a:p>
            <a:p>
              <a:pPr algn="ctr"/>
              <a:r>
                <a:rPr lang="en-US" sz="1400" dirty="0" smtClean="0"/>
                <a:t>(MIS User &amp; Integration Guides)</a:t>
              </a:r>
              <a:endParaRPr lang="en-US" sz="1400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1845126" y="2058826"/>
              <a:ext cx="897924" cy="59797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dirty="0" smtClean="0"/>
                <a:t>MP Authentication &amp; Authorization</a:t>
              </a:r>
            </a:p>
            <a:p>
              <a:pPr algn="ctr"/>
              <a:r>
                <a:rPr lang="en-US" sz="1400" dirty="0" smtClean="0"/>
                <a:t>(Certs, MFA)</a:t>
              </a:r>
              <a:endParaRPr lang="en-US" sz="1400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862479" y="2058826"/>
              <a:ext cx="897924" cy="597971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dirty="0" smtClean="0"/>
                <a:t>Search &amp; Metadata</a:t>
              </a:r>
              <a:endParaRPr lang="en-US" sz="1400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-151542" y="2377736"/>
              <a:ext cx="650722" cy="179839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dirty="0" smtClean="0"/>
                <a:t>Not </a:t>
              </a:r>
              <a:r>
                <a:rPr lang="en-US" sz="1400" dirty="0"/>
                <a:t>Changing</a:t>
              </a: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631052" y="-558922"/>
              <a:ext cx="753615" cy="597971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dirty="0" smtClean="0"/>
                <a:t>MIS</a:t>
              </a:r>
              <a:endParaRPr lang="en-US" sz="1400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86561" y="4190375"/>
            <a:ext cx="1941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Market Participants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1912677" y="3558246"/>
            <a:ext cx="1319563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96" y="2880858"/>
            <a:ext cx="1300480" cy="130048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cxnSp>
        <p:nvCxnSpPr>
          <p:cNvPr id="38" name="Straight Arrow Connector 37"/>
          <p:cNvCxnSpPr>
            <a:stCxn id="17" idx="2"/>
          </p:cNvCxnSpPr>
          <p:nvPr/>
        </p:nvCxnSpPr>
        <p:spPr>
          <a:xfrm>
            <a:off x="4873915" y="1880395"/>
            <a:ext cx="1" cy="382451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8" idx="2"/>
          </p:cNvCxnSpPr>
          <p:nvPr/>
        </p:nvCxnSpPr>
        <p:spPr>
          <a:xfrm>
            <a:off x="6767755" y="1880395"/>
            <a:ext cx="0" cy="382451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9" idx="2"/>
          </p:cNvCxnSpPr>
          <p:nvPr/>
        </p:nvCxnSpPr>
        <p:spPr>
          <a:xfrm flipH="1">
            <a:off x="8172718" y="1880395"/>
            <a:ext cx="474936" cy="482998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0" idx="1"/>
          </p:cNvCxnSpPr>
          <p:nvPr/>
        </p:nvCxnSpPr>
        <p:spPr>
          <a:xfrm flipH="1">
            <a:off x="8382000" y="2393519"/>
            <a:ext cx="1109821" cy="654581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1" idx="1"/>
          </p:cNvCxnSpPr>
          <p:nvPr/>
        </p:nvCxnSpPr>
        <p:spPr>
          <a:xfrm flipH="1">
            <a:off x="8382000" y="3531098"/>
            <a:ext cx="1077923" cy="27148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2" idx="1"/>
          </p:cNvCxnSpPr>
          <p:nvPr/>
        </p:nvCxnSpPr>
        <p:spPr>
          <a:xfrm flipH="1" flipV="1">
            <a:off x="8382000" y="4014095"/>
            <a:ext cx="1065519" cy="687792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3" idx="0"/>
          </p:cNvCxnSpPr>
          <p:nvPr/>
        </p:nvCxnSpPr>
        <p:spPr>
          <a:xfrm flipH="1" flipV="1">
            <a:off x="7696200" y="4853646"/>
            <a:ext cx="289314" cy="289604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6" idx="0"/>
          </p:cNvCxnSpPr>
          <p:nvPr/>
        </p:nvCxnSpPr>
        <p:spPr>
          <a:xfrm flipV="1">
            <a:off x="5829301" y="4853646"/>
            <a:ext cx="0" cy="289605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27" idx="0"/>
          </p:cNvCxnSpPr>
          <p:nvPr/>
        </p:nvCxnSpPr>
        <p:spPr>
          <a:xfrm flipV="1">
            <a:off x="3664228" y="4853646"/>
            <a:ext cx="221972" cy="289605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63" idx="2"/>
          </p:cNvCxnSpPr>
          <p:nvPr/>
        </p:nvCxnSpPr>
        <p:spPr>
          <a:xfrm>
            <a:off x="2995345" y="1880395"/>
            <a:ext cx="426535" cy="513124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8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to data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URL change</a:t>
            </a:r>
          </a:p>
          <a:p>
            <a:r>
              <a:rPr lang="en-US" dirty="0" smtClean="0"/>
              <a:t>/public vs /secure</a:t>
            </a:r>
          </a:p>
          <a:p>
            <a:r>
              <a:rPr lang="en-US" dirty="0" smtClean="0"/>
              <a:t>No more pop-up for data links</a:t>
            </a:r>
          </a:p>
          <a:p>
            <a:r>
              <a:rPr lang="en-US" dirty="0" smtClean="0"/>
              <a:t>Underlying HTML source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You will be able to see what this looks like starting on Sept 16, 2020.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Scraping: URL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 smtClean="0"/>
              <a:t>Q: We </a:t>
            </a:r>
            <a:r>
              <a:rPr lang="en-US" sz="2200" dirty="0"/>
              <a:t>currently </a:t>
            </a:r>
            <a:r>
              <a:rPr lang="en-US" sz="2200" dirty="0" smtClean="0"/>
              <a:t>parse </a:t>
            </a:r>
            <a:r>
              <a:rPr lang="en-US" sz="2200" dirty="0"/>
              <a:t>the HTML source of the predictable URL (</a:t>
            </a:r>
            <a:r>
              <a:rPr lang="en-US" sz="2200" u="sng" dirty="0">
                <a:hlinkClick r:id="rId3"/>
              </a:rPr>
              <a:t>https://mis.ercot.com/misapp/GetReports.do?reportTypeId=</a:t>
            </a:r>
            <a:r>
              <a:rPr lang="en-US" sz="2200" dirty="0"/>
              <a:t>  [6 digit REPORT TYPE ID]) </a:t>
            </a:r>
          </a:p>
          <a:p>
            <a:pPr marL="0" lvl="0" indent="0">
              <a:buNone/>
            </a:pPr>
            <a:r>
              <a:rPr lang="en-US" sz="2200" dirty="0"/>
              <a:t>in order to get a list of available files (since the source code contains &lt;a href='/misdownload/servlets/mirDownload?mimic_duns=0805522512000&amp;doclookupId=715089663'&gt;zip&lt;/a</a:t>
            </a:r>
            <a:r>
              <a:rPr lang="en-US" sz="2200" dirty="0" smtClean="0"/>
              <a:t>&gt;).</a:t>
            </a:r>
            <a:endParaRPr lang="en-US" sz="2200" dirty="0"/>
          </a:p>
          <a:p>
            <a:endParaRPr lang="en-US" sz="2200" dirty="0"/>
          </a:p>
          <a:p>
            <a:pPr marL="0" indent="0">
              <a:buNone/>
            </a:pPr>
            <a:r>
              <a:rPr lang="en-US" sz="2200" dirty="0"/>
              <a:t>Can you tell me whether:</a:t>
            </a:r>
          </a:p>
          <a:p>
            <a:pPr lvl="0"/>
            <a:r>
              <a:rPr lang="en-US" sz="2200" dirty="0"/>
              <a:t>That predictable URL will continue to exist after </a:t>
            </a:r>
            <a:r>
              <a:rPr lang="en-US" sz="2200" dirty="0" smtClean="0"/>
              <a:t>September?</a:t>
            </a:r>
            <a:endParaRPr lang="en-US" sz="2200" dirty="0"/>
          </a:p>
          <a:p>
            <a:pPr lvl="0"/>
            <a:r>
              <a:rPr lang="en-US" sz="2200" dirty="0" smtClean="0"/>
              <a:t>Whether </a:t>
            </a:r>
            <a:r>
              <a:rPr lang="en-US" sz="2200" dirty="0"/>
              <a:t>there is an API call that will return the files available for download for a given Report Type number?</a:t>
            </a:r>
          </a:p>
          <a:p>
            <a:pPr marL="0" indent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The following will work until January 2021 but long term discussion needed. </a:t>
            </a:r>
            <a:br>
              <a:rPr lang="en-US" sz="2400" dirty="0" smtClean="0"/>
            </a:br>
            <a:r>
              <a:rPr lang="en-US" sz="2400" dirty="0">
                <a:hlinkClick r:id="rId4"/>
              </a:rPr>
              <a:t>http://mis.ercot.com/misapp/GetReports.do?reportTypeId=13057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9998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14533</TotalTime>
  <Words>635</Words>
  <Application>Microsoft Office PowerPoint</Application>
  <PresentationFormat>Widescreen</PresentationFormat>
  <Paragraphs>146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Wingdings</vt:lpstr>
      <vt:lpstr>1_Custom Design</vt:lpstr>
      <vt:lpstr>Office Theme</vt:lpstr>
      <vt:lpstr>PowerPoint Presentation</vt:lpstr>
      <vt:lpstr>MIS Integration Workshop Agenda</vt:lpstr>
      <vt:lpstr>Why are we talking about integrations?</vt:lpstr>
      <vt:lpstr>MIS Redesign Scope</vt:lpstr>
      <vt:lpstr>MIS Redesign Benefits</vt:lpstr>
      <vt:lpstr>MIS Release Timeline</vt:lpstr>
      <vt:lpstr>Market Data Transparency (MDT) Portfolio Diagram</vt:lpstr>
      <vt:lpstr>Impacts to data access</vt:lpstr>
      <vt:lpstr>Screen Scraping: URL Scenario</vt:lpstr>
      <vt:lpstr>Screen Scraping Supportability Challenges</vt:lpstr>
      <vt:lpstr>Integration Help and Documentation</vt:lpstr>
      <vt:lpstr>Communication Moving Forward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Hale, Aubrey</cp:lastModifiedBy>
  <cp:revision>119</cp:revision>
  <cp:lastPrinted>2016-01-21T20:53:15Z</cp:lastPrinted>
  <dcterms:created xsi:type="dcterms:W3CDTF">2016-01-21T15:20:31Z</dcterms:created>
  <dcterms:modified xsi:type="dcterms:W3CDTF">2020-08-28T16:23:53Z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