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  <p:sldMasterId id="2147483698" r:id="rId2"/>
    <p:sldMasterId id="2147483710" r:id="rId3"/>
  </p:sldMasterIdLst>
  <p:notesMasterIdLst>
    <p:notesMasterId r:id="rId9"/>
  </p:notesMasterIdLst>
  <p:sldIdLst>
    <p:sldId id="266" r:id="rId4"/>
    <p:sldId id="278" r:id="rId5"/>
    <p:sldId id="281" r:id="rId6"/>
    <p:sldId id="282" r:id="rId7"/>
    <p:sldId id="28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51" autoAdjust="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5EE5E-15FC-43C6-B812-EBEFAF1C5335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F8F30-4081-4B11-B42E-FFD8C4DA2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2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2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998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43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3C7E-6AD3-41C2-9A0F-1401374D597B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5557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1ABC-261C-464B-A0EB-374DEA332206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64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5DE9-04A7-4166-AF5D-568295B1ECAA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143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4F64-A7C3-405E-B384-F5D178BB5BF8}" type="datetime1">
              <a:rPr lang="en-US" smtClean="0"/>
              <a:t>8/27/2020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62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F5B4-6457-49C9-87BB-FD408CA9B39B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032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86B1-0A73-4DD4-B2C4-4ABA1B465716}" type="datetime1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752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691C-1488-4D67-B981-1BCDCBDF3065}" type="datetime1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91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8856-44BD-414A-9E8F-8A0031336735}" type="datetime1">
              <a:rPr lang="en-US" smtClean="0"/>
              <a:t>8/27/2020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00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85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FC08411-B318-42E5-A25E-2227C541F79D}" type="datetime1">
              <a:rPr lang="en-US" smtClean="0"/>
              <a:t>8/27/2020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1304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CD39-EA9C-4475-BBCF-545CB9D156AF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08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D961-88CC-476F-BFE5-4E1CAB46C2A1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23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1ABC-261C-464B-A0EB-374DEA332206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70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57BFB-A455-41C0-AD52-01E645305785}" type="datetime1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294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50805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57BFB-A455-41C0-AD52-01E645305785}" type="datetime1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68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53C7E-6AD3-41C2-9A0F-1401374D597B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613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1ABC-261C-464B-A0EB-374DEA332206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147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95DE9-04A7-4166-AF5D-568295B1ECAA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139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4F64-A7C3-405E-B384-F5D178BB5BF8}" type="datetime1">
              <a:rPr lang="en-US" smtClean="0"/>
              <a:t>8/27/2020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4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41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9F5B4-6457-49C9-87BB-FD408CA9B39B}" type="datetime1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842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A86B1-0A73-4DD4-B2C4-4ABA1B465716}" type="datetime1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2706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691C-1488-4D67-B981-1BCDCBDF3065}" type="datetime1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88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8856-44BD-414A-9E8F-8A0031336735}" type="datetime1">
              <a:rPr lang="en-US" smtClean="0"/>
              <a:t>8/27/2020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686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FC08411-B318-42E5-A25E-2227C541F79D}" type="datetime1">
              <a:rPr lang="en-US" smtClean="0"/>
              <a:t>8/27/2020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6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6CD39-EA9C-4475-BBCF-545CB9D156AF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8980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9D961-88CC-476F-BFE5-4E1CAB46C2A1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3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1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6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6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9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47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31B66-E374-46FD-B0F1-A74783F02804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92D85-3B47-4DE8-A6A3-74ED562B5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40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0F57BFB-A455-41C0-AD52-01E645305785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27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674" r:id="rId12"/>
    <p:sldLayoutId id="2147483697" r:id="rId13"/>
    <p:sldLayoutId id="2147483684" r:id="rId14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0F57BFB-A455-41C0-AD52-01E645305785}" type="datetime1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286123D-90E9-41B2-B06B-61E1E03D2F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29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key_documents_lists/191717/Tier_4_RPG_Project_Driven_by_Economic_Need_August_2020_PLWG.PDF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PLWG report to ROS</a:t>
            </a: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September 3, 2020   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Report based on PLWG August 19th, 2020 </a:t>
            </a:r>
          </a:p>
          <a:p>
            <a:r>
              <a:rPr lang="en-US" sz="2400" dirty="0" smtClean="0"/>
              <a:t>WebEx only meeting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672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524000"/>
          </a:xfrm>
        </p:spPr>
        <p:txBody>
          <a:bodyPr>
            <a:noAutofit/>
          </a:bodyPr>
          <a:lstStyle/>
          <a:p>
            <a:r>
              <a:rPr lang="en-US" sz="3600" b="1" dirty="0"/>
              <a:t>PGRR082 Revise Section 5 and Establish Small Generation Interconnection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46948"/>
            <a:ext cx="10515600" cy="408796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PGRR082 </a:t>
            </a:r>
            <a:r>
              <a:rPr lang="en-US" sz="2800" dirty="0">
                <a:solidFill>
                  <a:srgbClr val="000000"/>
                </a:solidFill>
                <a:ea typeface="Calibri" panose="020F0502020204030204" pitchFamily="34" charset="0"/>
              </a:rPr>
              <a:t>was written to create a new interconnection process for generators and generator modifications that are less than 10 MW in size. </a:t>
            </a: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It also specifies the interconnection requirements for  generators interconnected at distribution voltage.</a:t>
            </a:r>
          </a:p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At the PLWG meeting ERCOT addressed the costs to implement and is considering a fee to cover the on-going costs.</a:t>
            </a:r>
          </a:p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PLWG was in consensus that this PGRR could move forward.</a:t>
            </a:r>
            <a:endParaRPr lang="en-US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2400" dirty="0" smtClean="0"/>
          </a:p>
          <a:p>
            <a:pPr marL="228600" lvl="1" indent="0">
              <a:buClr>
                <a:schemeClr val="tx1"/>
              </a:buClr>
              <a:buNone/>
            </a:pPr>
            <a:endParaRPr lang="en-US" sz="2200" dirty="0" smtClean="0"/>
          </a:p>
          <a:p>
            <a:pPr lvl="1">
              <a:buClr>
                <a:schemeClr val="tx1"/>
              </a:buClr>
              <a:buFont typeface="Courier New" panose="02070309020205020404" pitchFamily="49" charset="0"/>
              <a:buChar char="o"/>
            </a:pPr>
            <a:endParaRPr lang="en-US" sz="2200" dirty="0" smtClean="0"/>
          </a:p>
          <a:p>
            <a:pPr lvl="1">
              <a:buClr>
                <a:schemeClr val="tx1"/>
              </a:buClr>
            </a:pPr>
            <a:endParaRPr lang="en-US" sz="22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85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524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PGRR083 </a:t>
            </a:r>
            <a:r>
              <a:rPr lang="en-US" sz="3600" b="1" dirty="0"/>
              <a:t>Add RPG Project Number and TPIT Revisions</a:t>
            </a:r>
            <a:r>
              <a:rPr lang="en-US" sz="3600" b="1" dirty="0" smtClean="0"/>
              <a:t> </a:t>
            </a:r>
            <a:r>
              <a:rPr lang="en-US" sz="3600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46948"/>
            <a:ext cx="10515600" cy="4105544"/>
          </a:xfrm>
          <a:solidFill>
            <a:srgbClr val="FFFFFF"/>
          </a:solidFill>
        </p:spPr>
        <p:txBody>
          <a:bodyPr>
            <a:normAutofit/>
          </a:bodyPr>
          <a:lstStyle/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>
                <a:solidFill>
                  <a:srgbClr val="000000"/>
                </a:solidFill>
                <a:ea typeface="Calibri" panose="020F0502020204030204" pitchFamily="34" charset="0"/>
              </a:rPr>
              <a:t>PGRR083 </a:t>
            </a:r>
            <a:r>
              <a:rPr lang="en-US" sz="2800" dirty="0" smtClean="0"/>
              <a:t>adds a requirement that ERCOT assigns </a:t>
            </a:r>
            <a:r>
              <a:rPr lang="en-US" sz="2800" dirty="0"/>
              <a:t>a Regional Planning Group (RPG) project number for projects submitted for RPG review. </a:t>
            </a:r>
            <a:r>
              <a:rPr lang="en-US" sz="2800" dirty="0" smtClean="0"/>
              <a:t> </a:t>
            </a:r>
          </a:p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/>
              <a:t>The PGRR also moves the TSP provided TPIT information specified in the Planning Guide to the Steady State Working Group Procedure Manual.     </a:t>
            </a:r>
          </a:p>
          <a:p>
            <a:pPr marL="228600" lvl="1" indent="0">
              <a:buClr>
                <a:schemeClr val="tx1"/>
              </a:buClr>
              <a:buNone/>
            </a:pPr>
            <a:r>
              <a:rPr lang="en-US" sz="2800" dirty="0" smtClean="0"/>
              <a:t>PLWG was in consensus that this PGRR could move forward.</a:t>
            </a:r>
          </a:p>
          <a:p>
            <a:pPr marL="228600" lvl="1" indent="0">
              <a:buClr>
                <a:schemeClr val="tx1"/>
              </a:buClr>
              <a:buNone/>
            </a:pPr>
            <a:endParaRPr lang="en-US" sz="2400" dirty="0" smtClean="0"/>
          </a:p>
          <a:p>
            <a:pPr marL="228600" lvl="1" indent="0">
              <a:buClr>
                <a:schemeClr val="tx1"/>
              </a:buClr>
              <a:buNone/>
            </a:pPr>
            <a:endParaRPr lang="en-US" sz="2200" dirty="0" smtClean="0"/>
          </a:p>
          <a:p>
            <a:pPr lvl="1">
              <a:buClr>
                <a:schemeClr val="tx1"/>
              </a:buClr>
              <a:buFont typeface="Courier New" panose="02070309020205020404" pitchFamily="49" charset="0"/>
              <a:buChar char="o"/>
            </a:pPr>
            <a:endParaRPr lang="en-US" sz="2200" dirty="0" smtClean="0"/>
          </a:p>
          <a:p>
            <a:pPr lvl="1">
              <a:buClr>
                <a:schemeClr val="tx1"/>
              </a:buClr>
            </a:pPr>
            <a:endParaRPr lang="en-US" sz="22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6123D-90E9-41B2-B06B-61E1E03D2F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5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18872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Small Economic Driven Transmission Projects </a:t>
            </a:r>
            <a:r>
              <a:rPr lang="en-US" sz="4000" b="1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26676"/>
            <a:ext cx="10515600" cy="4360983"/>
          </a:xfrm>
          <a:solidFill>
            <a:srgbClr val="FFFFFF"/>
          </a:solidFill>
        </p:spPr>
        <p:txBody>
          <a:bodyPr>
            <a:normAutofit fontScale="55000" lnSpcReduction="20000"/>
          </a:bodyPr>
          <a:lstStyle/>
          <a:p>
            <a:pPr marL="228600" lvl="1" indent="0">
              <a:buClr>
                <a:schemeClr val="tx1"/>
              </a:buClr>
              <a:buNone/>
            </a:pPr>
            <a:r>
              <a:rPr lang="en-US" sz="4400" dirty="0" smtClean="0">
                <a:solidFill>
                  <a:srgbClr val="000000"/>
                </a:solidFill>
                <a:ea typeface="Calibri" panose="020F0502020204030204" pitchFamily="34" charset="0"/>
              </a:rPr>
              <a:t>ERCOT updated PLWG on the feedback received on the concepts presented to perform an economic analysis on a project to address congestion on short run lines using ERCOT economic criteria.</a:t>
            </a:r>
            <a:r>
              <a:rPr lang="en-US" sz="3600" dirty="0" smtClean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</a:p>
          <a:p>
            <a:pPr lvl="1">
              <a:buClr>
                <a:schemeClr val="tx1"/>
              </a:buClr>
            </a:pPr>
            <a:r>
              <a:rPr lang="en-US" sz="3600" dirty="0" smtClean="0">
                <a:solidFill>
                  <a:srgbClr val="000000"/>
                </a:solidFill>
              </a:rPr>
              <a:t>Of the 5 concepts, Concept 2 was supported but Concept 1 was considered acceptable as well.  Consistent data, assumptions and methodology, are necessary for the concepts to succeed.  </a:t>
            </a:r>
            <a:r>
              <a:rPr lang="en-US" sz="3600" b="1" dirty="0" smtClean="0">
                <a:solidFill>
                  <a:srgbClr val="000000"/>
                </a:solidFill>
              </a:rPr>
              <a:t>ERCOT is working on a guideline for performing economic analysis that they will bring back to the PLWG in a couple of months.</a:t>
            </a:r>
            <a:r>
              <a:rPr lang="en-US" sz="3600" dirty="0" smtClean="0">
                <a:solidFill>
                  <a:srgbClr val="000000"/>
                </a:solidFill>
              </a:rPr>
              <a:t>  </a:t>
            </a:r>
          </a:p>
          <a:p>
            <a:pPr lvl="1">
              <a:buClr>
                <a:schemeClr val="tx1"/>
              </a:buClr>
            </a:pPr>
            <a:r>
              <a:rPr lang="en-US" sz="3600" dirty="0" smtClean="0">
                <a:solidFill>
                  <a:srgbClr val="000000"/>
                </a:solidFill>
              </a:rPr>
              <a:t>ERCOT will not pursue Concept 3 but may pursue Concepts 4 and 5 in the future.</a:t>
            </a:r>
            <a:endParaRPr lang="en-US" sz="3600" dirty="0">
              <a:solidFill>
                <a:srgbClr val="000000"/>
              </a:solidFill>
            </a:endParaRPr>
          </a:p>
          <a:p>
            <a:pPr lvl="1">
              <a:buClr>
                <a:schemeClr val="tx1"/>
              </a:buClr>
            </a:pPr>
            <a:r>
              <a:rPr lang="en-US" sz="3600" dirty="0" smtClean="0">
                <a:solidFill>
                  <a:srgbClr val="000000"/>
                </a:solidFill>
              </a:rPr>
              <a:t>Some stakeholders also indicated a strong preference for Concept 5 but was okay with ERCOT’s direction at this time.  </a:t>
            </a:r>
          </a:p>
          <a:p>
            <a:pPr lvl="1">
              <a:buClr>
                <a:schemeClr val="tx1"/>
              </a:buClr>
            </a:pPr>
            <a:r>
              <a:rPr lang="en-US" sz="3600" dirty="0" smtClean="0">
                <a:solidFill>
                  <a:srgbClr val="000000"/>
                </a:solidFill>
              </a:rPr>
              <a:t>ERCOT’s latest presentation is posted on the ERCOT Calendar for the Aug. 19</a:t>
            </a:r>
            <a:r>
              <a:rPr lang="en-US" sz="3600" baseline="30000" dirty="0" smtClean="0">
                <a:solidFill>
                  <a:srgbClr val="000000"/>
                </a:solidFill>
              </a:rPr>
              <a:t>th</a:t>
            </a:r>
            <a:r>
              <a:rPr lang="en-US" sz="3600" dirty="0" smtClean="0">
                <a:solidFill>
                  <a:srgbClr val="000000"/>
                </a:solidFill>
              </a:rPr>
              <a:t> PLWG Meeting.</a:t>
            </a:r>
          </a:p>
          <a:p>
            <a:pPr marL="228600" lvl="1" indent="0">
              <a:buClr>
                <a:schemeClr val="tx1"/>
              </a:buClr>
              <a:buNone/>
            </a:pPr>
            <a:r>
              <a:rPr lang="en-US" sz="3600" dirty="0">
                <a:hlinkClick r:id="rId2"/>
              </a:rPr>
              <a:t>http://www.ercot.com/content/wcm/key_documents_lists/191717/Tier_4_RPG_Project_Driven_by_Economic_Need_August_2020_PLWG.PDF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2200" dirty="0" smtClean="0"/>
          </a:p>
          <a:p>
            <a:pPr lvl="1">
              <a:buClr>
                <a:schemeClr val="tx1"/>
              </a:buClr>
              <a:buFont typeface="Courier New" panose="02070309020205020404" pitchFamily="49" charset="0"/>
              <a:buChar char="o"/>
            </a:pPr>
            <a:endParaRPr lang="en-US" sz="2200" dirty="0" smtClean="0"/>
          </a:p>
          <a:p>
            <a:pPr lvl="1">
              <a:buClr>
                <a:schemeClr val="tx1"/>
              </a:buClr>
            </a:pPr>
            <a:endParaRPr lang="en-US" sz="22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76506" y="6298807"/>
            <a:ext cx="345763" cy="365760"/>
          </a:xfrm>
        </p:spPr>
        <p:txBody>
          <a:bodyPr/>
          <a:lstStyle/>
          <a:p>
            <a:fld id="{7286123D-90E9-41B2-B06B-61E1E03D2F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3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18872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Small Economic Driven Transmission Projects </a:t>
            </a:r>
            <a:r>
              <a:rPr lang="en-US" sz="4000" b="1" dirty="0"/>
              <a:t> </a:t>
            </a:r>
            <a:r>
              <a:rPr lang="en-US" sz="4000" b="1" dirty="0" smtClean="0"/>
              <a:t>(continue)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26676"/>
            <a:ext cx="10515600" cy="4360983"/>
          </a:xfrm>
          <a:solidFill>
            <a:srgbClr val="FFFFFF"/>
          </a:solidFill>
        </p:spPr>
        <p:txBody>
          <a:bodyPr>
            <a:normAutofit fontScale="85000" lnSpcReduction="20000"/>
          </a:bodyPr>
          <a:lstStyle/>
          <a:p>
            <a:pPr marL="228600" lvl="1" indent="0" algn="ctr">
              <a:buClr>
                <a:schemeClr val="tx1"/>
              </a:buClr>
              <a:buNone/>
            </a:pPr>
            <a:r>
              <a:rPr lang="en-US" sz="3100" b="1" dirty="0" smtClean="0">
                <a:solidFill>
                  <a:srgbClr val="000000"/>
                </a:solidFill>
              </a:rPr>
              <a:t>List of </a:t>
            </a:r>
            <a:r>
              <a:rPr lang="en-US" sz="3100" b="1" dirty="0" smtClean="0">
                <a:solidFill>
                  <a:srgbClr val="000000"/>
                </a:solidFill>
              </a:rPr>
              <a:t>the 5 Concepts</a:t>
            </a:r>
            <a:r>
              <a:rPr lang="en-US" sz="3100" dirty="0" smtClean="0">
                <a:solidFill>
                  <a:srgbClr val="000000"/>
                </a:solidFill>
              </a:rPr>
              <a:t>:</a:t>
            </a:r>
          </a:p>
          <a:p>
            <a:pPr marL="742950" lvl="1" indent="-514350">
              <a:buClr>
                <a:schemeClr val="tx1"/>
              </a:buClr>
              <a:buAutoNum type="arabicPeriod"/>
            </a:pPr>
            <a:r>
              <a:rPr lang="en-US" sz="3100" dirty="0" smtClean="0"/>
              <a:t>Use </a:t>
            </a:r>
            <a:r>
              <a:rPr lang="en-US" sz="3100" dirty="0"/>
              <a:t>Tier 3 RPG project comment process to vet need for Tier 4 economic projects </a:t>
            </a:r>
            <a:endParaRPr lang="en-US" sz="3100" dirty="0" smtClean="0"/>
          </a:p>
          <a:p>
            <a:pPr marL="742950" lvl="1" indent="-514350">
              <a:buClr>
                <a:schemeClr val="tx1"/>
              </a:buClr>
              <a:buAutoNum type="arabicPeriod"/>
            </a:pPr>
            <a:r>
              <a:rPr lang="en-US" sz="3100" dirty="0"/>
              <a:t>TSPs perform, or hire a consultant to perform, economic analysis and otherwise follow normal Tier 3 or Tier 4 process (i.e. no ERCOT independent review</a:t>
            </a:r>
            <a:r>
              <a:rPr lang="en-US" sz="3100" dirty="0" smtClean="0"/>
              <a:t>)</a:t>
            </a:r>
          </a:p>
          <a:p>
            <a:pPr marL="742950" lvl="1" indent="-514350">
              <a:buClr>
                <a:schemeClr val="tx1"/>
              </a:buClr>
              <a:buAutoNum type="arabicPeriod"/>
            </a:pPr>
            <a:r>
              <a:rPr lang="en-US" sz="3100" dirty="0"/>
              <a:t>Require a minimum amount of savings for ERCOT endorsement of small economic </a:t>
            </a:r>
            <a:r>
              <a:rPr lang="en-US" sz="3100" dirty="0" smtClean="0"/>
              <a:t>projects</a:t>
            </a:r>
          </a:p>
          <a:p>
            <a:pPr marL="742950" lvl="1" indent="-514350">
              <a:buClr>
                <a:schemeClr val="tx1"/>
              </a:buClr>
              <a:buAutoNum type="arabicPeriod"/>
            </a:pPr>
            <a:r>
              <a:rPr lang="en-US" sz="3100" dirty="0"/>
              <a:t>Perform economic analysis on a more frequent basis (e.g. semi-annual</a:t>
            </a:r>
            <a:r>
              <a:rPr lang="en-US" sz="3100" dirty="0" smtClean="0"/>
              <a:t>)</a:t>
            </a:r>
          </a:p>
          <a:p>
            <a:pPr marL="742950" lvl="1" indent="-514350">
              <a:buClr>
                <a:schemeClr val="tx1"/>
              </a:buClr>
              <a:buAutoNum type="arabicPeriod"/>
            </a:pPr>
            <a:r>
              <a:rPr lang="en-US" sz="3100" dirty="0"/>
              <a:t>Perform ERCOT Independent Review of Tier 4 economic projects if requested with a non-refundable study fee</a:t>
            </a:r>
            <a:endParaRPr lang="en-US" sz="3100" dirty="0" smtClean="0">
              <a:solidFill>
                <a:srgbClr val="000000"/>
              </a:solidFill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28600" lvl="1" indent="0">
              <a:buClr>
                <a:schemeClr val="tx1"/>
              </a:buClr>
              <a:buNone/>
            </a:pPr>
            <a:endParaRPr lang="en-US" sz="2200" dirty="0" smtClean="0"/>
          </a:p>
          <a:p>
            <a:pPr lvl="1">
              <a:buClr>
                <a:schemeClr val="tx1"/>
              </a:buClr>
              <a:buFont typeface="Courier New" panose="02070309020205020404" pitchFamily="49" charset="0"/>
              <a:buChar char="o"/>
            </a:pPr>
            <a:endParaRPr lang="en-US" sz="2200" dirty="0" smtClean="0"/>
          </a:p>
          <a:p>
            <a:pPr lvl="1">
              <a:buClr>
                <a:schemeClr val="tx1"/>
              </a:buClr>
            </a:pPr>
            <a:endParaRPr lang="en-US" sz="2200" dirty="0" smtClean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776506" y="6298807"/>
            <a:ext cx="345763" cy="365760"/>
          </a:xfrm>
        </p:spPr>
        <p:txBody>
          <a:bodyPr/>
          <a:lstStyle/>
          <a:p>
            <a:fld id="{7286123D-90E9-41B2-B06B-61E1E03D2F9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055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3.xml><?xml version="1.0" encoding="utf-8"?>
<a:theme xmlns:a="http://schemas.openxmlformats.org/drawingml/2006/main" name="1_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1433</TotalTime>
  <Words>421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Gill Sans MT</vt:lpstr>
      <vt:lpstr>Custom Design</vt:lpstr>
      <vt:lpstr>Parcel</vt:lpstr>
      <vt:lpstr>1_Parcel</vt:lpstr>
      <vt:lpstr>PLWG report to ROS September 3, 2020   </vt:lpstr>
      <vt:lpstr>PGRR082 Revise Section 5 and Establish Small Generation Interconnection Process</vt:lpstr>
      <vt:lpstr>PGRR083 Add RPG Project Number and TPIT Revisions  </vt:lpstr>
      <vt:lpstr>Small Economic Driven Transmission Projects  </vt:lpstr>
      <vt:lpstr>Small Economic Driven Transmission Projects  (continue)</vt:lpstr>
    </vt:vector>
  </TitlesOfParts>
  <Company>Cross Texas Transmission.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PLWG report to ROS March 7, 2019</dc:title>
  <dc:creator>Tim Cook</dc:creator>
  <cp:lastModifiedBy>Tim Cook</cp:lastModifiedBy>
  <cp:revision>179</cp:revision>
  <dcterms:created xsi:type="dcterms:W3CDTF">2019-02-22T15:36:18Z</dcterms:created>
  <dcterms:modified xsi:type="dcterms:W3CDTF">2020-08-27T19:17:13Z</dcterms:modified>
</cp:coreProperties>
</file>