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3" r:id="rId4"/>
    <p:sldId id="302" r:id="rId5"/>
    <p:sldId id="303" r:id="rId6"/>
    <p:sldId id="301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 varScale="1">
        <p:scale>
          <a:sx n="106" d="100"/>
          <a:sy n="106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20/9/9/191170-RTCT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/>
              <a:t>9/02/2020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Bill Barnes, NRG, Chair</a:t>
            </a:r>
          </a:p>
          <a:p>
            <a:pPr algn="ctr"/>
            <a:r>
              <a:rPr lang="en-US" b="1" dirty="0"/>
              <a:t>Josephine Wan, Austin 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August 19 Joint MCWG/CWG WEBEX 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cs typeface="Arial" panose="020B0604020202020204" pitchFamily="34" charset="0"/>
              </a:rPr>
              <a:t>8 NPRRs reviewed for their credit impacts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999NPRR DC Tie Ramp Limitations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1025NPRR Remove Real-Time On-Line Reliability Deployment Price from Ancillary Service Imbalance Calculation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1027NPRRRemoval of Grey-Boxed Language Related to NPRR702, Flexible Accounts, Payment of Invoices, and Disposition of Interest on Cash Collateral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1031NPRR Notices for Curtailment of Load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1033NPRR Clarification of Financial Security Interest Payment and Withholding Processes Upon Termination of Market Participant Standard Form Agreement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1035NPRR DC Tie Schedules Protected Information Expiry and Posting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1036NPRR Late Payment Enforcement Provisions </a:t>
            </a:r>
            <a:r>
              <a:rPr lang="en-US" sz="1800" dirty="0">
                <a:solidFill>
                  <a:srgbClr val="FF0000"/>
                </a:solidFill>
                <a:cs typeface="Arial" panose="020B0604020202020204" pitchFamily="34" charset="0"/>
              </a:rPr>
              <a:t>– Positive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1037NPRR Correction to the Settlement of Switchable Generation Resources (SWGRs) Instructed to Switch to ERCOT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Real-Time Co-optimization Update to Credit Work Group</a:t>
            </a:r>
          </a:p>
          <a:p>
            <a:r>
              <a:rPr lang="en-US" sz="1600" u="sng" dirty="0"/>
              <a:t>Aug 19 CWG meeting  (today)</a:t>
            </a:r>
          </a:p>
          <a:p>
            <a:pPr lvl="1"/>
            <a:r>
              <a:rPr lang="en-US" sz="1600" dirty="0"/>
              <a:t>Highlight need for CWG review of NPRR1007-NPRR1013</a:t>
            </a:r>
          </a:p>
          <a:p>
            <a:pPr lvl="1"/>
            <a:r>
              <a:rPr lang="en-US" sz="1600" dirty="0"/>
              <a:t>ERCOT provides initial summary of credit impacts</a:t>
            </a:r>
          </a:p>
          <a:p>
            <a:pPr lvl="1"/>
            <a:r>
              <a:rPr lang="en-US" sz="1600" dirty="0"/>
              <a:t>Note that although RTCTF continues to meet until October 21, 2020, all Pricing and Settlement consensus items are complete and posted here: </a:t>
            </a:r>
            <a:r>
              <a:rPr lang="en-US" sz="1600" dirty="0">
                <a:hlinkClick r:id="rId2"/>
              </a:rPr>
              <a:t>http://www.ercot.com/calendar/2020/9/9/191170-RTCTF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600" u="sng" dirty="0"/>
              <a:t>Sept 16 CWG meeting</a:t>
            </a:r>
          </a:p>
          <a:p>
            <a:pPr lvl="1"/>
            <a:r>
              <a:rPr lang="en-US" sz="1600" dirty="0"/>
              <a:t>ERCOT Credit will review prior materials and ask if any issues</a:t>
            </a:r>
          </a:p>
          <a:p>
            <a:endParaRPr lang="en-US" sz="1600" dirty="0"/>
          </a:p>
          <a:p>
            <a:r>
              <a:rPr lang="en-US" sz="1600" u="sng" dirty="0"/>
              <a:t>Oct 16 CWG meeting </a:t>
            </a:r>
          </a:p>
          <a:p>
            <a:pPr lvl="1"/>
            <a:r>
              <a:rPr lang="en-US" sz="1600" dirty="0"/>
              <a:t>ERCOT Credit (Vanessa) and RTCTF Chair (Matt </a:t>
            </a:r>
            <a:r>
              <a:rPr lang="en-US" sz="1600" dirty="0" err="1"/>
              <a:t>Mereness</a:t>
            </a:r>
            <a:r>
              <a:rPr lang="en-US" sz="1600" dirty="0"/>
              <a:t>) asks if any questions or concerns with RTCTRRs from a credit impact perspective.</a:t>
            </a:r>
          </a:p>
          <a:p>
            <a:pPr lvl="1"/>
            <a:r>
              <a:rPr lang="en-US" sz="1600" dirty="0"/>
              <a:t>Ask CWG for agreement on comments to be filed by Nov 17.</a:t>
            </a:r>
          </a:p>
          <a:p>
            <a:endParaRPr lang="en-US" sz="1600" dirty="0"/>
          </a:p>
          <a:p>
            <a:r>
              <a:rPr lang="en-US" sz="1600" u="sng" dirty="0"/>
              <a:t>Nov 17 CWG meeting  </a:t>
            </a:r>
          </a:p>
          <a:p>
            <a:pPr lvl="1"/>
            <a:r>
              <a:rPr lang="en-US" sz="1600" dirty="0"/>
              <a:t>Last meeting before Board to file CWG comments on credit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Discuss Modifications to the Settlement Timeline</a:t>
            </a:r>
          </a:p>
          <a:p>
            <a:r>
              <a:rPr lang="en-US" sz="2000" dirty="0"/>
              <a:t>After review of meter data and settlement process timelines, CWG/MCWG did not feel reductions to the current settlement timeline were feasible or necessary.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400" u="sng" dirty="0"/>
              <a:t>Review Forward Adjustment Factors</a:t>
            </a:r>
          </a:p>
          <a:p>
            <a:r>
              <a:rPr lang="en-US" sz="2000" dirty="0"/>
              <a:t>CWG/MCWG decided to wait until after August and early September to conduct a detailed review of the credit exposure calculations and the current forward adjustment factors.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79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Credit Risk Assessment and Enforcement</a:t>
            </a:r>
            <a:endParaRPr lang="en-US" sz="2000" u="sng" dirty="0"/>
          </a:p>
          <a:p>
            <a:r>
              <a:rPr lang="en-US" sz="2000" dirty="0"/>
              <a:t>ERCOT is evaluating credit risk assessment models as part of the market entry qualifications initiative. </a:t>
            </a:r>
          </a:p>
          <a:p>
            <a:r>
              <a:rPr lang="en-US" sz="2000" dirty="0"/>
              <a:t>For credit scoring models, the focus has been on choosing relevant credit ratios and associated weightings to optimize the r^2 of model outcomes with respect to the agency ratings for rated entities.</a:t>
            </a:r>
          </a:p>
          <a:p>
            <a:r>
              <a:rPr lang="en-US" sz="2000" dirty="0"/>
              <a:t>To date ERCOT has reviewed models from ERCOT and MISO, as recalibrated, and Moody’s </a:t>
            </a:r>
            <a:r>
              <a:rPr lang="en-US" sz="2000" dirty="0" err="1"/>
              <a:t>RiskCalc</a:t>
            </a:r>
            <a:r>
              <a:rPr lang="en-US" sz="2000" dirty="0"/>
              <a:t>.</a:t>
            </a:r>
          </a:p>
          <a:p>
            <a:r>
              <a:rPr lang="en-US" sz="2000" dirty="0"/>
              <a:t>Scoring model issues: Extreme input data ranges; Bucketing methodology, if any; Qualitative factors and weighting</a:t>
            </a:r>
          </a:p>
          <a:p>
            <a:r>
              <a:rPr lang="en-US" sz="2000" dirty="0"/>
              <a:t>As discussed at the Market Entry Qualification workshops, ERCOT is drafting NPRRs to address:</a:t>
            </a:r>
          </a:p>
          <a:p>
            <a:pPr lvl="1"/>
            <a:r>
              <a:rPr lang="en-US" sz="1600" dirty="0"/>
              <a:t>Market Entry Qualifications for Participation and Continued Participation. </a:t>
            </a:r>
          </a:p>
          <a:p>
            <a:pPr lvl="1"/>
            <a:r>
              <a:rPr lang="en-US" sz="1600" dirty="0"/>
              <a:t>Credit Risk Assessment and Associated Enforcement Processes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Significant review and vetting required before approval and implementation</a:t>
            </a:r>
          </a:p>
          <a:p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6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CRR Credit Lock Release Process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Reviewed timeline of CRR credit lock process for CRR auctions.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Requested a detailed schedule by time of day to more clearly communicate credit lock times and when credit is sent to the DAM and CRR auctions.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Intended to clear up confusion around overlapping credit lock periods.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6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Credit Exposure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20ABF6-3653-42F6-B992-E05227783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82428"/>
            <a:ext cx="7126842" cy="34628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67F9BFF-5EA3-4D7C-B7AA-6890E6A74431}"/>
              </a:ext>
            </a:extLst>
          </p:cNvPr>
          <p:cNvSpPr/>
          <p:nvPr/>
        </p:nvSpPr>
        <p:spPr>
          <a:xfrm>
            <a:off x="6629400" y="4038600"/>
            <a:ext cx="1411842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8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15168</TotalTime>
  <Words>595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Barnes, Bill</cp:lastModifiedBy>
  <cp:revision>337</cp:revision>
  <dcterms:created xsi:type="dcterms:W3CDTF">2006-08-16T00:00:00Z</dcterms:created>
  <dcterms:modified xsi:type="dcterms:W3CDTF">2020-08-26T22:06:18Z</dcterms:modified>
</cp:coreProperties>
</file>