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93" r:id="rId4"/>
    <p:sldId id="302" r:id="rId5"/>
    <p:sldId id="303" r:id="rId6"/>
    <p:sldId id="301" r:id="rId7"/>
    <p:sldId id="30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97021" autoAdjust="0"/>
  </p:normalViewPr>
  <p:slideViewPr>
    <p:cSldViewPr>
      <p:cViewPr varScale="1">
        <p:scale>
          <a:sx n="106" d="100"/>
          <a:sy n="106" d="100"/>
        </p:scale>
        <p:origin x="118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551AF-8CD8-497C-8229-57D58853C0B0}" type="datetimeFigureOut">
              <a:rPr lang="en-US" smtClean="0"/>
              <a:t>8/26/2020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923BE-09A6-4E62-B431-38AFC7D8D7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468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962B-8953-476D-9E2A-850698B2E256}" type="datetime1">
              <a:rPr lang="en-US" smtClean="0"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266F-74CA-4AE2-8527-C8E6ACD37FD0}" type="datetime1">
              <a:rPr lang="en-US" smtClean="0"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E059-F9D8-49BF-895D-2A6AAB33C8C2}" type="datetime1">
              <a:rPr lang="en-US" smtClean="0"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4D6B8-0739-41D1-8BCF-1D86B5945B7B}" type="datetime1">
              <a:rPr lang="en-US" smtClean="0"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FB8D-3742-491E-87CE-54E1DB8CE097}" type="datetime1">
              <a:rPr lang="en-US" smtClean="0"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475F-F24F-4404-A159-B2E0868CB43E}" type="datetime1">
              <a:rPr lang="en-US" smtClean="0"/>
              <a:t>8/26/2020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B5F40-1724-45AC-9E8F-3995753F3C41}" type="datetime1">
              <a:rPr lang="en-US" smtClean="0"/>
              <a:t>8/26/2020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2F0C-1B97-4759-8D52-88ECF6F80EA6}" type="datetime1">
              <a:rPr lang="en-US" smtClean="0"/>
              <a:t>8/26/2020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31ED-07C5-4639-9994-6E2680624364}" type="datetime1">
              <a:rPr lang="en-US" smtClean="0"/>
              <a:t>8/26/2020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82AF-1224-4BBE-8389-7110B741EE02}" type="datetime1">
              <a:rPr lang="en-US" smtClean="0"/>
              <a:t>8/26/2020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63AAD-494F-4935-9B32-6C017EC59661}" type="datetime1">
              <a:rPr lang="en-US" smtClean="0"/>
              <a:t>8/26/2020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6EC76-C7BB-4B64-AB2C-4CA666B08B18}" type="datetime1">
              <a:rPr lang="en-US" smtClean="0"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alendar/2020/9/9/191170-RTCT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676400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+mn-lt"/>
              </a:rPr>
              <a:t>Market Credit Working Group update to the Wholesale Market Subcommittee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5404" y="5181600"/>
            <a:ext cx="6400800" cy="685800"/>
          </a:xfrm>
        </p:spPr>
        <p:txBody>
          <a:bodyPr>
            <a:normAutofit/>
          </a:bodyPr>
          <a:lstStyle/>
          <a:p>
            <a:r>
              <a:rPr lang="en-US" sz="2400" dirty="0"/>
              <a:t>9/02/2020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42604" y="39624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</a:t>
            </a:r>
            <a:r>
              <a:rPr lang="en-US" b="1" dirty="0"/>
              <a:t>Bill Barnes, NRG, Chair</a:t>
            </a:r>
          </a:p>
          <a:p>
            <a:pPr algn="ctr"/>
            <a:r>
              <a:rPr lang="en-US" b="1" dirty="0"/>
              <a:t>Josephine Wan, Austin Energy, Vice Chair</a:t>
            </a:r>
          </a:p>
        </p:txBody>
      </p:sp>
    </p:spTree>
    <p:extLst>
      <p:ext uri="{BB962C8B-B14F-4D97-AF65-F5344CB8AC3E}">
        <p14:creationId xmlns:p14="http://schemas.microsoft.com/office/powerpoint/2010/main" val="3329429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/>
              <a:t>MCWG </a:t>
            </a:r>
            <a:r>
              <a:rPr lang="en-US" dirty="0">
                <a:latin typeface="+mn-lt"/>
              </a:rPr>
              <a:t>update</a:t>
            </a:r>
            <a:r>
              <a:rPr lang="en-US" dirty="0"/>
              <a:t>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10600" cy="48006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sz="2400" b="1" dirty="0"/>
              <a:t>General Update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en-US" sz="2000" dirty="0"/>
          </a:p>
          <a:p>
            <a:pPr lvl="1">
              <a:spcBef>
                <a:spcPts val="0"/>
              </a:spcBef>
              <a:defRPr/>
            </a:pPr>
            <a:r>
              <a:rPr lang="en-US" sz="1800" dirty="0"/>
              <a:t>August 19 Joint MCWG/CWG WEBEX Meeting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en-US" sz="1800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defRPr/>
            </a:pPr>
            <a:r>
              <a:rPr lang="en-US" sz="1800" dirty="0">
                <a:cs typeface="Arial" panose="020B0604020202020204" pitchFamily="34" charset="0"/>
              </a:rPr>
              <a:t>8 NPRRs reviewed for their credit impacts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en-US" sz="1800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cs typeface="Arial" panose="020B0604020202020204" pitchFamily="34" charset="0"/>
              </a:rPr>
              <a:t>999NPRR DC Tie Ramp Limitations </a:t>
            </a:r>
            <a:r>
              <a:rPr lang="en-US" sz="1800" dirty="0">
                <a:solidFill>
                  <a:srgbClr val="00B050"/>
                </a:solidFill>
                <a:cs typeface="Arial" panose="020B0604020202020204" pitchFamily="34" charset="0"/>
              </a:rPr>
              <a:t>– No Credit Impact</a:t>
            </a:r>
            <a:endParaRPr lang="en-US" sz="1800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cs typeface="Arial" panose="020B0604020202020204" pitchFamily="34" charset="0"/>
              </a:rPr>
              <a:t>1025NPRR Remove Real-Time On-Line Reliability Deployment Price from Ancillary Service Imbalance Calculation </a:t>
            </a:r>
            <a:r>
              <a:rPr lang="en-US" sz="1800" dirty="0">
                <a:solidFill>
                  <a:srgbClr val="00B050"/>
                </a:solidFill>
                <a:cs typeface="Arial" panose="020B0604020202020204" pitchFamily="34" charset="0"/>
              </a:rPr>
              <a:t>– No Credit Impact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cs typeface="Arial" panose="020B0604020202020204" pitchFamily="34" charset="0"/>
              </a:rPr>
              <a:t>1027NPRRRemoval of Grey-Boxed Language Related to NPRR702, Flexible Accounts, Payment of Invoices, and Disposition of Interest on Cash Collateral </a:t>
            </a:r>
            <a:r>
              <a:rPr lang="en-US" sz="1800" dirty="0">
                <a:solidFill>
                  <a:srgbClr val="00B050"/>
                </a:solidFill>
                <a:cs typeface="Arial" panose="020B0604020202020204" pitchFamily="34" charset="0"/>
              </a:rPr>
              <a:t>– No Credit Impact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cs typeface="Arial" panose="020B0604020202020204" pitchFamily="34" charset="0"/>
              </a:rPr>
              <a:t>1031NPRR Notices for Curtailment of Load </a:t>
            </a:r>
            <a:r>
              <a:rPr lang="en-US" sz="1800" dirty="0">
                <a:solidFill>
                  <a:srgbClr val="00B050"/>
                </a:solidFill>
                <a:cs typeface="Arial" panose="020B0604020202020204" pitchFamily="34" charset="0"/>
              </a:rPr>
              <a:t>– No Credit Impact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cs typeface="Arial" panose="020B0604020202020204" pitchFamily="34" charset="0"/>
              </a:rPr>
              <a:t>1033NPRR Clarification of Financial Security Interest Payment and Withholding Processes Upon Termination of Market Participant Standard Form Agreement </a:t>
            </a:r>
            <a:r>
              <a:rPr lang="en-US" sz="1800" dirty="0">
                <a:solidFill>
                  <a:srgbClr val="00B050"/>
                </a:solidFill>
                <a:cs typeface="Arial" panose="020B0604020202020204" pitchFamily="34" charset="0"/>
              </a:rPr>
              <a:t>– No Credit Impact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cs typeface="Arial" panose="020B0604020202020204" pitchFamily="34" charset="0"/>
              </a:rPr>
              <a:t>1035NPRR DC Tie Schedules Protected Information Expiry and Posting </a:t>
            </a:r>
            <a:r>
              <a:rPr lang="en-US" sz="1800" dirty="0">
                <a:solidFill>
                  <a:srgbClr val="00B050"/>
                </a:solidFill>
                <a:cs typeface="Arial" panose="020B0604020202020204" pitchFamily="34" charset="0"/>
              </a:rPr>
              <a:t>– No Credit Impact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cs typeface="Arial" panose="020B0604020202020204" pitchFamily="34" charset="0"/>
              </a:rPr>
              <a:t>1036NPRR Late Payment Enforcement Provisions </a:t>
            </a:r>
            <a:r>
              <a:rPr lang="en-US" sz="1800" dirty="0">
                <a:solidFill>
                  <a:srgbClr val="FF0000"/>
                </a:solidFill>
                <a:cs typeface="Arial" panose="020B0604020202020204" pitchFamily="34" charset="0"/>
              </a:rPr>
              <a:t>– Positive Credit Impact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cs typeface="Arial" panose="020B0604020202020204" pitchFamily="34" charset="0"/>
              </a:rPr>
              <a:t>1037NPRR Correction to the Settlement of Switchable Generation Resources (SWGRs) Instructed to Switch to ERCOT </a:t>
            </a:r>
            <a:r>
              <a:rPr lang="en-US" sz="1800" dirty="0">
                <a:solidFill>
                  <a:srgbClr val="00B050"/>
                </a:solidFill>
                <a:cs typeface="Arial" panose="020B0604020202020204" pitchFamily="34" charset="0"/>
              </a:rPr>
              <a:t>– No Credit Impact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endParaRPr lang="en-US" sz="1800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endParaRPr lang="en-US" sz="1800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endParaRPr lang="en-US" sz="1800" dirty="0"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081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/>
              <a:t>MCWG </a:t>
            </a:r>
            <a:r>
              <a:rPr lang="en-US" dirty="0">
                <a:latin typeface="+mn-lt"/>
              </a:rPr>
              <a:t>update</a:t>
            </a:r>
            <a:r>
              <a:rPr lang="en-US" dirty="0"/>
              <a:t>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541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u="sng" dirty="0"/>
              <a:t>Real-Time Co-optimization Update to Credit Work Group</a:t>
            </a:r>
          </a:p>
          <a:p>
            <a:r>
              <a:rPr lang="en-US" sz="1600" u="sng" dirty="0"/>
              <a:t>Aug 19 CWG meeting  (today)</a:t>
            </a:r>
          </a:p>
          <a:p>
            <a:pPr lvl="1"/>
            <a:r>
              <a:rPr lang="en-US" sz="1600" dirty="0"/>
              <a:t>Highlight need for CWG review of NPRR1007-NPRR1013</a:t>
            </a:r>
          </a:p>
          <a:p>
            <a:pPr lvl="1"/>
            <a:r>
              <a:rPr lang="en-US" sz="1600" dirty="0"/>
              <a:t>ERCOT provides initial summary of credit impacts</a:t>
            </a:r>
          </a:p>
          <a:p>
            <a:pPr lvl="1"/>
            <a:r>
              <a:rPr lang="en-US" sz="1600" dirty="0"/>
              <a:t>Note that although RTCTF continues to meet until October 21, 2020, all Pricing and Settlement consensus items are complete and posted here: </a:t>
            </a:r>
            <a:r>
              <a:rPr lang="en-US" sz="1600" dirty="0">
                <a:hlinkClick r:id="rId2"/>
              </a:rPr>
              <a:t>http://www.ercot.com/calendar/2020/9/9/191170-RTCTF</a:t>
            </a:r>
            <a:endParaRPr lang="en-US" sz="1600" dirty="0"/>
          </a:p>
          <a:p>
            <a:pPr lvl="1"/>
            <a:endParaRPr lang="en-US" sz="1600" dirty="0"/>
          </a:p>
          <a:p>
            <a:r>
              <a:rPr lang="en-US" sz="1600" u="sng" dirty="0"/>
              <a:t>Sept 16 CWG meeting</a:t>
            </a:r>
          </a:p>
          <a:p>
            <a:pPr lvl="1"/>
            <a:r>
              <a:rPr lang="en-US" sz="1600" dirty="0"/>
              <a:t>ERCOT Credit will review prior materials and ask if any issues</a:t>
            </a:r>
          </a:p>
          <a:p>
            <a:endParaRPr lang="en-US" sz="1600" dirty="0"/>
          </a:p>
          <a:p>
            <a:r>
              <a:rPr lang="en-US" sz="1600" u="sng" dirty="0"/>
              <a:t>Oct 16 CWG meeting </a:t>
            </a:r>
          </a:p>
          <a:p>
            <a:pPr lvl="1"/>
            <a:r>
              <a:rPr lang="en-US" sz="1600" dirty="0"/>
              <a:t>ERCOT Credit (Vanessa) and RTCTF Chair (Matt </a:t>
            </a:r>
            <a:r>
              <a:rPr lang="en-US" sz="1600" dirty="0" err="1"/>
              <a:t>Mereness</a:t>
            </a:r>
            <a:r>
              <a:rPr lang="en-US" sz="1600" dirty="0"/>
              <a:t>) asks if any questions or concerns with RTCTRRs from a credit impact perspective.</a:t>
            </a:r>
          </a:p>
          <a:p>
            <a:pPr lvl="1"/>
            <a:r>
              <a:rPr lang="en-US" sz="1600" dirty="0"/>
              <a:t>Ask CWG for agreement on comments to be filed by Nov 17.</a:t>
            </a:r>
          </a:p>
          <a:p>
            <a:endParaRPr lang="en-US" sz="1600" dirty="0"/>
          </a:p>
          <a:p>
            <a:r>
              <a:rPr lang="en-US" sz="1600" u="sng" dirty="0"/>
              <a:t>Nov 17 CWG meeting  </a:t>
            </a:r>
          </a:p>
          <a:p>
            <a:pPr lvl="1"/>
            <a:r>
              <a:rPr lang="en-US" sz="1600" dirty="0"/>
              <a:t>Last meeting before Board to file CWG comments on credit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91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/>
              <a:t>MCWG </a:t>
            </a:r>
            <a:r>
              <a:rPr lang="en-US" dirty="0">
                <a:latin typeface="+mn-lt"/>
              </a:rPr>
              <a:t>update</a:t>
            </a:r>
            <a:r>
              <a:rPr lang="en-US" dirty="0"/>
              <a:t>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541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u="sng" dirty="0"/>
              <a:t>Discuss Modifications to the Settlement Timeline</a:t>
            </a:r>
          </a:p>
          <a:p>
            <a:r>
              <a:rPr lang="en-US" sz="2000" dirty="0"/>
              <a:t>After review of meter data and settlement process timelines, CWG/MCWG did not feel reductions to the current settlement timeline were feasible or necessary.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400" u="sng" dirty="0"/>
              <a:t>Review Forward Adjustment Factors</a:t>
            </a:r>
          </a:p>
          <a:p>
            <a:r>
              <a:rPr lang="en-US" sz="2000" dirty="0"/>
              <a:t>CWG/MCWG decided to wait until after August and early September to conduct a detailed review of the credit exposure calculations and the current forward adjustment factors.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479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/>
              <a:t>MCWG </a:t>
            </a:r>
            <a:r>
              <a:rPr lang="en-US" dirty="0">
                <a:latin typeface="+mn-lt"/>
              </a:rPr>
              <a:t>update</a:t>
            </a:r>
            <a:r>
              <a:rPr lang="en-US" dirty="0"/>
              <a:t>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541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u="sng" dirty="0"/>
              <a:t>Credit Risk Assessment and Enforcement</a:t>
            </a:r>
            <a:endParaRPr lang="en-US" sz="2000" u="sng" dirty="0"/>
          </a:p>
          <a:p>
            <a:r>
              <a:rPr lang="en-US" sz="2000" dirty="0"/>
              <a:t>ERCOT is evaluating credit risk assessment models as part of the market entry qualifications initiative. </a:t>
            </a:r>
          </a:p>
          <a:p>
            <a:r>
              <a:rPr lang="en-US" sz="2000" dirty="0"/>
              <a:t>For credit scoring models, the focus has been on choosing relevant credit ratios and associated weightings to optimize the r^2 of model outcomes with respect to the agency ratings for rated entities.</a:t>
            </a:r>
          </a:p>
          <a:p>
            <a:r>
              <a:rPr lang="en-US" sz="2000" dirty="0"/>
              <a:t>To date ERCOT has reviewed models from ERCOT and MISO, as recalibrated, and Moody’s </a:t>
            </a:r>
            <a:r>
              <a:rPr lang="en-US" sz="2000" dirty="0" err="1"/>
              <a:t>RiskCalc</a:t>
            </a:r>
            <a:r>
              <a:rPr lang="en-US" sz="2000" dirty="0"/>
              <a:t>.</a:t>
            </a:r>
          </a:p>
          <a:p>
            <a:r>
              <a:rPr lang="en-US" sz="2000" dirty="0"/>
              <a:t>Scoring model issues: Extreme input data ranges; Bucketing methodology, if any; Qualitative factors and weighting</a:t>
            </a:r>
          </a:p>
          <a:p>
            <a:r>
              <a:rPr lang="en-US" sz="2000" dirty="0"/>
              <a:t>As discussed at the Market Entry Qualification workshops, ERCOT is drafting NPRRs to address:</a:t>
            </a:r>
          </a:p>
          <a:p>
            <a:pPr lvl="1"/>
            <a:r>
              <a:rPr lang="en-US" sz="1600" dirty="0"/>
              <a:t>Market Entry Qualifications for Participation and Continued Participation. </a:t>
            </a:r>
          </a:p>
          <a:p>
            <a:pPr lvl="1"/>
            <a:r>
              <a:rPr lang="en-US" sz="1600" dirty="0"/>
              <a:t>Credit Risk Assessment and Associated Enforcement Processes</a:t>
            </a:r>
          </a:p>
          <a:p>
            <a:pPr lvl="2"/>
            <a:r>
              <a:rPr lang="en-US" sz="1200" dirty="0">
                <a:solidFill>
                  <a:srgbClr val="FF0000"/>
                </a:solidFill>
              </a:rPr>
              <a:t>Significant review and vetting required before approval and implementation</a:t>
            </a:r>
          </a:p>
          <a:p>
            <a:endParaRPr lang="en-US" sz="20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862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838200"/>
          </a:xfrm>
        </p:spPr>
        <p:txBody>
          <a:bodyPr/>
          <a:lstStyle/>
          <a:p>
            <a:r>
              <a:rPr lang="en-US" dirty="0"/>
              <a:t>MCWG </a:t>
            </a:r>
            <a:r>
              <a:rPr lang="en-US" dirty="0">
                <a:latin typeface="+mn-lt"/>
              </a:rPr>
              <a:t>update</a:t>
            </a:r>
            <a:r>
              <a:rPr lang="en-US" dirty="0"/>
              <a:t>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763000" cy="541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u="sng" dirty="0"/>
              <a:t>CRR Credit Lock Release Process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en-US" sz="2000" dirty="0"/>
              <a:t>Reviewed timeline of CRR credit lock process for CRR auctions.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en-US" sz="2000" dirty="0"/>
              <a:t>Requested a detailed schedule by time of day to more clearly communicate credit lock times and when credit is sent to the DAM and CRR auctions.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</a:pPr>
            <a:r>
              <a:rPr lang="en-US" sz="2000" dirty="0"/>
              <a:t>Intended to clear up confusion around overlapping credit lock periods.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366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838200"/>
          </a:xfrm>
        </p:spPr>
        <p:txBody>
          <a:bodyPr/>
          <a:lstStyle/>
          <a:p>
            <a:r>
              <a:rPr lang="en-US" dirty="0"/>
              <a:t>MCWG </a:t>
            </a:r>
            <a:r>
              <a:rPr lang="en-US" dirty="0">
                <a:latin typeface="+mn-lt"/>
              </a:rPr>
              <a:t>update</a:t>
            </a:r>
            <a:r>
              <a:rPr lang="en-US" dirty="0"/>
              <a:t>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763000" cy="541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u="sng" dirty="0"/>
              <a:t>Credit Exposure Update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D20ABF6-3653-42F6-B992-E052277837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882428"/>
            <a:ext cx="7126842" cy="3462828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767F9BFF-5EA3-4D7C-B7AA-6890E6A74431}"/>
              </a:ext>
            </a:extLst>
          </p:cNvPr>
          <p:cNvSpPr/>
          <p:nvPr/>
        </p:nvSpPr>
        <p:spPr>
          <a:xfrm>
            <a:off x="6629400" y="4038600"/>
            <a:ext cx="1411842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186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15168</TotalTime>
  <Words>595</Words>
  <Application>Microsoft Office PowerPoint</Application>
  <PresentationFormat>On-screen Show (4:3)</PresentationFormat>
  <Paragraphs>67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Courier New</vt:lpstr>
      <vt:lpstr>Office Theme</vt:lpstr>
      <vt:lpstr>Market Credit Working Group update to the Wholesale Market Subcommittee</vt:lpstr>
      <vt:lpstr>MCWG update to WMS</vt:lpstr>
      <vt:lpstr>MCWG update to WMS</vt:lpstr>
      <vt:lpstr>MCWG update to WMS</vt:lpstr>
      <vt:lpstr>MCWG update to WMS</vt:lpstr>
      <vt:lpstr>MCWG update to WMS</vt:lpstr>
      <vt:lpstr>MCWG update to WMS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Credit Working Group update to the Wholesale Market Subcommittee</dc:title>
  <dc:creator>Barnes, Bill</dc:creator>
  <cp:lastModifiedBy>Barnes, Bill</cp:lastModifiedBy>
  <cp:revision>337</cp:revision>
  <dcterms:created xsi:type="dcterms:W3CDTF">2006-08-16T00:00:00Z</dcterms:created>
  <dcterms:modified xsi:type="dcterms:W3CDTF">2020-08-26T22:06:18Z</dcterms:modified>
</cp:coreProperties>
</file>