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notesMasterIdLst>
    <p:notesMasterId r:id="rId15"/>
  </p:notesMasterIdLst>
  <p:sldIdLst>
    <p:sldId id="256" r:id="rId2"/>
    <p:sldId id="274" r:id="rId3"/>
    <p:sldId id="281" r:id="rId4"/>
    <p:sldId id="275" r:id="rId5"/>
    <p:sldId id="282" r:id="rId6"/>
    <p:sldId id="367" r:id="rId7"/>
    <p:sldId id="369" r:id="rId8"/>
    <p:sldId id="363" r:id="rId9"/>
    <p:sldId id="277" r:id="rId10"/>
    <p:sldId id="278" r:id="rId11"/>
    <p:sldId id="279" r:id="rId12"/>
    <p:sldId id="280" r:id="rId13"/>
    <p:sldId id="27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6" autoAdjust="0"/>
    <p:restoredTop sz="94660"/>
  </p:normalViewPr>
  <p:slideViewPr>
    <p:cSldViewPr snapToGrid="0">
      <p:cViewPr varScale="1">
        <p:scale>
          <a:sx n="87" d="100"/>
          <a:sy n="87" d="100"/>
        </p:scale>
        <p:origin x="121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8/27/2020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178393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633874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87919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A12A88F9-5F70-472B-AA8B-6FC0E2CE4514}"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117514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99317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342081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9332703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084319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425266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129324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577008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47042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020651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363780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674401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844743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D3AE16-2159-4F26-A7D3-0D10B3039774}" type="datetimeFigureOut">
              <a:rPr lang="en-US" smtClean="0"/>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507105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26495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751359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80648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4D3AE16-2159-4F26-A7D3-0D10B3039774}" type="datetimeFigureOut">
              <a:rPr lang="en-US" smtClean="0"/>
              <a:t>8/27/2020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1842212640"/>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 id="214748386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Wholesale Market Working Group Report to WMS</a:t>
            </a:r>
          </a:p>
        </p:txBody>
      </p:sp>
      <p:sp>
        <p:nvSpPr>
          <p:cNvPr id="3" name="Subtitle 2"/>
          <p:cNvSpPr>
            <a:spLocks noGrp="1"/>
          </p:cNvSpPr>
          <p:nvPr>
            <p:ph type="subTitle" idx="1"/>
          </p:nvPr>
        </p:nvSpPr>
        <p:spPr/>
        <p:txBody>
          <a:bodyPr>
            <a:normAutofit fontScale="92500" lnSpcReduction="20000"/>
          </a:bodyPr>
          <a:lstStyle/>
          <a:p>
            <a:r>
              <a:rPr lang="en-US" dirty="0"/>
              <a:t>David Detelich</a:t>
            </a:r>
          </a:p>
          <a:p>
            <a:r>
              <a:rPr lang="en-US" dirty="0"/>
              <a:t>Julia Harvey</a:t>
            </a:r>
          </a:p>
          <a:p>
            <a:r>
              <a:rPr lang="en-US" dirty="0"/>
              <a:t>September 2, 2020</a:t>
            </a:r>
          </a:p>
          <a:p>
            <a:r>
              <a:rPr lang="en-US" dirty="0"/>
              <a:t>From August 17 WMWG Meeting</a:t>
            </a:r>
          </a:p>
        </p:txBody>
      </p:sp>
    </p:spTree>
    <p:extLst>
      <p:ext uri="{BB962C8B-B14F-4D97-AF65-F5344CB8AC3E}">
        <p14:creationId xmlns:p14="http://schemas.microsoft.com/office/powerpoint/2010/main" val="3003136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07DA-FE09-45EB-9D8D-CAD8C405B469}"/>
              </a:ext>
            </a:extLst>
          </p:cNvPr>
          <p:cNvSpPr>
            <a:spLocks noGrp="1"/>
          </p:cNvSpPr>
          <p:nvPr>
            <p:ph type="title"/>
          </p:nvPr>
        </p:nvSpPr>
        <p:spPr/>
        <p:txBody>
          <a:bodyPr/>
          <a:lstStyle/>
          <a:p>
            <a:r>
              <a:rPr lang="en-US" dirty="0"/>
              <a:t>SCR811 Addition of Intra-Hour </a:t>
            </a:r>
            <a:r>
              <a:rPr lang="en-US" dirty="0" err="1"/>
              <a:t>PhotoVoltaic</a:t>
            </a:r>
            <a:r>
              <a:rPr lang="en-US" dirty="0"/>
              <a:t> Power Forecast to GTBD Calculation</a:t>
            </a:r>
          </a:p>
        </p:txBody>
      </p:sp>
      <p:sp>
        <p:nvSpPr>
          <p:cNvPr id="3" name="Content Placeholder 2">
            <a:extLst>
              <a:ext uri="{FF2B5EF4-FFF2-40B4-BE49-F238E27FC236}">
                <a16:creationId xmlns:a16="http://schemas.microsoft.com/office/drawing/2014/main" id="{DDFD9D7B-BC41-49D2-A97A-48A48D5680D1}"/>
              </a:ext>
            </a:extLst>
          </p:cNvPr>
          <p:cNvSpPr>
            <a:spLocks noGrp="1"/>
          </p:cNvSpPr>
          <p:nvPr>
            <p:ph idx="1"/>
          </p:nvPr>
        </p:nvSpPr>
        <p:spPr/>
        <p:txBody>
          <a:bodyPr>
            <a:normAutofit fontScale="85000" lnSpcReduction="10000"/>
          </a:bodyPr>
          <a:lstStyle/>
          <a:p>
            <a:r>
              <a:rPr lang="en-US" dirty="0"/>
              <a:t>ERCOT presented that the </a:t>
            </a:r>
            <a:r>
              <a:rPr lang="en-US" dirty="0" err="1"/>
              <a:t>PhotoVoltaic</a:t>
            </a:r>
            <a:r>
              <a:rPr lang="en-US" dirty="0"/>
              <a:t> forecast should be included in GTBD just as the Wind Power forecast is in the GTBD</a:t>
            </a:r>
          </a:p>
          <a:p>
            <a:r>
              <a:rPr lang="en-US" dirty="0"/>
              <a:t>Solar continues to grow and the morning and evening ramps grow in significance</a:t>
            </a:r>
          </a:p>
          <a:p>
            <a:r>
              <a:rPr lang="en-US" dirty="0"/>
              <a:t>Frequency Measurable Events have occurred during the ramps with increased recovery times</a:t>
            </a:r>
          </a:p>
          <a:p>
            <a:r>
              <a:rPr lang="en-US" dirty="0"/>
              <a:t>This SCR could reduce the regulation amounts required</a:t>
            </a:r>
          </a:p>
          <a:p>
            <a:r>
              <a:rPr lang="en-US" dirty="0"/>
              <a:t>WMWG in general support – no opposition voiced</a:t>
            </a:r>
          </a:p>
          <a:p>
            <a:r>
              <a:rPr lang="en-US" dirty="0"/>
              <a:t>ERCOT would like WMS support of this NPRR with high priority</a:t>
            </a:r>
          </a:p>
        </p:txBody>
      </p:sp>
    </p:spTree>
    <p:extLst>
      <p:ext uri="{BB962C8B-B14F-4D97-AF65-F5344CB8AC3E}">
        <p14:creationId xmlns:p14="http://schemas.microsoft.com/office/powerpoint/2010/main" val="3124335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52490-0E35-40E1-86FB-C230AA24F7E0}"/>
              </a:ext>
            </a:extLst>
          </p:cNvPr>
          <p:cNvSpPr>
            <a:spLocks noGrp="1"/>
          </p:cNvSpPr>
          <p:nvPr>
            <p:ph type="title"/>
          </p:nvPr>
        </p:nvSpPr>
        <p:spPr/>
        <p:txBody>
          <a:bodyPr/>
          <a:lstStyle/>
          <a:p>
            <a:r>
              <a:rPr lang="en-US" dirty="0"/>
              <a:t>NPRR1028 RUC Process Alignment with Resource Limits</a:t>
            </a:r>
          </a:p>
        </p:txBody>
      </p:sp>
      <p:sp>
        <p:nvSpPr>
          <p:cNvPr id="3" name="Content Placeholder 2">
            <a:extLst>
              <a:ext uri="{FF2B5EF4-FFF2-40B4-BE49-F238E27FC236}">
                <a16:creationId xmlns:a16="http://schemas.microsoft.com/office/drawing/2014/main" id="{77E80BC6-1420-45CF-910D-44EAEFBFDB42}"/>
              </a:ext>
            </a:extLst>
          </p:cNvPr>
          <p:cNvSpPr>
            <a:spLocks noGrp="1"/>
          </p:cNvSpPr>
          <p:nvPr>
            <p:ph idx="1"/>
          </p:nvPr>
        </p:nvSpPr>
        <p:spPr/>
        <p:txBody>
          <a:bodyPr>
            <a:normAutofit fontScale="92500" lnSpcReduction="20000"/>
          </a:bodyPr>
          <a:lstStyle/>
          <a:p>
            <a:r>
              <a:rPr lang="en-US" dirty="0"/>
              <a:t>NPRR author presented background information and the need for the NPRR</a:t>
            </a:r>
          </a:p>
          <a:p>
            <a:r>
              <a:rPr lang="en-US" dirty="0"/>
              <a:t>Not all resource limitations can be described in the RARF or programmed in the RUC software</a:t>
            </a:r>
          </a:p>
          <a:p>
            <a:r>
              <a:rPr lang="en-US" dirty="0"/>
              <a:t>ERCOT provided comments to the NPRR that they believe makes a workable solution</a:t>
            </a:r>
          </a:p>
          <a:p>
            <a:r>
              <a:rPr lang="en-US" dirty="0"/>
              <a:t>WMWG did not discuss recommending endorsement because not all had reviewed the ERCOT comments</a:t>
            </a:r>
          </a:p>
          <a:p>
            <a:r>
              <a:rPr lang="en-US" dirty="0"/>
              <a:t>WMS may want to endorse</a:t>
            </a:r>
          </a:p>
        </p:txBody>
      </p:sp>
    </p:spTree>
    <p:extLst>
      <p:ext uri="{BB962C8B-B14F-4D97-AF65-F5344CB8AC3E}">
        <p14:creationId xmlns:p14="http://schemas.microsoft.com/office/powerpoint/2010/main" val="2866547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906D5-5444-41DB-AFAD-438785833243}"/>
              </a:ext>
            </a:extLst>
          </p:cNvPr>
          <p:cNvSpPr>
            <a:spLocks noGrp="1"/>
          </p:cNvSpPr>
          <p:nvPr>
            <p:ph type="title"/>
          </p:nvPr>
        </p:nvSpPr>
        <p:spPr/>
        <p:txBody>
          <a:bodyPr/>
          <a:lstStyle/>
          <a:p>
            <a:r>
              <a:rPr lang="en-US" dirty="0"/>
              <a:t>IMM SOM recommendations - Remove RUC opt-out</a:t>
            </a:r>
          </a:p>
        </p:txBody>
      </p:sp>
      <p:sp>
        <p:nvSpPr>
          <p:cNvPr id="3" name="Content Placeholder 2">
            <a:extLst>
              <a:ext uri="{FF2B5EF4-FFF2-40B4-BE49-F238E27FC236}">
                <a16:creationId xmlns:a16="http://schemas.microsoft.com/office/drawing/2014/main" id="{EDFD60CA-22B5-40A0-B4DD-950B334D4194}"/>
              </a:ext>
            </a:extLst>
          </p:cNvPr>
          <p:cNvSpPr>
            <a:spLocks noGrp="1"/>
          </p:cNvSpPr>
          <p:nvPr>
            <p:ph idx="1"/>
          </p:nvPr>
        </p:nvSpPr>
        <p:spPr/>
        <p:txBody>
          <a:bodyPr>
            <a:normAutofit fontScale="85000" lnSpcReduction="20000"/>
          </a:bodyPr>
          <a:lstStyle/>
          <a:p>
            <a:r>
              <a:rPr lang="en-US" dirty="0"/>
              <a:t>IMM presented the case for removing the RUC </a:t>
            </a:r>
            <a:r>
              <a:rPr lang="en-US" dirty="0" err="1"/>
              <a:t>Opt</a:t>
            </a:r>
            <a:r>
              <a:rPr lang="en-US" dirty="0"/>
              <a:t> Out provision</a:t>
            </a:r>
          </a:p>
          <a:p>
            <a:pPr lvl="1"/>
            <a:r>
              <a:rPr lang="en-US" dirty="0"/>
              <a:t>An observed behavior change did occur </a:t>
            </a:r>
          </a:p>
          <a:p>
            <a:pPr lvl="1"/>
            <a:r>
              <a:rPr lang="en-US" dirty="0"/>
              <a:t>Information on resources that will be committed is not being presented to ERCOT or the market</a:t>
            </a:r>
          </a:p>
          <a:p>
            <a:r>
              <a:rPr lang="en-US" dirty="0"/>
              <a:t>Disagreement on whether this is the cause of the behavior change</a:t>
            </a:r>
          </a:p>
          <a:p>
            <a:pPr lvl="1"/>
            <a:r>
              <a:rPr lang="en-US" dirty="0"/>
              <a:t>Gas prices and renewable energy have cause binary market price outcomes</a:t>
            </a:r>
          </a:p>
          <a:p>
            <a:pPr lvl="1"/>
            <a:r>
              <a:rPr lang="en-US" dirty="0"/>
              <a:t>WMWG has looked at the issue of inaccurate COPS previously</a:t>
            </a:r>
          </a:p>
          <a:p>
            <a:r>
              <a:rPr lang="en-US" dirty="0"/>
              <a:t>Should the RUC opt out be removed, would the </a:t>
            </a:r>
            <a:r>
              <a:rPr lang="en-US" dirty="0" err="1"/>
              <a:t>clawback</a:t>
            </a:r>
            <a:r>
              <a:rPr lang="en-US" dirty="0"/>
              <a:t> be subject for review and possible change?</a:t>
            </a:r>
          </a:p>
          <a:p>
            <a:r>
              <a:rPr lang="en-US" dirty="0"/>
              <a:t>WMWG will continue to review</a:t>
            </a:r>
          </a:p>
        </p:txBody>
      </p:sp>
    </p:spTree>
    <p:extLst>
      <p:ext uri="{BB962C8B-B14F-4D97-AF65-F5344CB8AC3E}">
        <p14:creationId xmlns:p14="http://schemas.microsoft.com/office/powerpoint/2010/main" val="1341381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meeting</a:t>
            </a:r>
          </a:p>
        </p:txBody>
      </p:sp>
      <p:sp>
        <p:nvSpPr>
          <p:cNvPr id="3" name="Content Placeholder 2"/>
          <p:cNvSpPr>
            <a:spLocks noGrp="1"/>
          </p:cNvSpPr>
          <p:nvPr>
            <p:ph idx="1"/>
          </p:nvPr>
        </p:nvSpPr>
        <p:spPr/>
        <p:txBody>
          <a:bodyPr/>
          <a:lstStyle/>
          <a:p>
            <a:r>
              <a:rPr lang="en-US" dirty="0"/>
              <a:t>WMWG September 21</a:t>
            </a:r>
          </a:p>
          <a:p>
            <a:r>
              <a:rPr lang="en-US" dirty="0"/>
              <a:t>Any questions?</a:t>
            </a:r>
          </a:p>
        </p:txBody>
      </p:sp>
    </p:spTree>
    <p:extLst>
      <p:ext uri="{BB962C8B-B14F-4D97-AF65-F5344CB8AC3E}">
        <p14:creationId xmlns:p14="http://schemas.microsoft.com/office/powerpoint/2010/main" val="3957799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Alternative Solutions to NPRR 991 issue</a:t>
            </a:r>
          </a:p>
        </p:txBody>
      </p:sp>
      <p:sp>
        <p:nvSpPr>
          <p:cNvPr id="5" name="Content Placeholder 4"/>
          <p:cNvSpPr>
            <a:spLocks noGrp="1"/>
          </p:cNvSpPr>
          <p:nvPr>
            <p:ph idx="1"/>
          </p:nvPr>
        </p:nvSpPr>
        <p:spPr>
          <a:xfrm>
            <a:off x="982133" y="2256462"/>
            <a:ext cx="7704667" cy="4114572"/>
          </a:xfrm>
        </p:spPr>
        <p:txBody>
          <a:bodyPr>
            <a:normAutofit fontScale="70000" lnSpcReduction="20000"/>
          </a:bodyPr>
          <a:lstStyle/>
          <a:p>
            <a:r>
              <a:rPr lang="en-US" dirty="0"/>
              <a:t>ERCOT presented their analysis that showed how often the price floor impacted the results</a:t>
            </a:r>
          </a:p>
          <a:p>
            <a:pPr lvl="1"/>
            <a:r>
              <a:rPr lang="en-US" dirty="0"/>
              <a:t>Observed increase in 2020 instances, where DAM price floor applied, is attributed to congestion in West Texas</a:t>
            </a:r>
          </a:p>
          <a:p>
            <a:pPr lvl="1"/>
            <a:r>
              <a:rPr lang="en-US" dirty="0"/>
              <a:t>Market participants concerned this could continue to increase</a:t>
            </a:r>
          </a:p>
          <a:p>
            <a:r>
              <a:rPr lang="en-US" dirty="0"/>
              <a:t>IMM states the price floor can be removed</a:t>
            </a:r>
          </a:p>
          <a:p>
            <a:pPr lvl="1"/>
            <a:r>
              <a:rPr lang="en-US" dirty="0"/>
              <a:t>Not all participants concur</a:t>
            </a:r>
          </a:p>
          <a:p>
            <a:pPr lvl="1"/>
            <a:r>
              <a:rPr lang="en-US" dirty="0"/>
              <a:t>Request additional analysis from ERCOT – analyze operating days impacted with out the price floor and present to next WMWG</a:t>
            </a:r>
          </a:p>
          <a:p>
            <a:r>
              <a:rPr lang="en-US" dirty="0"/>
              <a:t>Error related to implementation of NPRR833 caused improper deletion of one PTP award when price floor caused PTP settlement price to exceed bid price</a:t>
            </a:r>
          </a:p>
          <a:p>
            <a:pPr lvl="1"/>
            <a:r>
              <a:rPr lang="en-US" dirty="0"/>
              <a:t>Implementation error was corrected in July, but programming could be reinstated if Protocols are revised to require deletion of PTP awards that exceed bid price due to application of price floor.  This option may have cost (RENA) impacts</a:t>
            </a:r>
          </a:p>
          <a:p>
            <a:pPr lvl="1"/>
            <a:r>
              <a:rPr lang="en-US" dirty="0"/>
              <a:t>Participants wary of RENA impact if DAM is not reprocessed – not a possible solution</a:t>
            </a:r>
          </a:p>
        </p:txBody>
      </p:sp>
    </p:spTree>
    <p:extLst>
      <p:ext uri="{BB962C8B-B14F-4D97-AF65-F5344CB8AC3E}">
        <p14:creationId xmlns:p14="http://schemas.microsoft.com/office/powerpoint/2010/main" val="366407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Analysis of price floor of -$251 in the DAM</a:t>
            </a:r>
          </a:p>
        </p:txBody>
      </p:sp>
      <p:sp>
        <p:nvSpPr>
          <p:cNvPr id="5" name="Content Placeholder 4"/>
          <p:cNvSpPr>
            <a:spLocks noGrp="1"/>
          </p:cNvSpPr>
          <p:nvPr>
            <p:ph idx="1"/>
          </p:nvPr>
        </p:nvSpPr>
        <p:spPr>
          <a:xfrm>
            <a:off x="982133" y="2256462"/>
            <a:ext cx="7704667" cy="4114572"/>
          </a:xfrm>
        </p:spPr>
        <p:txBody>
          <a:bodyPr>
            <a:normAutofit fontScale="92500" lnSpcReduction="20000"/>
          </a:bodyPr>
          <a:lstStyle/>
          <a:p>
            <a:pPr lvl="0"/>
            <a:r>
              <a:rPr lang="en-US" sz="1800" dirty="0"/>
              <a:t>Request ERCOT review when DAM has cleared below-$251 and calculate the settlement impacts if the price floor was not present</a:t>
            </a:r>
          </a:p>
          <a:p>
            <a:pPr lvl="1"/>
            <a:r>
              <a:rPr lang="en-US" sz="1600" dirty="0"/>
              <a:t>Change in revenue and charges for awarded MW</a:t>
            </a:r>
          </a:p>
          <a:p>
            <a:pPr lvl="1"/>
            <a:r>
              <a:rPr lang="en-US" sz="1600" dirty="0"/>
              <a:t>Any other information ERCOT finds that is pertinent.</a:t>
            </a:r>
          </a:p>
          <a:p>
            <a:pPr fontAlgn="b"/>
            <a:r>
              <a:rPr lang="en-US" sz="1800" b="1" dirty="0"/>
              <a:t>Analyze the following Operating Dates</a:t>
            </a:r>
            <a:endParaRPr lang="en-US" sz="1800" dirty="0"/>
          </a:p>
          <a:p>
            <a:pPr lvl="1" fontAlgn="ctr"/>
            <a:r>
              <a:rPr lang="en-US" sz="1600" b="1" dirty="0"/>
              <a:t>7/18/2016</a:t>
            </a:r>
            <a:endParaRPr lang="en-US" sz="1600" dirty="0"/>
          </a:p>
          <a:p>
            <a:pPr lvl="1" fontAlgn="ctr"/>
            <a:r>
              <a:rPr lang="en-US" sz="1600" b="1" dirty="0"/>
              <a:t>3/14/2019</a:t>
            </a:r>
            <a:endParaRPr lang="en-US" sz="1600" dirty="0"/>
          </a:p>
          <a:p>
            <a:pPr lvl="1" fontAlgn="ctr"/>
            <a:r>
              <a:rPr lang="en-US" sz="1600" b="1" dirty="0"/>
              <a:t>10/27/2019</a:t>
            </a:r>
            <a:endParaRPr lang="en-US" sz="1600" dirty="0"/>
          </a:p>
          <a:p>
            <a:pPr lvl="1" fontAlgn="ctr"/>
            <a:r>
              <a:rPr lang="en-US" sz="1600" b="1" dirty="0"/>
              <a:t>2/21/2020</a:t>
            </a:r>
            <a:endParaRPr lang="en-US" sz="1600" dirty="0"/>
          </a:p>
          <a:p>
            <a:pPr lvl="1" fontAlgn="ctr"/>
            <a:r>
              <a:rPr lang="en-US" sz="1600" b="1" dirty="0"/>
              <a:t>2/26/2020</a:t>
            </a:r>
            <a:endParaRPr lang="en-US" sz="1600" dirty="0"/>
          </a:p>
          <a:p>
            <a:pPr lvl="1" fontAlgn="ctr"/>
            <a:r>
              <a:rPr lang="en-US" sz="1600" b="1" dirty="0"/>
              <a:t>2/27/2020</a:t>
            </a:r>
            <a:endParaRPr lang="en-US" sz="1600" dirty="0"/>
          </a:p>
          <a:p>
            <a:pPr lvl="1" fontAlgn="ctr"/>
            <a:r>
              <a:rPr lang="en-US" sz="1600" b="1" dirty="0"/>
              <a:t>3/4/2020</a:t>
            </a:r>
            <a:endParaRPr lang="en-US" sz="1600" dirty="0"/>
          </a:p>
          <a:p>
            <a:pPr lvl="1" fontAlgn="ctr"/>
            <a:r>
              <a:rPr lang="en-US" sz="1600" b="1" dirty="0"/>
              <a:t>3/25/2020</a:t>
            </a:r>
            <a:endParaRPr lang="en-US" sz="1600" dirty="0"/>
          </a:p>
        </p:txBody>
      </p:sp>
    </p:spTree>
    <p:extLst>
      <p:ext uri="{BB962C8B-B14F-4D97-AF65-F5344CB8AC3E}">
        <p14:creationId xmlns:p14="http://schemas.microsoft.com/office/powerpoint/2010/main" val="1688014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NPRR1024 Determination of Significance with Respect to Price Correction </a:t>
            </a:r>
          </a:p>
        </p:txBody>
      </p:sp>
      <p:sp>
        <p:nvSpPr>
          <p:cNvPr id="5" name="Content Placeholder 4"/>
          <p:cNvSpPr>
            <a:spLocks noGrp="1"/>
          </p:cNvSpPr>
          <p:nvPr>
            <p:ph idx="1"/>
          </p:nvPr>
        </p:nvSpPr>
        <p:spPr>
          <a:xfrm>
            <a:off x="982133" y="2256462"/>
            <a:ext cx="7704667" cy="4114572"/>
          </a:xfrm>
        </p:spPr>
        <p:txBody>
          <a:bodyPr>
            <a:normAutofit/>
          </a:bodyPr>
          <a:lstStyle/>
          <a:p>
            <a:pPr lvl="0"/>
            <a:r>
              <a:rPr lang="en-US" dirty="0"/>
              <a:t>Market participants want a high price bar</a:t>
            </a:r>
          </a:p>
          <a:p>
            <a:pPr lvl="1"/>
            <a:r>
              <a:rPr lang="en-US" dirty="0"/>
              <a:t>Creates more certainty in the results</a:t>
            </a:r>
          </a:p>
          <a:p>
            <a:pPr lvl="1"/>
            <a:r>
              <a:rPr lang="en-US" dirty="0"/>
              <a:t>May hurt smaller market participants</a:t>
            </a:r>
          </a:p>
          <a:p>
            <a:pPr lvl="0"/>
            <a:r>
              <a:rPr lang="en-US" dirty="0"/>
              <a:t>ERCOT has analyzed the market collateralization and the impact of previous price corrections</a:t>
            </a:r>
          </a:p>
          <a:p>
            <a:pPr lvl="0"/>
            <a:r>
              <a:rPr lang="en-US" dirty="0"/>
              <a:t>This information presented to WMS may help WMS coalesce around the dollar values in order to make a motion</a:t>
            </a:r>
          </a:p>
        </p:txBody>
      </p:sp>
    </p:spTree>
    <p:extLst>
      <p:ext uri="{BB962C8B-B14F-4D97-AF65-F5344CB8AC3E}">
        <p14:creationId xmlns:p14="http://schemas.microsoft.com/office/powerpoint/2010/main" val="628503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39B9B-1A86-4931-A390-05F78ADDF317}"/>
              </a:ext>
            </a:extLst>
          </p:cNvPr>
          <p:cNvSpPr>
            <a:spLocks noGrp="1"/>
          </p:cNvSpPr>
          <p:nvPr>
            <p:ph type="title"/>
          </p:nvPr>
        </p:nvSpPr>
        <p:spPr/>
        <p:txBody>
          <a:bodyPr/>
          <a:lstStyle/>
          <a:p>
            <a:r>
              <a:rPr lang="en-US" dirty="0"/>
              <a:t>NPRR1024 Determination of Significance with Respect to Price Correction </a:t>
            </a:r>
          </a:p>
        </p:txBody>
      </p:sp>
      <p:sp>
        <p:nvSpPr>
          <p:cNvPr id="3" name="Content Placeholder 2">
            <a:extLst>
              <a:ext uri="{FF2B5EF4-FFF2-40B4-BE49-F238E27FC236}">
                <a16:creationId xmlns:a16="http://schemas.microsoft.com/office/drawing/2014/main" id="{1543F7DB-C37B-43DD-805D-CCA71235C306}"/>
              </a:ext>
            </a:extLst>
          </p:cNvPr>
          <p:cNvSpPr>
            <a:spLocks noGrp="1"/>
          </p:cNvSpPr>
          <p:nvPr>
            <p:ph idx="1"/>
          </p:nvPr>
        </p:nvSpPr>
        <p:spPr/>
        <p:txBody>
          <a:bodyPr/>
          <a:lstStyle/>
          <a:p>
            <a:r>
              <a:rPr lang="en-US" dirty="0"/>
              <a:t>Indices for the price corrections in the NPRR are for both</a:t>
            </a:r>
          </a:p>
          <a:p>
            <a:pPr lvl="1"/>
            <a:r>
              <a:rPr lang="en-US" dirty="0"/>
              <a:t>Before the prices are final</a:t>
            </a:r>
          </a:p>
          <a:p>
            <a:pPr lvl="1"/>
            <a:r>
              <a:rPr lang="en-US" dirty="0"/>
              <a:t>When the price corrections require board review</a:t>
            </a:r>
          </a:p>
          <a:p>
            <a:pPr lvl="1"/>
            <a:r>
              <a:rPr lang="en-US" dirty="0"/>
              <a:t>As shown on the next three slides</a:t>
            </a:r>
          </a:p>
          <a:p>
            <a:r>
              <a:rPr lang="en-US" dirty="0"/>
              <a:t>WMWG only discussed the absolute value impact to any single Counter-Party at the last meeting</a:t>
            </a:r>
          </a:p>
        </p:txBody>
      </p:sp>
    </p:spTree>
    <p:extLst>
      <p:ext uri="{BB962C8B-B14F-4D97-AF65-F5344CB8AC3E}">
        <p14:creationId xmlns:p14="http://schemas.microsoft.com/office/powerpoint/2010/main" val="2026062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8"/>
          </a:xfrm>
        </p:spPr>
        <p:txBody>
          <a:bodyPr>
            <a:normAutofit/>
          </a:bodyPr>
          <a:lstStyle/>
          <a:p>
            <a:r>
              <a:rPr lang="en-US" sz="3600" dirty="0"/>
              <a:t>Day Ahead before Prices Become Final</a:t>
            </a:r>
          </a:p>
        </p:txBody>
      </p:sp>
      <p:sp>
        <p:nvSpPr>
          <p:cNvPr id="5" name="Content Placeholder 2"/>
          <p:cNvSpPr txBox="1">
            <a:spLocks/>
          </p:cNvSpPr>
          <p:nvPr/>
        </p:nvSpPr>
        <p:spPr>
          <a:xfrm>
            <a:off x="800100" y="1219200"/>
            <a:ext cx="7886700" cy="1219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Use the </a:t>
            </a:r>
            <a:r>
              <a:rPr lang="en-US" sz="2000" b="1" dirty="0"/>
              <a:t>system-wide price changes </a:t>
            </a:r>
            <a:r>
              <a:rPr lang="en-US" sz="2000" dirty="0"/>
              <a:t>as indices when determine to perform the price correction before the prices become final</a:t>
            </a:r>
          </a:p>
          <a:p>
            <a:pPr marL="0" indent="0">
              <a:buFont typeface="Arial" panose="020B0604020202020204" pitchFamily="34" charset="0"/>
              <a:buNone/>
            </a:pPr>
            <a:r>
              <a:rPr lang="en-US" sz="2000" dirty="0"/>
              <a:t>     </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1111253930"/>
              </p:ext>
            </p:extLst>
          </p:nvPr>
        </p:nvGraphicFramePr>
        <p:xfrm>
          <a:off x="931985" y="2209800"/>
          <a:ext cx="7754813" cy="3200400"/>
        </p:xfrm>
        <a:graphic>
          <a:graphicData uri="http://schemas.openxmlformats.org/drawingml/2006/table">
            <a:tbl>
              <a:tblPr firstRow="1" bandRow="1">
                <a:tableStyleId>{5C22544A-7EE6-4342-B048-85BDC9FD1C3A}</a:tableStyleId>
              </a:tblPr>
              <a:tblGrid>
                <a:gridCol w="1380392">
                  <a:extLst>
                    <a:ext uri="{9D8B030D-6E8A-4147-A177-3AD203B41FA5}">
                      <a16:colId xmlns:a16="http://schemas.microsoft.com/office/drawing/2014/main" val="20000"/>
                    </a:ext>
                  </a:extLst>
                </a:gridCol>
                <a:gridCol w="931985">
                  <a:extLst>
                    <a:ext uri="{9D8B030D-6E8A-4147-A177-3AD203B41FA5}">
                      <a16:colId xmlns:a16="http://schemas.microsoft.com/office/drawing/2014/main" val="20001"/>
                    </a:ext>
                  </a:extLst>
                </a:gridCol>
                <a:gridCol w="5442436">
                  <a:extLst>
                    <a:ext uri="{9D8B030D-6E8A-4147-A177-3AD203B41FA5}">
                      <a16:colId xmlns:a16="http://schemas.microsoft.com/office/drawing/2014/main" val="20002"/>
                    </a:ext>
                  </a:extLst>
                </a:gridCol>
              </a:tblGrid>
              <a:tr h="600935">
                <a:tc>
                  <a:txBody>
                    <a:bodyPr/>
                    <a:lstStyle/>
                    <a:p>
                      <a:r>
                        <a:rPr lang="en-US" sz="1800" dirty="0"/>
                        <a:t>Type of</a:t>
                      </a:r>
                      <a:r>
                        <a:rPr lang="en-US" sz="1800" baseline="0" dirty="0"/>
                        <a:t> Price Correction </a:t>
                      </a:r>
                      <a:endParaRPr lang="en-US" sz="1800" dirty="0"/>
                    </a:p>
                  </a:txBody>
                  <a:tcPr/>
                </a:tc>
                <a:tc>
                  <a:txBody>
                    <a:bodyPr/>
                    <a:lstStyle/>
                    <a:p>
                      <a:r>
                        <a:rPr lang="en-US" sz="1800" dirty="0"/>
                        <a:t>Market</a:t>
                      </a:r>
                    </a:p>
                  </a:txBody>
                  <a:tcPr/>
                </a:tc>
                <a:tc>
                  <a:txBody>
                    <a:bodyPr/>
                    <a:lstStyle/>
                    <a:p>
                      <a:r>
                        <a:rPr lang="en-US" sz="1800" dirty="0"/>
                        <a:t>Definition</a:t>
                      </a:r>
                      <a:r>
                        <a:rPr lang="en-US" sz="1800" baseline="0" dirty="0"/>
                        <a:t> of Significant </a:t>
                      </a:r>
                      <a:endParaRPr lang="en-US" sz="1800" dirty="0"/>
                    </a:p>
                  </a:txBody>
                  <a:tcPr/>
                </a:tc>
                <a:extLst>
                  <a:ext uri="{0D108BD9-81ED-4DB2-BD59-A6C34878D82A}">
                    <a16:rowId xmlns:a16="http://schemas.microsoft.com/office/drawing/2014/main" val="10000"/>
                  </a:ext>
                </a:extLst>
              </a:tr>
              <a:tr h="16740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Price correction</a:t>
                      </a:r>
                      <a:r>
                        <a:rPr lang="en-US" sz="1800" baseline="0" dirty="0"/>
                        <a:t> before the prices become final</a:t>
                      </a:r>
                      <a:endParaRPr lang="en-US" sz="1800" dirty="0"/>
                    </a:p>
                  </a:txBody>
                  <a:tcPr>
                    <a:lnB w="12700" cap="flat" cmpd="sng" algn="ctr">
                      <a:solidFill>
                        <a:schemeClr val="bg1"/>
                      </a:solidFill>
                      <a:prstDash val="solid"/>
                      <a:round/>
                      <a:headEnd type="none" w="med" len="med"/>
                      <a:tailEnd type="none" w="med" len="med"/>
                    </a:lnB>
                  </a:tcPr>
                </a:tc>
                <a:tc>
                  <a:txBody>
                    <a:bodyPr/>
                    <a:lstStyle/>
                    <a:p>
                      <a:r>
                        <a:rPr lang="en-US" sz="1800" dirty="0"/>
                        <a:t>DAM</a:t>
                      </a:r>
                    </a:p>
                  </a:txBody>
                  <a:tcPr>
                    <a:lnB w="12700" cap="flat" cmpd="sng" algn="ctr">
                      <a:solidFill>
                        <a:schemeClr val="bg1"/>
                      </a:solidFill>
                      <a:prstDash val="solid"/>
                      <a:round/>
                      <a:headEnd type="none" w="med" len="med"/>
                      <a:tailEnd type="none" w="med" len="med"/>
                    </a:lnB>
                  </a:tcPr>
                </a:tc>
                <a:tc>
                  <a:txBody>
                    <a:bodyPr/>
                    <a:lstStyle/>
                    <a:p>
                      <a:pPr marL="0" indent="0">
                        <a:buFont typeface="Arial" panose="020B0604020202020204" pitchFamily="34" charset="0"/>
                        <a:buNone/>
                      </a:pPr>
                      <a:r>
                        <a:rPr lang="en-US" sz="1800" b="0" i="0" u="none" strike="noStrike" kern="1200" baseline="0" dirty="0">
                          <a:solidFill>
                            <a:schemeClr val="dk1"/>
                          </a:solidFill>
                          <a:latin typeface="+mn-lt"/>
                          <a:ea typeface="+mn-ea"/>
                          <a:cs typeface="+mn-cs"/>
                        </a:rPr>
                        <a:t>For the Operating Day considering price correction, </a:t>
                      </a: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absolute value change to any single DASPP or MCPC on Resource Nodes is greater than </a:t>
                      </a:r>
                      <a:r>
                        <a:rPr lang="en-US" sz="1800" b="1" i="0" u="none" strike="noStrike" kern="1200" baseline="0" dirty="0">
                          <a:solidFill>
                            <a:schemeClr val="dk1"/>
                          </a:solidFill>
                          <a:latin typeface="+mn-lt"/>
                          <a:ea typeface="+mn-ea"/>
                          <a:cs typeface="+mn-cs"/>
                        </a:rPr>
                        <a:t>$0.05/MWh</a:t>
                      </a:r>
                      <a:r>
                        <a:rPr lang="en-US" sz="1800" b="0" i="0" u="none" strike="noStrike" kern="1200" baseline="0" dirty="0">
                          <a:solidFill>
                            <a:schemeClr val="dk1"/>
                          </a:solidFill>
                          <a:latin typeface="+mn-lt"/>
                          <a:ea typeface="+mn-ea"/>
                          <a:cs typeface="+mn-cs"/>
                        </a:rPr>
                        <a:t>; or</a:t>
                      </a: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number of changed DASPP or MCPC is more than </a:t>
                      </a:r>
                      <a:r>
                        <a:rPr lang="en-US" sz="1800" b="1" i="0" u="none" strike="noStrike" kern="1200" baseline="0" dirty="0">
                          <a:solidFill>
                            <a:schemeClr val="dk1"/>
                          </a:solidFill>
                          <a:latin typeface="+mn-lt"/>
                          <a:ea typeface="+mn-ea"/>
                          <a:cs typeface="+mn-cs"/>
                        </a:rPr>
                        <a:t>10</a:t>
                      </a:r>
                      <a:r>
                        <a:rPr lang="en-US" sz="1800" b="0" i="0" u="none" strike="noStrike" kern="1200" baseline="0" dirty="0">
                          <a:solidFill>
                            <a:schemeClr val="dk1"/>
                          </a:solidFill>
                          <a:latin typeface="+mn-lt"/>
                          <a:ea typeface="+mn-ea"/>
                          <a:cs typeface="+mn-cs"/>
                        </a:rPr>
                        <a:t>; or</a:t>
                      </a: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absolute value change to any DASPP on LZ or HB is greater than </a:t>
                      </a:r>
                      <a:r>
                        <a:rPr lang="en-US" sz="1800" b="1" i="0" u="none" strike="noStrike" kern="1200" baseline="0" dirty="0">
                          <a:solidFill>
                            <a:schemeClr val="dk1"/>
                          </a:solidFill>
                          <a:latin typeface="+mn-lt"/>
                          <a:ea typeface="+mn-ea"/>
                          <a:cs typeface="+mn-cs"/>
                        </a:rPr>
                        <a:t>$0.02/MWh</a:t>
                      </a: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5282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376" y="243682"/>
            <a:ext cx="7669823" cy="746918"/>
          </a:xfrm>
        </p:spPr>
        <p:txBody>
          <a:bodyPr>
            <a:noAutofit/>
          </a:bodyPr>
          <a:lstStyle/>
          <a:p>
            <a:r>
              <a:rPr lang="en-US" sz="3600" dirty="0"/>
              <a:t>Real Time Price Correction before Prices Become Final</a:t>
            </a:r>
          </a:p>
        </p:txBody>
      </p:sp>
      <p:sp>
        <p:nvSpPr>
          <p:cNvPr id="5" name="Content Placeholder 2"/>
          <p:cNvSpPr txBox="1">
            <a:spLocks/>
          </p:cNvSpPr>
          <p:nvPr/>
        </p:nvSpPr>
        <p:spPr>
          <a:xfrm>
            <a:off x="152400" y="990600"/>
            <a:ext cx="8534400" cy="1219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000" dirty="0"/>
              <a:t>     </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2598748320"/>
              </p:ext>
            </p:extLst>
          </p:nvPr>
        </p:nvGraphicFramePr>
        <p:xfrm>
          <a:off x="949569" y="1572126"/>
          <a:ext cx="7661031" cy="2960427"/>
        </p:xfrm>
        <a:graphic>
          <a:graphicData uri="http://schemas.openxmlformats.org/drawingml/2006/table">
            <a:tbl>
              <a:tblPr firstRow="1" bandRow="1">
                <a:tableStyleId>{5C22544A-7EE6-4342-B048-85BDC9FD1C3A}</a:tableStyleId>
              </a:tblPr>
              <a:tblGrid>
                <a:gridCol w="1573823">
                  <a:extLst>
                    <a:ext uri="{9D8B030D-6E8A-4147-A177-3AD203B41FA5}">
                      <a16:colId xmlns:a16="http://schemas.microsoft.com/office/drawing/2014/main" val="20000"/>
                    </a:ext>
                  </a:extLst>
                </a:gridCol>
                <a:gridCol w="888023">
                  <a:extLst>
                    <a:ext uri="{9D8B030D-6E8A-4147-A177-3AD203B41FA5}">
                      <a16:colId xmlns:a16="http://schemas.microsoft.com/office/drawing/2014/main" val="20001"/>
                    </a:ext>
                  </a:extLst>
                </a:gridCol>
                <a:gridCol w="5199185">
                  <a:extLst>
                    <a:ext uri="{9D8B030D-6E8A-4147-A177-3AD203B41FA5}">
                      <a16:colId xmlns:a16="http://schemas.microsoft.com/office/drawing/2014/main" val="20002"/>
                    </a:ext>
                  </a:extLst>
                </a:gridCol>
              </a:tblGrid>
              <a:tr h="600935">
                <a:tc>
                  <a:txBody>
                    <a:bodyPr/>
                    <a:lstStyle/>
                    <a:p>
                      <a:r>
                        <a:rPr lang="en-US" sz="1800" dirty="0"/>
                        <a:t>Type of</a:t>
                      </a:r>
                      <a:r>
                        <a:rPr lang="en-US" sz="1800" baseline="0" dirty="0"/>
                        <a:t> Price Correction </a:t>
                      </a:r>
                      <a:endParaRPr lang="en-US" sz="1800" dirty="0"/>
                    </a:p>
                  </a:txBody>
                  <a:tcPr/>
                </a:tc>
                <a:tc>
                  <a:txBody>
                    <a:bodyPr/>
                    <a:lstStyle/>
                    <a:p>
                      <a:r>
                        <a:rPr lang="en-US" sz="1800" dirty="0"/>
                        <a:t>Market</a:t>
                      </a:r>
                    </a:p>
                  </a:txBody>
                  <a:tcPr/>
                </a:tc>
                <a:tc>
                  <a:txBody>
                    <a:bodyPr/>
                    <a:lstStyle/>
                    <a:p>
                      <a:r>
                        <a:rPr lang="en-US" sz="1800" dirty="0"/>
                        <a:t>Definition</a:t>
                      </a:r>
                      <a:r>
                        <a:rPr lang="en-US" sz="1800" baseline="0" dirty="0"/>
                        <a:t> of Significant </a:t>
                      </a:r>
                      <a:endParaRPr lang="en-US" sz="1800" dirty="0"/>
                    </a:p>
                  </a:txBody>
                  <a:tcPr/>
                </a:tc>
                <a:extLst>
                  <a:ext uri="{0D108BD9-81ED-4DB2-BD59-A6C34878D82A}">
                    <a16:rowId xmlns:a16="http://schemas.microsoft.com/office/drawing/2014/main" val="10000"/>
                  </a:ext>
                </a:extLst>
              </a:tr>
              <a:tr h="2320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Price correction</a:t>
                      </a:r>
                      <a:r>
                        <a:rPr lang="en-US" sz="1800" baseline="0" dirty="0"/>
                        <a:t> before the prices become final</a:t>
                      </a: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r>
                        <a:rPr lang="en-US" sz="1800" dirty="0"/>
                        <a:t>RTM</a:t>
                      </a:r>
                    </a:p>
                  </a:txBody>
                  <a:tcPr/>
                </a:tc>
                <a:tc>
                  <a:txBody>
                    <a:bodyPr/>
                    <a:lstStyle/>
                    <a:p>
                      <a:pPr marL="0" indent="0">
                        <a:buFont typeface="Arial" panose="020B0604020202020204" pitchFamily="34" charset="0"/>
                        <a:buNone/>
                      </a:pPr>
                      <a:r>
                        <a:rPr lang="en-US" sz="1800" b="0" i="0" u="none" strike="noStrike" kern="1200" baseline="0" dirty="0">
                          <a:solidFill>
                            <a:schemeClr val="dk1"/>
                          </a:solidFill>
                          <a:latin typeface="+mn-lt"/>
                          <a:ea typeface="+mn-ea"/>
                          <a:cs typeface="+mn-cs"/>
                        </a:rPr>
                        <a:t>For the Operating Day considering price correction, </a:t>
                      </a: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absolute value change to any single RTSPP on Resource Nodes is greater than  </a:t>
                      </a:r>
                      <a:r>
                        <a:rPr lang="en-US" sz="1800" b="1" i="0" u="none" strike="noStrike" kern="1200" baseline="0" dirty="0">
                          <a:solidFill>
                            <a:schemeClr val="dk1"/>
                          </a:solidFill>
                          <a:latin typeface="+mn-lt"/>
                          <a:ea typeface="+mn-ea"/>
                          <a:cs typeface="+mn-cs"/>
                        </a:rPr>
                        <a:t>$0.05/MWh</a:t>
                      </a:r>
                      <a:r>
                        <a:rPr lang="en-US" sz="1800" b="0" i="0" u="none" strike="noStrike" kern="1200" baseline="0" dirty="0">
                          <a:solidFill>
                            <a:schemeClr val="dk1"/>
                          </a:solidFill>
                          <a:latin typeface="+mn-lt"/>
                          <a:ea typeface="+mn-ea"/>
                          <a:cs typeface="+mn-cs"/>
                        </a:rPr>
                        <a:t>; or</a:t>
                      </a: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number of changed RTSPP is more than 50; or</a:t>
                      </a: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absolute value change to any RTSPP on LZ or HB is greater than </a:t>
                      </a:r>
                      <a:r>
                        <a:rPr lang="en-US" sz="1800" b="1" i="0" u="none" strike="noStrike" kern="1200" baseline="0" dirty="0">
                          <a:solidFill>
                            <a:schemeClr val="dk1"/>
                          </a:solidFill>
                          <a:latin typeface="+mn-lt"/>
                          <a:ea typeface="+mn-ea"/>
                          <a:cs typeface="+mn-cs"/>
                        </a:rPr>
                        <a:t>$0.02/MWh</a:t>
                      </a:r>
                      <a:r>
                        <a:rPr lang="en-US" sz="1800" b="0" i="0" u="none" strike="noStrike" kern="1200" baseline="0" dirty="0">
                          <a:solidFill>
                            <a:schemeClr val="dk1"/>
                          </a:solidFill>
                          <a:latin typeface="+mn-lt"/>
                          <a:ea typeface="+mn-ea"/>
                          <a:cs typeface="+mn-cs"/>
                        </a:rPr>
                        <a:t>; or</a:t>
                      </a: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total estimated dollar impacts with all RTRMPR changes are greater than </a:t>
                      </a:r>
                      <a:r>
                        <a:rPr lang="en-US" sz="1800" b="1" i="0" u="none" strike="noStrike" kern="1200" baseline="0" dirty="0">
                          <a:solidFill>
                            <a:schemeClr val="dk1"/>
                          </a:solidFill>
                          <a:latin typeface="+mn-lt"/>
                          <a:ea typeface="+mn-ea"/>
                          <a:cs typeface="+mn-cs"/>
                        </a:rPr>
                        <a:t>$500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0923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0776" y="243682"/>
            <a:ext cx="7898423" cy="746918"/>
          </a:xfrm>
        </p:spPr>
        <p:txBody>
          <a:bodyPr>
            <a:noAutofit/>
          </a:bodyPr>
          <a:lstStyle/>
          <a:p>
            <a:r>
              <a:rPr lang="en-US" dirty="0"/>
              <a:t>Significant Price Correction with Board Review </a:t>
            </a:r>
          </a:p>
        </p:txBody>
      </p:sp>
      <p:sp>
        <p:nvSpPr>
          <p:cNvPr id="5" name="Content Placeholder 2"/>
          <p:cNvSpPr txBox="1">
            <a:spLocks/>
          </p:cNvSpPr>
          <p:nvPr/>
        </p:nvSpPr>
        <p:spPr>
          <a:xfrm>
            <a:off x="788377" y="1556238"/>
            <a:ext cx="7898423" cy="94370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Use the </a:t>
            </a:r>
            <a:r>
              <a:rPr lang="en-US" sz="2000" b="1" dirty="0"/>
              <a:t>dollar impact on individual Counter-Parties </a:t>
            </a:r>
            <a:r>
              <a:rPr lang="en-US" sz="2000" dirty="0"/>
              <a:t>as indices when determine to bring the price correction cases to ERCOT Board </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1600816398"/>
              </p:ext>
            </p:extLst>
          </p:nvPr>
        </p:nvGraphicFramePr>
        <p:xfrm>
          <a:off x="1019908" y="2381054"/>
          <a:ext cx="7666892" cy="4114800"/>
        </p:xfrm>
        <a:graphic>
          <a:graphicData uri="http://schemas.openxmlformats.org/drawingml/2006/table">
            <a:tbl>
              <a:tblPr firstRow="1" bandRow="1">
                <a:tableStyleId>{5C22544A-7EE6-4342-B048-85BDC9FD1C3A}</a:tableStyleId>
              </a:tblPr>
              <a:tblGrid>
                <a:gridCol w="1951892">
                  <a:extLst>
                    <a:ext uri="{9D8B030D-6E8A-4147-A177-3AD203B41FA5}">
                      <a16:colId xmlns:a16="http://schemas.microsoft.com/office/drawing/2014/main" val="20000"/>
                    </a:ext>
                  </a:extLst>
                </a:gridCol>
                <a:gridCol w="1151792">
                  <a:extLst>
                    <a:ext uri="{9D8B030D-6E8A-4147-A177-3AD203B41FA5}">
                      <a16:colId xmlns:a16="http://schemas.microsoft.com/office/drawing/2014/main" val="20001"/>
                    </a:ext>
                  </a:extLst>
                </a:gridCol>
                <a:gridCol w="4563208">
                  <a:extLst>
                    <a:ext uri="{9D8B030D-6E8A-4147-A177-3AD203B41FA5}">
                      <a16:colId xmlns:a16="http://schemas.microsoft.com/office/drawing/2014/main" val="20002"/>
                    </a:ext>
                  </a:extLst>
                </a:gridCol>
              </a:tblGrid>
              <a:tr h="444208">
                <a:tc>
                  <a:txBody>
                    <a:bodyPr/>
                    <a:lstStyle/>
                    <a:p>
                      <a:r>
                        <a:rPr lang="en-US" dirty="0"/>
                        <a:t>Type of</a:t>
                      </a:r>
                      <a:r>
                        <a:rPr lang="en-US" baseline="0" dirty="0"/>
                        <a:t> Price Correction </a:t>
                      </a:r>
                      <a:endParaRPr lang="en-US" dirty="0"/>
                    </a:p>
                  </a:txBody>
                  <a:tcPr/>
                </a:tc>
                <a:tc>
                  <a:txBody>
                    <a:bodyPr/>
                    <a:lstStyle/>
                    <a:p>
                      <a:r>
                        <a:rPr lang="en-US" dirty="0"/>
                        <a:t>Market</a:t>
                      </a:r>
                    </a:p>
                  </a:txBody>
                  <a:tcPr/>
                </a:tc>
                <a:tc>
                  <a:txBody>
                    <a:bodyPr/>
                    <a:lstStyle/>
                    <a:p>
                      <a:r>
                        <a:rPr lang="en-US" dirty="0"/>
                        <a:t>Definition</a:t>
                      </a:r>
                      <a:r>
                        <a:rPr lang="en-US" baseline="0" dirty="0"/>
                        <a:t> of Significant </a:t>
                      </a:r>
                      <a:endParaRPr lang="en-US" dirty="0"/>
                    </a:p>
                  </a:txBody>
                  <a:tcPr/>
                </a:tc>
                <a:extLst>
                  <a:ext uri="{0D108BD9-81ED-4DB2-BD59-A6C34878D82A}">
                    <a16:rowId xmlns:a16="http://schemas.microsoft.com/office/drawing/2014/main" val="10000"/>
                  </a:ext>
                </a:extLst>
              </a:tr>
              <a:tr h="1326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Price correction</a:t>
                      </a:r>
                      <a:r>
                        <a:rPr lang="en-US" sz="1800" baseline="0" dirty="0"/>
                        <a:t> with Board Review</a:t>
                      </a:r>
                      <a:endParaRPr lang="en-US" sz="1800" dirty="0"/>
                    </a:p>
                  </a:txBody>
                  <a:tcPr>
                    <a:lnB w="12700" cap="flat" cmpd="sng" algn="ctr">
                      <a:solidFill>
                        <a:schemeClr val="bg1"/>
                      </a:solidFill>
                      <a:prstDash val="solid"/>
                      <a:round/>
                      <a:headEnd type="none" w="med" len="med"/>
                      <a:tailEnd type="none" w="med" len="med"/>
                    </a:lnB>
                  </a:tcPr>
                </a:tc>
                <a:tc>
                  <a:txBody>
                    <a:bodyPr/>
                    <a:lstStyle/>
                    <a:p>
                      <a:r>
                        <a:rPr lang="en-US" dirty="0"/>
                        <a:t>DAM</a:t>
                      </a:r>
                    </a:p>
                  </a:txBody>
                  <a:tcPr>
                    <a:lnB w="12700" cap="flat" cmpd="sng" algn="ctr">
                      <a:solidFill>
                        <a:schemeClr val="bg1"/>
                      </a:solidFill>
                      <a:prstDash val="solid"/>
                      <a:round/>
                      <a:headEnd type="none" w="med" len="med"/>
                      <a:tailEnd type="none" w="med" len="med"/>
                    </a:lnB>
                  </a:tcPr>
                </a:tc>
                <a:tc>
                  <a:txBody>
                    <a:bodyPr/>
                    <a:lstStyle/>
                    <a:p>
                      <a:pPr marL="0" indent="0">
                        <a:buFont typeface="Arial" panose="020B0604020202020204" pitchFamily="34" charset="0"/>
                        <a:buNone/>
                      </a:pPr>
                      <a:r>
                        <a:rPr lang="en-US" sz="1800" b="0" i="0" u="none" strike="noStrike" kern="1200" baseline="0" dirty="0">
                          <a:solidFill>
                            <a:schemeClr val="dk1"/>
                          </a:solidFill>
                          <a:latin typeface="+mn-lt"/>
                          <a:ea typeface="+mn-ea"/>
                          <a:cs typeface="+mn-cs"/>
                        </a:rPr>
                        <a:t>For the Operating Day considering price correction, the absolute value impact to any single Counter-Party is greater than: </a:t>
                      </a: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a:t>
                      </a:r>
                      <a:r>
                        <a:rPr lang="en-US" sz="1800" b="1" i="0" u="none" strike="noStrike" kern="1200" baseline="0" dirty="0">
                          <a:solidFill>
                            <a:schemeClr val="dk1"/>
                          </a:solidFill>
                          <a:latin typeface="+mn-lt"/>
                          <a:ea typeface="+mn-ea"/>
                          <a:cs typeface="+mn-cs"/>
                        </a:rPr>
                        <a:t>2% </a:t>
                      </a:r>
                      <a:r>
                        <a:rPr lang="en-US" sz="1800" b="0" i="0" u="none" strike="noStrike" kern="1200" baseline="0" dirty="0">
                          <a:solidFill>
                            <a:schemeClr val="dk1"/>
                          </a:solidFill>
                          <a:latin typeface="+mn-lt"/>
                          <a:ea typeface="+mn-ea"/>
                          <a:cs typeface="+mn-cs"/>
                        </a:rPr>
                        <a:t>of the total DAM Statement amount of this Counter-Party; and </a:t>
                      </a:r>
                    </a:p>
                    <a:p>
                      <a:pPr marL="285750" indent="-285750">
                        <a:buFont typeface="Arial" panose="020B0604020202020204" pitchFamily="34" charset="0"/>
                        <a:buChar char="•"/>
                      </a:pPr>
                      <a:r>
                        <a:rPr lang="en-US" sz="1800" b="1" i="0" u="none" strike="noStrike" kern="1200" baseline="0" dirty="0">
                          <a:solidFill>
                            <a:schemeClr val="dk1"/>
                          </a:solidFill>
                          <a:latin typeface="+mn-lt"/>
                          <a:ea typeface="+mn-ea"/>
                          <a:cs typeface="+mn-cs"/>
                        </a:rPr>
                        <a:t>$500</a:t>
                      </a:r>
                      <a:endParaRPr lang="en-US" b="1" dirty="0"/>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26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Price correction</a:t>
                      </a:r>
                      <a:r>
                        <a:rPr lang="en-US" sz="1800" baseline="0" dirty="0"/>
                        <a:t> with Board Review</a:t>
                      </a: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a:lnT w="12700" cap="flat" cmpd="sng" algn="ctr">
                      <a:solidFill>
                        <a:schemeClr val="bg1"/>
                      </a:solidFill>
                      <a:prstDash val="solid"/>
                      <a:round/>
                      <a:headEnd type="none" w="med" len="med"/>
                      <a:tailEnd type="none" w="med" len="med"/>
                    </a:lnT>
                  </a:tcPr>
                </a:tc>
                <a:tc>
                  <a:txBody>
                    <a:bodyPr/>
                    <a:lstStyle/>
                    <a:p>
                      <a:r>
                        <a:rPr lang="en-US" dirty="0"/>
                        <a:t>RTM</a:t>
                      </a:r>
                    </a:p>
                  </a:txBody>
                  <a:tcPr>
                    <a:lnT w="12700" cap="flat" cmpd="sng" algn="ctr">
                      <a:solidFill>
                        <a:schemeClr val="bg1"/>
                      </a:solidFill>
                      <a:prstDash val="solid"/>
                      <a:round/>
                      <a:headEnd type="none" w="med" len="med"/>
                      <a:tailEnd type="none" w="med" len="med"/>
                    </a:lnT>
                  </a:tcPr>
                </a:tc>
                <a:tc>
                  <a:txBody>
                    <a:bodyPr/>
                    <a:lstStyle/>
                    <a:p>
                      <a:pPr marL="0" indent="0">
                        <a:buFont typeface="Arial" panose="020B0604020202020204" pitchFamily="34" charset="0"/>
                        <a:buNone/>
                      </a:pPr>
                      <a:r>
                        <a:rPr lang="en-US" sz="1800" b="0" i="0" u="none" strike="noStrike" kern="1200" baseline="0" dirty="0">
                          <a:solidFill>
                            <a:schemeClr val="dk1"/>
                          </a:solidFill>
                          <a:latin typeface="+mn-lt"/>
                          <a:ea typeface="+mn-ea"/>
                          <a:cs typeface="+mn-cs"/>
                        </a:rPr>
                        <a:t>For the Operating Day considering price correction, the absolute value impact to any single Counter-Party is greater than: </a:t>
                      </a: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a:t>
                      </a:r>
                      <a:r>
                        <a:rPr lang="en-US" sz="1800" b="1" i="0" u="none" strike="noStrike" kern="1200" baseline="0" dirty="0">
                          <a:solidFill>
                            <a:schemeClr val="dk1"/>
                          </a:solidFill>
                          <a:latin typeface="+mn-lt"/>
                          <a:ea typeface="+mn-ea"/>
                          <a:cs typeface="+mn-cs"/>
                        </a:rPr>
                        <a:t>2%</a:t>
                      </a:r>
                      <a:r>
                        <a:rPr lang="en-US" sz="1800" b="0" i="0" u="none" strike="noStrike" kern="1200" baseline="0" dirty="0">
                          <a:solidFill>
                            <a:schemeClr val="dk1"/>
                          </a:solidFill>
                          <a:latin typeface="+mn-lt"/>
                          <a:ea typeface="+mn-ea"/>
                          <a:cs typeface="+mn-cs"/>
                        </a:rPr>
                        <a:t> of the total RTM Statement amount of this Counter-Party; and </a:t>
                      </a:r>
                    </a:p>
                    <a:p>
                      <a:pPr marL="285750" indent="-285750">
                        <a:buFont typeface="Arial" panose="020B0604020202020204" pitchFamily="34" charset="0"/>
                        <a:buChar char="•"/>
                      </a:pPr>
                      <a:r>
                        <a:rPr lang="en-US" sz="1800" b="1" i="0" u="none" strike="noStrike" kern="1200" baseline="0" dirty="0">
                          <a:solidFill>
                            <a:schemeClr val="dk1"/>
                          </a:solidFill>
                          <a:latin typeface="+mn-lt"/>
                          <a:ea typeface="+mn-ea"/>
                          <a:cs typeface="+mn-cs"/>
                        </a:rPr>
                        <a:t>$500</a:t>
                      </a:r>
                      <a:endParaRPr lang="en-US" b="1" dirty="0"/>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65008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NPRR1024 Possible motion</a:t>
            </a:r>
          </a:p>
        </p:txBody>
      </p:sp>
      <p:sp>
        <p:nvSpPr>
          <p:cNvPr id="5" name="Content Placeholder 4"/>
          <p:cNvSpPr>
            <a:spLocks noGrp="1"/>
          </p:cNvSpPr>
          <p:nvPr>
            <p:ph idx="1"/>
          </p:nvPr>
        </p:nvSpPr>
        <p:spPr>
          <a:xfrm>
            <a:off x="982133" y="2256462"/>
            <a:ext cx="7704667" cy="4114572"/>
          </a:xfrm>
        </p:spPr>
        <p:txBody>
          <a:bodyPr>
            <a:normAutofit/>
          </a:bodyPr>
          <a:lstStyle/>
          <a:p>
            <a:pPr lvl="0"/>
            <a:r>
              <a:rPr lang="en-US" dirty="0"/>
              <a:t>WMS recommends approval of NPRR1024 with the following prices</a:t>
            </a:r>
          </a:p>
          <a:p>
            <a:pPr lvl="1"/>
            <a:r>
              <a:rPr lang="en-US" dirty="0"/>
              <a:t>ERCOT shall seek ERCOT Board review of prices if the change in DAM Settlement Statements(s) would result in the absolute value impact to any single Counter-Party, based on the sum of all original DAM Statement amounts of Market Participants assigned to the Counter-Party, to be greater than 2% and also greater than </a:t>
            </a:r>
            <a:r>
              <a:rPr lang="en-US" u="sng" dirty="0"/>
              <a:t>$500</a:t>
            </a:r>
            <a:r>
              <a:rPr lang="en-US" dirty="0"/>
              <a:t>. </a:t>
            </a:r>
          </a:p>
          <a:p>
            <a:pPr lvl="0"/>
            <a:r>
              <a:rPr lang="en-US" dirty="0"/>
              <a:t>May also include provision for TAC review of the price correction impacts annually and reevaluate the price levels</a:t>
            </a:r>
          </a:p>
        </p:txBody>
      </p:sp>
    </p:spTree>
    <p:extLst>
      <p:ext uri="{BB962C8B-B14F-4D97-AF65-F5344CB8AC3E}">
        <p14:creationId xmlns:p14="http://schemas.microsoft.com/office/powerpoint/2010/main" val="737602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2954</TotalTime>
  <Words>1021</Words>
  <Application>Microsoft Office PowerPoint</Application>
  <PresentationFormat>On-screen Show (4:3)</PresentationFormat>
  <Paragraphs>111</Paragraphs>
  <Slides>13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Corbel</vt:lpstr>
      <vt:lpstr>Parallax</vt:lpstr>
      <vt:lpstr>Wholesale Market Working Group Report to WMS</vt:lpstr>
      <vt:lpstr>Alternative Solutions to NPRR 991 issue</vt:lpstr>
      <vt:lpstr>Analysis of price floor of -$251 in the DAM</vt:lpstr>
      <vt:lpstr>NPRR1024 Determination of Significance with Respect to Price Correction </vt:lpstr>
      <vt:lpstr>NPRR1024 Determination of Significance with Respect to Price Correction </vt:lpstr>
      <vt:lpstr>Day Ahead before Prices Become Final</vt:lpstr>
      <vt:lpstr>Real Time Price Correction before Prices Become Final</vt:lpstr>
      <vt:lpstr>Significant Price Correction with Board Review </vt:lpstr>
      <vt:lpstr>NPRR1024 Possible motion</vt:lpstr>
      <vt:lpstr>SCR811 Addition of Intra-Hour PhotoVoltaic Power Forecast to GTBD Calculation</vt:lpstr>
      <vt:lpstr>NPRR1028 RUC Process Alignment with Resource Limits</vt:lpstr>
      <vt:lpstr>IMM SOM recommendations - Remove RUC opt-out</vt:lpstr>
      <vt:lpstr>Next meeting</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Detelich, David J.</cp:lastModifiedBy>
  <cp:revision>211</cp:revision>
  <dcterms:created xsi:type="dcterms:W3CDTF">2019-02-22T15:15:24Z</dcterms:created>
  <dcterms:modified xsi:type="dcterms:W3CDTF">2020-08-27T18:51:57Z</dcterms:modified>
</cp:coreProperties>
</file>