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72" r:id="rId7"/>
    <p:sldId id="271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82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99" d="100"/>
          <a:sy n="99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859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209817/FAQs_for_Transmission_Issues_Related_to_Generation_Constraints_08192020.pdf" TargetMode="External"/><Relationship Id="rId2" Type="http://schemas.openxmlformats.org/officeDocument/2006/relationships/hyperlink" Target="http://www.ercot.com/content/wcm/lists/197392/The_Use_of_GTCs_in_ERCOT_July_2020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meetings/rpg/keydocs/2013/0603/Brattle_ERCOT-Staff_LTS_Report.ppt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259449"/>
            <a:ext cx="564603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Transmission for Generation Workshop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Summary for WMS and ROS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Jeff Billo</a:t>
            </a:r>
          </a:p>
          <a:p>
            <a:r>
              <a:rPr lang="en-US" dirty="0">
                <a:solidFill>
                  <a:schemeClr val="tx2"/>
                </a:solidFill>
              </a:rPr>
              <a:t>September 2-3, 2020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ERCOT is </a:t>
            </a:r>
            <a:r>
              <a:rPr lang="en-US" sz="2200" dirty="0" smtClean="0"/>
              <a:t>supportive </a:t>
            </a:r>
            <a:r>
              <a:rPr lang="en-US" sz="2200" dirty="0"/>
              <a:t>of new generation and hosted a workshop on August 21 to holistically discuss transmission constraints related to generation development</a:t>
            </a:r>
          </a:p>
          <a:p>
            <a:r>
              <a:rPr lang="en-US" sz="2200" dirty="0"/>
              <a:t>The workshop included discussion of Generic Transmission Constraints (GTCs), Remedial Action Schemes (RASs), NPRR994, and NOGRR215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82" y="3871460"/>
            <a:ext cx="8364826" cy="624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670" y="5395460"/>
            <a:ext cx="8364826" cy="6243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1870" y="3381994"/>
            <a:ext cx="114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Previous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470" y="489243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Current</a:t>
            </a:r>
          </a:p>
        </p:txBody>
      </p:sp>
      <p:sp>
        <p:nvSpPr>
          <p:cNvPr id="9" name="Right Brace 8"/>
          <p:cNvSpPr/>
          <p:nvPr/>
        </p:nvSpPr>
        <p:spPr>
          <a:xfrm rot="16200000" flipV="1">
            <a:off x="5974687" y="2520647"/>
            <a:ext cx="199105" cy="5283140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13870" y="4688412"/>
            <a:ext cx="1435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6"/>
                </a:solidFill>
              </a:rPr>
              <a:t>Congestion</a:t>
            </a:r>
          </a:p>
        </p:txBody>
      </p:sp>
    </p:spTree>
    <p:extLst>
      <p:ext uri="{BB962C8B-B14F-4D97-AF65-F5344CB8AC3E}">
        <p14:creationId xmlns:p14="http://schemas.microsoft.com/office/powerpoint/2010/main" val="182667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for New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Left Arrow 4"/>
          <p:cNvSpPr/>
          <p:nvPr/>
        </p:nvSpPr>
        <p:spPr>
          <a:xfrm rot="1654676">
            <a:off x="2118784" y="1945396"/>
            <a:ext cx="1792247" cy="163199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75"/>
              </a:lnSpc>
            </a:pPr>
            <a:r>
              <a:rPr lang="en-US" sz="1050" dirty="0"/>
              <a:t>Build more transmission</a:t>
            </a:r>
          </a:p>
        </p:txBody>
      </p:sp>
      <p:sp>
        <p:nvSpPr>
          <p:cNvPr id="6" name="Oval 5"/>
          <p:cNvSpPr/>
          <p:nvPr/>
        </p:nvSpPr>
        <p:spPr>
          <a:xfrm>
            <a:off x="3561856" y="2414740"/>
            <a:ext cx="2209800" cy="2209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Generation pocket created by siting more new generation than the existing transmission can reliably accommodate</a:t>
            </a:r>
          </a:p>
        </p:txBody>
      </p:sp>
      <p:sp>
        <p:nvSpPr>
          <p:cNvPr id="7" name="Left Arrow 6"/>
          <p:cNvSpPr/>
          <p:nvPr/>
        </p:nvSpPr>
        <p:spPr>
          <a:xfrm rot="20101053">
            <a:off x="1838497" y="3560536"/>
            <a:ext cx="2153616" cy="158947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75"/>
              </a:lnSpc>
            </a:pPr>
            <a:r>
              <a:rPr lang="en-US" sz="1050" dirty="0"/>
              <a:t>Change operational constraint management practices</a:t>
            </a:r>
          </a:p>
        </p:txBody>
      </p:sp>
      <p:sp>
        <p:nvSpPr>
          <p:cNvPr id="8" name="Right Arrow 7"/>
          <p:cNvSpPr/>
          <p:nvPr/>
        </p:nvSpPr>
        <p:spPr>
          <a:xfrm rot="1719768">
            <a:off x="5229755" y="3766814"/>
            <a:ext cx="2202787" cy="160789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75"/>
              </a:lnSpc>
            </a:pPr>
            <a:r>
              <a:rPr lang="en-US" sz="1050" dirty="0"/>
              <a:t>Site generation where more transmission capacity is available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982289" y="1916264"/>
            <a:ext cx="439742" cy="8826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5286" y="1944486"/>
            <a:ext cx="173508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indent="-44054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Time</a:t>
            </a:r>
          </a:p>
          <a:p>
            <a:pPr marL="44054" indent="-44054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Cost/ Benefit Fundamentals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725417" y="4377323"/>
            <a:ext cx="412559" cy="87111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1537" y="4775558"/>
            <a:ext cx="16578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indent="-44054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Resources and Budget</a:t>
            </a:r>
          </a:p>
          <a:p>
            <a:pPr marL="44054" indent="-44054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Reliability</a:t>
            </a:r>
          </a:p>
        </p:txBody>
      </p:sp>
      <p:grpSp>
        <p:nvGrpSpPr>
          <p:cNvPr id="13" name="Group 12"/>
          <p:cNvGrpSpPr/>
          <p:nvPr/>
        </p:nvGrpSpPr>
        <p:grpSpPr>
          <a:xfrm rot="21202257">
            <a:off x="5407232" y="1804839"/>
            <a:ext cx="1756917" cy="1577409"/>
            <a:chOff x="6937256" y="2011517"/>
            <a:chExt cx="2342556" cy="1640551"/>
          </a:xfrm>
        </p:grpSpPr>
        <p:sp>
          <p:nvSpPr>
            <p:cNvPr id="14" name="Right Arrow 13"/>
            <p:cNvSpPr/>
            <p:nvPr/>
          </p:nvSpPr>
          <p:spPr>
            <a:xfrm rot="20057292">
              <a:off x="6937256" y="2039168"/>
              <a:ext cx="2124769" cy="16129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975"/>
                </a:lnSpc>
              </a:pPr>
              <a:r>
                <a:rPr lang="en-US" sz="1050" dirty="0"/>
                <a:t>Accept increasing congestion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397743">
              <a:off x="8723253" y="2011517"/>
              <a:ext cx="556559" cy="929136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926174" y="1916264"/>
            <a:ext cx="16082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indent="-44054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Generation Development Risk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074232" y="4665360"/>
            <a:ext cx="439742" cy="8826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94103" y="4978858"/>
            <a:ext cx="1603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054" indent="-44054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Physical Constraints</a:t>
            </a:r>
          </a:p>
          <a:p>
            <a:pPr marL="44054" indent="-44054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FF0000"/>
                </a:solidFill>
              </a:rPr>
              <a:t>Generation Development Profitability</a:t>
            </a:r>
          </a:p>
        </p:txBody>
      </p:sp>
    </p:spTree>
    <p:extLst>
      <p:ext uri="{BB962C8B-B14F-4D97-AF65-F5344CB8AC3E}">
        <p14:creationId xmlns:p14="http://schemas.microsoft.com/office/powerpoint/2010/main" val="419225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GTC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posted a GTC whitepaper in July:</a:t>
            </a:r>
          </a:p>
          <a:p>
            <a:pPr marL="400050" lvl="1" indent="0">
              <a:buNone/>
            </a:pPr>
            <a:r>
              <a:rPr lang="en-US" dirty="0">
                <a:hlinkClick r:id="rId2"/>
              </a:rPr>
              <a:t>http://www.ercot.com/content/wcm/lists/197392/The_Use_of_GTCs_in_ERCOT_July_2020.pdf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r>
              <a:rPr lang="en-US" dirty="0"/>
              <a:t>ERCOT posted a GTC FAQ paper on the workshop calendar page:</a:t>
            </a:r>
          </a:p>
          <a:p>
            <a:pPr marL="400050" lvl="1" indent="0">
              <a:buNone/>
            </a:pPr>
            <a:r>
              <a:rPr lang="en-US" dirty="0">
                <a:hlinkClick r:id="rId3"/>
              </a:rPr>
              <a:t>http://www.ercot.com/content/wcm/key_documents_lists/209817/FAQs_for_Transmission_Issues_Related_to_Generation_Constraints_08192020.pdf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1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Planning for Generation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gave an overview of economic transmission planning</a:t>
            </a:r>
          </a:p>
          <a:p>
            <a:r>
              <a:rPr lang="en-US" dirty="0"/>
              <a:t>Several stakeholders made presentations and/or commented on ERCOT’s current planning practices and offered ideas to improve the processes and criteria</a:t>
            </a:r>
          </a:p>
          <a:p>
            <a:pPr lvl="1"/>
            <a:r>
              <a:rPr lang="en-US" dirty="0"/>
              <a:t>There was robust discussion on the merits of several proposed changes</a:t>
            </a:r>
          </a:p>
          <a:p>
            <a:pPr lvl="1"/>
            <a:r>
              <a:rPr lang="en-US" dirty="0"/>
              <a:t>Many of the proposed changes involve policy tradeoffs – ERCOT is neutral on these issues and will help facilitate stakeholder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7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Management of Constraints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provided a history of Remedial Action Schemes (RAS) in ERCOT and provided context on the reliability issues related to a proliferation of new RASs</a:t>
            </a:r>
          </a:p>
          <a:p>
            <a:r>
              <a:rPr lang="en-US" dirty="0"/>
              <a:t>Some stakeholders supported NOGRR215 while many others preferred a less restrictive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5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ERCOT’s </a:t>
            </a:r>
            <a:r>
              <a:rPr lang="en-US" dirty="0" smtClean="0">
                <a:solidFill>
                  <a:srgbClr val="FF0000"/>
                </a:solidFill>
              </a:rPr>
              <a:t>Recommended </a:t>
            </a:r>
            <a:r>
              <a:rPr lang="en-US" dirty="0" smtClean="0"/>
              <a:t>Next </a:t>
            </a:r>
            <a:r>
              <a:rPr lang="en-US" dirty="0"/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9710"/>
            <a:ext cx="8534400" cy="5623718"/>
          </a:xfrm>
        </p:spPr>
        <p:txBody>
          <a:bodyPr/>
          <a:lstStyle/>
          <a:p>
            <a:r>
              <a:rPr lang="en-US" sz="1400" dirty="0"/>
              <a:t>NPRR994: </a:t>
            </a:r>
            <a:r>
              <a:rPr lang="en-US" sz="1400" dirty="0" smtClean="0">
                <a:solidFill>
                  <a:srgbClr val="FF0000"/>
                </a:solidFill>
              </a:rPr>
              <a:t>September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WMS </a:t>
            </a:r>
            <a:r>
              <a:rPr lang="en-US" sz="1400" dirty="0">
                <a:solidFill>
                  <a:srgbClr val="FF0000"/>
                </a:solidFill>
              </a:rPr>
              <a:t>and ROS</a:t>
            </a:r>
          </a:p>
          <a:p>
            <a:r>
              <a:rPr lang="en-US" sz="1400" dirty="0"/>
              <a:t>NOGRR215: </a:t>
            </a:r>
            <a:r>
              <a:rPr lang="en-US" sz="1400" dirty="0">
                <a:solidFill>
                  <a:srgbClr val="FF0000"/>
                </a:solidFill>
              </a:rPr>
              <a:t>Joint CMWG and OWG </a:t>
            </a:r>
            <a:r>
              <a:rPr lang="en-US" sz="1400" dirty="0" smtClean="0">
                <a:solidFill>
                  <a:srgbClr val="FF0000"/>
                </a:solidFill>
              </a:rPr>
              <a:t>meeting – to be scheduled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300" dirty="0"/>
              <a:t>ERCOT requested stakeholders provide ideas on non-discriminatory criteria that could be used to allow a limited number of RASs and avoid ERCOT’s identified concerns</a:t>
            </a:r>
          </a:p>
          <a:p>
            <a:pPr lvl="1"/>
            <a:r>
              <a:rPr lang="en-US" sz="1300" dirty="0" smtClean="0"/>
              <a:t>Stakeholders </a:t>
            </a:r>
            <a:r>
              <a:rPr lang="en-US" sz="1300" dirty="0"/>
              <a:t>requested ERCOT provide historic information on RAS mis-operations and failures to </a:t>
            </a:r>
            <a:r>
              <a:rPr lang="en-US" sz="1300" dirty="0" smtClean="0"/>
              <a:t>operate</a:t>
            </a:r>
          </a:p>
          <a:p>
            <a:r>
              <a:rPr lang="en-US" sz="1400" dirty="0" smtClean="0"/>
              <a:t>Other </a:t>
            </a:r>
            <a:r>
              <a:rPr lang="en-US" sz="1400" dirty="0"/>
              <a:t>ideas:</a:t>
            </a:r>
          </a:p>
          <a:p>
            <a:pPr lvl="1"/>
            <a:r>
              <a:rPr lang="en-US" sz="1300" dirty="0"/>
              <a:t>Calpine – Make the generation database used for economic analysis publicly available: </a:t>
            </a:r>
            <a:r>
              <a:rPr lang="en-US" sz="1300" dirty="0">
                <a:solidFill>
                  <a:srgbClr val="FF0000"/>
                </a:solidFill>
              </a:rPr>
              <a:t>This is currently under discussion at PLWG (Small economic-driven transmission project topic)</a:t>
            </a:r>
            <a:endParaRPr lang="en-US" sz="1300" dirty="0"/>
          </a:p>
          <a:p>
            <a:pPr lvl="1"/>
            <a:r>
              <a:rPr lang="en-US" sz="1300" dirty="0"/>
              <a:t>APA – Add a reliability credit to the economic benefits for a transmission project that relieves a GTC: </a:t>
            </a:r>
            <a:r>
              <a:rPr lang="en-US" sz="1300" dirty="0">
                <a:solidFill>
                  <a:srgbClr val="FF0000"/>
                </a:solidFill>
              </a:rPr>
              <a:t>APA</a:t>
            </a:r>
            <a:r>
              <a:rPr 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>
                <a:solidFill>
                  <a:srgbClr val="FF0000"/>
                </a:solidFill>
              </a:rPr>
              <a:t>will</a:t>
            </a:r>
            <a:r>
              <a:rPr 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>
                <a:solidFill>
                  <a:srgbClr val="FF0000"/>
                </a:solidFill>
              </a:rPr>
              <a:t>present a proposal to PLWG</a:t>
            </a:r>
            <a:endParaRPr lang="en-US" sz="1300" dirty="0"/>
          </a:p>
          <a:p>
            <a:pPr lvl="1"/>
            <a:r>
              <a:rPr lang="en-US" sz="1300" dirty="0"/>
              <a:t>EDFR – Generators who are the “worst offenders” for stability constraints should be curtailed first: </a:t>
            </a:r>
            <a:r>
              <a:rPr lang="en-US" sz="1300" dirty="0">
                <a:solidFill>
                  <a:srgbClr val="FF0000"/>
                </a:solidFill>
              </a:rPr>
              <a:t>EDFR</a:t>
            </a:r>
            <a:r>
              <a:rPr lang="en-US" sz="13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>
                <a:solidFill>
                  <a:srgbClr val="FF0000"/>
                </a:solidFill>
              </a:rPr>
              <a:t>will present a proposal to CMWG</a:t>
            </a:r>
          </a:p>
          <a:p>
            <a:pPr lvl="1"/>
            <a:r>
              <a:rPr lang="en-US" sz="1300" dirty="0"/>
              <a:t>EDFR/ Pattern – ERCOT should make process improvements and include more economic benefits in economic transmission planning, like what was recommended in the 2013 Brattle Report*: </a:t>
            </a:r>
            <a:r>
              <a:rPr lang="en-US" sz="1300" dirty="0">
                <a:solidFill>
                  <a:srgbClr val="FF0000"/>
                </a:solidFill>
              </a:rPr>
              <a:t>EDFR/ Pattern will present a proposal to PLWG</a:t>
            </a:r>
          </a:p>
          <a:p>
            <a:pPr marL="857250" lvl="2" indent="0">
              <a:buNone/>
            </a:pPr>
            <a:r>
              <a:rPr lang="en-US" sz="1300" dirty="0"/>
              <a:t>*</a:t>
            </a:r>
            <a:r>
              <a:rPr lang="en-US" sz="1100" dirty="0">
                <a:hlinkClick r:id="rId2"/>
              </a:rPr>
              <a:t>http://www.ercot.com/content/meetings/rpg/keydocs/2013/0603/Brattle_ERCOT-Staff_LTS_Report.ppt</a:t>
            </a:r>
            <a:endParaRPr lang="en-US" sz="1100" dirty="0"/>
          </a:p>
          <a:p>
            <a:pPr lvl="1"/>
            <a:r>
              <a:rPr lang="en-US" sz="1300" dirty="0"/>
              <a:t>EDFR – ERCOT should consider non-wires solutions that can help stability issues: </a:t>
            </a:r>
            <a:r>
              <a:rPr lang="en-US" sz="1300" dirty="0">
                <a:solidFill>
                  <a:srgbClr val="FF0000"/>
                </a:solidFill>
              </a:rPr>
              <a:t>EDFR will present a proposal to PLWG</a:t>
            </a:r>
            <a:endParaRPr lang="en-US" sz="1300" dirty="0"/>
          </a:p>
          <a:p>
            <a:pPr lvl="1"/>
            <a:r>
              <a:rPr lang="en-US" sz="1300" dirty="0"/>
              <a:t>Multiple comments – ERCOT should share more information publicly on stability issues: </a:t>
            </a:r>
            <a:r>
              <a:rPr lang="en-US" sz="1300" dirty="0">
                <a:solidFill>
                  <a:srgbClr val="FF0000"/>
                </a:solidFill>
              </a:rPr>
              <a:t>ERCOT will provide a presentation on this topic to ROS in Q4 2020</a:t>
            </a:r>
          </a:p>
          <a:p>
            <a:pPr lvl="1"/>
            <a:r>
              <a:rPr lang="en-US" sz="1300" dirty="0"/>
              <a:t>Solar Prime – ERCOT should perform a “Semi-Annual Stability Assessment” to determine potential stability limits by including “non Planning Guide Section 6.9” generators: </a:t>
            </a:r>
            <a:r>
              <a:rPr lang="en-US" sz="1300" dirty="0">
                <a:solidFill>
                  <a:srgbClr val="FF0000"/>
                </a:solidFill>
              </a:rPr>
              <a:t>ERCOT will provide a presentation of discussion points on this topic to PLWG in Q4 2020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6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995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7520</TotalTime>
  <Words>535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Workshop Overview</vt:lpstr>
      <vt:lpstr>Transmission for New Generation</vt:lpstr>
      <vt:lpstr>GTC Discussion</vt:lpstr>
      <vt:lpstr>Transmission Planning for Generation Discussion</vt:lpstr>
      <vt:lpstr>Operational Management of Constraints Discussion</vt:lpstr>
      <vt:lpstr>ERCOT’s Recommended 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Jeff Billo</cp:lastModifiedBy>
  <cp:revision>130</cp:revision>
  <cp:lastPrinted>2016-01-21T20:53:15Z</cp:lastPrinted>
  <dcterms:created xsi:type="dcterms:W3CDTF">2016-01-21T15:20:31Z</dcterms:created>
  <dcterms:modified xsi:type="dcterms:W3CDTF">2020-08-26T15:03:16Z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