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314" r:id="rId7"/>
    <p:sldId id="298" r:id="rId8"/>
    <p:sldId id="305" r:id="rId9"/>
    <p:sldId id="304" r:id="rId10"/>
    <p:sldId id="270" r:id="rId11"/>
    <p:sldId id="306" r:id="rId12"/>
    <p:sldId id="307" r:id="rId13"/>
    <p:sldId id="301" r:id="rId14"/>
    <p:sldId id="308" r:id="rId15"/>
    <p:sldId id="309" r:id="rId16"/>
    <p:sldId id="272" r:id="rId17"/>
    <p:sldId id="311" r:id="rId18"/>
    <p:sldId id="31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jm" initials="djm" lastIdx="1" clrIdx="0">
    <p:extLst>
      <p:ext uri="{19B8F6BF-5375-455C-9EA6-DF929625EA0E}">
        <p15:presenceInfo xmlns:p15="http://schemas.microsoft.com/office/powerpoint/2012/main" userId="dj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32" autoAdjust="0"/>
  </p:normalViewPr>
  <p:slideViewPr>
    <p:cSldViewPr showGuides="1">
      <p:cViewPr varScale="1">
        <p:scale>
          <a:sx n="83" d="100"/>
          <a:sy n="83" d="100"/>
        </p:scale>
        <p:origin x="52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8/26/2020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8/26/2020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149417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95342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295483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2394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348425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82152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828562"/>
            <a:ext cx="5257800" cy="3231654"/>
          </a:xfrm>
          <a:prstGeom prst="rect">
            <a:avLst/>
          </a:prstGeom>
          <a:noFill/>
        </p:spPr>
        <p:txBody>
          <a:bodyPr wrap="square" rtlCol="0">
            <a:spAutoFit/>
          </a:bodyPr>
          <a:lstStyle/>
          <a:p>
            <a:r>
              <a:rPr lang="en-US" sz="2400" b="1" dirty="0">
                <a:solidFill>
                  <a:schemeClr val="tx2"/>
                </a:solidFill>
              </a:rPr>
              <a:t>Transformer Rating Error and Potential Price Correction Notice </a:t>
            </a:r>
            <a:r>
              <a:rPr lang="en-US" sz="2400" b="1" dirty="0" smtClean="0">
                <a:solidFill>
                  <a:schemeClr val="tx2"/>
                </a:solidFill>
              </a:rPr>
              <a:t>– Analysis of Price and Settlement Impacts</a:t>
            </a:r>
            <a:endParaRPr lang="en-US" b="1" dirty="0" smtClean="0">
              <a:solidFill>
                <a:schemeClr val="tx2"/>
              </a:solidFill>
            </a:endParaRPr>
          </a:p>
          <a:p>
            <a:endParaRPr lang="en-US" dirty="0" smtClean="0">
              <a:solidFill>
                <a:schemeClr val="tx2"/>
              </a:solidFill>
            </a:endParaRPr>
          </a:p>
          <a:p>
            <a:r>
              <a:rPr lang="en-US" i="1" dirty="0">
                <a:solidFill>
                  <a:schemeClr val="tx2"/>
                </a:solidFill>
              </a:rPr>
              <a:t>David Maggio</a:t>
            </a:r>
          </a:p>
          <a:p>
            <a:r>
              <a:rPr lang="en-US" dirty="0">
                <a:solidFill>
                  <a:schemeClr val="tx2"/>
                </a:solidFill>
              </a:rPr>
              <a:t>Director, Market Design &amp; Analytics</a:t>
            </a:r>
          </a:p>
          <a:p>
            <a:endParaRPr lang="en-US" dirty="0">
              <a:solidFill>
                <a:schemeClr val="tx2"/>
              </a:solidFill>
            </a:endParaRPr>
          </a:p>
          <a:p>
            <a:r>
              <a:rPr lang="en-US" dirty="0" smtClean="0">
                <a:solidFill>
                  <a:schemeClr val="tx2"/>
                </a:solidFill>
              </a:rPr>
              <a:t>WMS</a:t>
            </a:r>
            <a:endParaRPr lang="en-US" dirty="0">
              <a:solidFill>
                <a:schemeClr val="tx2"/>
              </a:solidFill>
            </a:endParaRPr>
          </a:p>
          <a:p>
            <a:r>
              <a:rPr lang="en-US" dirty="0" smtClean="0">
                <a:solidFill>
                  <a:schemeClr val="tx2"/>
                </a:solidFill>
              </a:rPr>
              <a:t>9/2/2020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Potential DAM Price Correction Settlement Impacts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94513333"/>
              </p:ext>
            </p:extLst>
          </p:nvPr>
        </p:nvGraphicFramePr>
        <p:xfrm>
          <a:off x="228600" y="1295400"/>
          <a:ext cx="8686799" cy="4166235"/>
        </p:xfrm>
        <a:graphic>
          <a:graphicData uri="http://schemas.openxmlformats.org/drawingml/2006/table">
            <a:tbl>
              <a:tblPr firstRow="1" bandRow="1">
                <a:tableStyleId>{5C22544A-7EE6-4342-B048-85BDC9FD1C3A}</a:tableStyleId>
              </a:tblPr>
              <a:tblGrid>
                <a:gridCol w="914400"/>
                <a:gridCol w="685800"/>
                <a:gridCol w="609600"/>
                <a:gridCol w="609600"/>
                <a:gridCol w="685800"/>
                <a:gridCol w="685800"/>
                <a:gridCol w="609600"/>
                <a:gridCol w="609600"/>
                <a:gridCol w="685800"/>
                <a:gridCol w="609600"/>
                <a:gridCol w="609600"/>
                <a:gridCol w="598699"/>
                <a:gridCol w="772900"/>
              </a:tblGrid>
              <a:tr h="570854">
                <a:tc>
                  <a:txBody>
                    <a:bodyPr/>
                    <a:lstStyle/>
                    <a:p>
                      <a:pPr algn="l" fontAlgn="b"/>
                      <a:endParaRPr lang="en-US" sz="1600" b="1" kern="1200" dirty="0">
                        <a:solidFill>
                          <a:schemeClr val="lt1"/>
                        </a:solidFill>
                        <a:latin typeface="+mn-lt"/>
                        <a:ea typeface="+mn-ea"/>
                        <a:cs typeface="+mn-cs"/>
                      </a:endParaRPr>
                    </a:p>
                  </a:txBody>
                  <a:tcPr marL="9525" marR="9525" marT="9525" marB="0" anchor="ctr"/>
                </a:tc>
                <a:tc gridSpan="2">
                  <a:txBody>
                    <a:bodyPr/>
                    <a:lstStyle/>
                    <a:p>
                      <a:pPr algn="ctr" rtl="0" fontAlgn="b"/>
                      <a:r>
                        <a:rPr lang="en-US" sz="1400" dirty="0" smtClean="0"/>
                        <a:t>Energy Purchases</a:t>
                      </a:r>
                      <a:endParaRPr lang="en-US" sz="1400" kern="1200" dirty="0">
                        <a:solidFill>
                          <a:schemeClr val="dk1"/>
                        </a:solidFill>
                        <a:latin typeface="+mn-lt"/>
                        <a:ea typeface="+mn-ea"/>
                        <a:cs typeface="+mn-cs"/>
                      </a:endParaRPr>
                    </a:p>
                  </a:txBody>
                  <a:tcPr>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Energy Sales</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PTP Purchases</a:t>
                      </a:r>
                      <a:endParaRPr lang="en-US" sz="1400" b="1" kern="1200" dirty="0">
                        <a:solidFill>
                          <a:schemeClr val="lt1"/>
                        </a:solidFill>
                        <a:latin typeface="+mn-lt"/>
                        <a:ea typeface="+mn-ea"/>
                        <a:cs typeface="+mn-cs"/>
                      </a:endParaRPr>
                    </a:p>
                  </a:txBody>
                  <a:tcPr>
                    <a:lnL w="12700" cap="flat" cmpd="sng" algn="ctr">
                      <a:solidFill>
                        <a:schemeClr val="bg2"/>
                      </a:solidFill>
                      <a:prstDash val="solid"/>
                      <a:round/>
                      <a:headEnd type="none" w="med" len="med"/>
                      <a:tailEnd type="none" w="med" len="med"/>
                    </a:lnL>
                  </a:tcPr>
                </a:tc>
                <a:tc hMerge="1">
                  <a:txBody>
                    <a:bodyPr/>
                    <a:lstStyle/>
                    <a:p>
                      <a:endParaRPr lang="en-US"/>
                    </a:p>
                  </a:txBody>
                  <a:tcPr/>
                </a:tc>
                <a:tc gridSpan="2">
                  <a:txBody>
                    <a:bodyPr/>
                    <a:lstStyle/>
                    <a:p>
                      <a:pPr algn="ctr"/>
                      <a:r>
                        <a:rPr lang="en-US" sz="1400" b="1" kern="1200" dirty="0" smtClean="0">
                          <a:solidFill>
                            <a:schemeClr val="lt1"/>
                          </a:solidFill>
                          <a:latin typeface="+mn-lt"/>
                          <a:ea typeface="+mn-ea"/>
                          <a:cs typeface="+mn-cs"/>
                        </a:rPr>
                        <a:t>CRR Settlements </a:t>
                      </a:r>
                      <a:endParaRPr lang="en-US" sz="1400" b="1" kern="1200" dirty="0">
                        <a:solidFill>
                          <a:schemeClr val="lt1"/>
                        </a:solidFill>
                        <a:latin typeface="+mn-lt"/>
                        <a:ea typeface="+mn-ea"/>
                        <a:cs typeface="+mn-cs"/>
                      </a:endParaRPr>
                    </a:p>
                  </a:txBody>
                  <a:tcPr>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algn="ctr" defTabSz="914400" rtl="0" eaLnBrk="1" fontAlgn="b" latinLnBrk="0" hangingPunct="1"/>
                      <a:r>
                        <a:rPr lang="en-US" sz="1400" b="1" kern="1200" dirty="0" smtClean="0">
                          <a:solidFill>
                            <a:schemeClr val="lt1"/>
                          </a:solidFill>
                          <a:latin typeface="+mn-lt"/>
                          <a:ea typeface="+mn-ea"/>
                          <a:cs typeface="+mn-cs"/>
                        </a:rPr>
                        <a:t>AS Payments </a:t>
                      </a:r>
                      <a:endParaRPr lang="en-US" sz="1400" b="1" kern="1200" dirty="0">
                        <a:solidFill>
                          <a:schemeClr val="lt1"/>
                        </a:solidFill>
                        <a:latin typeface="+mn-lt"/>
                        <a:ea typeface="+mn-ea"/>
                        <a:cs typeface="+mn-cs"/>
                      </a:endParaRPr>
                    </a:p>
                  </a:txBody>
                  <a:tcPr>
                    <a:lnL w="12700" cap="flat" cmpd="sng" algn="ctr">
                      <a:solidFill>
                        <a:schemeClr val="bg2"/>
                      </a:solidFill>
                      <a:prstDash val="solid"/>
                      <a:round/>
                      <a:headEnd type="none" w="med" len="med"/>
                      <a:tailEnd type="none" w="med" len="med"/>
                    </a:lnL>
                  </a:tcPr>
                </a:tc>
                <a:tc hMerge="1">
                  <a:txBody>
                    <a:bodyPr/>
                    <a:lstStyle/>
                    <a:p>
                      <a:endParaRPr lang="en-US"/>
                    </a:p>
                  </a:txBody>
                  <a:tcPr/>
                </a:tc>
                <a:tc gridSpan="2">
                  <a:txBody>
                    <a:bodyPr/>
                    <a:lstStyle/>
                    <a:p>
                      <a:pPr algn="ctr"/>
                      <a:r>
                        <a:rPr lang="en-US" sz="1400" b="1" kern="1200" dirty="0" smtClean="0">
                          <a:solidFill>
                            <a:schemeClr val="lt1"/>
                          </a:solidFill>
                          <a:latin typeface="+mn-lt"/>
                          <a:ea typeface="+mn-ea"/>
                          <a:cs typeface="+mn-cs"/>
                        </a:rPr>
                        <a:t>Make-whole</a:t>
                      </a:r>
                    </a:p>
                    <a:p>
                      <a:pPr algn="ctr"/>
                      <a:r>
                        <a:rPr lang="en-US" sz="1400" b="1" kern="1200" dirty="0" smtClean="0">
                          <a:solidFill>
                            <a:schemeClr val="lt1"/>
                          </a:solidFill>
                          <a:latin typeface="+mn-lt"/>
                          <a:ea typeface="+mn-ea"/>
                          <a:cs typeface="+mn-cs"/>
                        </a:rPr>
                        <a:t>Payment</a:t>
                      </a:r>
                      <a:endParaRPr lang="en-US" sz="1400" b="1" kern="1200" dirty="0">
                        <a:solidFill>
                          <a:schemeClr val="lt1"/>
                        </a:solidFill>
                        <a:latin typeface="+mn-lt"/>
                        <a:ea typeface="+mn-ea"/>
                        <a:cs typeface="+mn-cs"/>
                      </a:endParaRPr>
                    </a:p>
                  </a:txBody>
                  <a:tcPr/>
                </a:tc>
                <a:tc hMerge="1">
                  <a:txBody>
                    <a:bodyPr/>
                    <a:lstStyle/>
                    <a:p>
                      <a:endParaRPr lang="en-US"/>
                    </a:p>
                  </a:txBody>
                  <a:tcPr/>
                </a:tc>
              </a:tr>
              <a:tr h="419746">
                <a:tc>
                  <a:txBody>
                    <a:bodyPr/>
                    <a:lstStyle/>
                    <a:p>
                      <a:pPr algn="ctr" fontAlgn="b"/>
                      <a:r>
                        <a:rPr lang="en-US" sz="1400" u="none" strike="noStrike" kern="1200" dirty="0">
                          <a:solidFill>
                            <a:schemeClr val="dk1"/>
                          </a:solidFill>
                          <a:effectLst/>
                          <a:latin typeface="+mn-lt"/>
                          <a:ea typeface="+mn-ea"/>
                          <a:cs typeface="+mn-cs"/>
                        </a:rPr>
                        <a:t>6/20/2020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(0.1)</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(0.2)</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0.3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0.8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tc>
              </a:tr>
              <a:tr h="457200">
                <a:tc>
                  <a:txBody>
                    <a:bodyPr/>
                    <a:lstStyle/>
                    <a:p>
                      <a:pPr algn="ctr" fontAlgn="b"/>
                      <a:r>
                        <a:rPr lang="en-US" sz="1400" u="none" strike="noStrike" kern="1200">
                          <a:solidFill>
                            <a:schemeClr val="dk1"/>
                          </a:solidFill>
                          <a:effectLst/>
                          <a:latin typeface="+mn-lt"/>
                          <a:ea typeface="+mn-ea"/>
                          <a:cs typeface="+mn-cs"/>
                        </a:rPr>
                        <a:t>6/24/2020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118.2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0.9%</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(117.6)</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0.9%</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1.7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0.7%</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(1.2)</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0.4%</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(0.4)</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100.0%</a:t>
                      </a:r>
                    </a:p>
                  </a:txBody>
                  <a:tcPr marL="9525" marR="9525" marT="9525" marB="0" anchor="ctr"/>
                </a:tc>
              </a:tr>
              <a:tr h="381000">
                <a:tc>
                  <a:txBody>
                    <a:bodyPr/>
                    <a:lstStyle/>
                    <a:p>
                      <a:pPr algn="ctr" fontAlgn="b"/>
                      <a:r>
                        <a:rPr lang="en-US" sz="1400" u="none" strike="noStrike" kern="1200">
                          <a:solidFill>
                            <a:schemeClr val="dk1"/>
                          </a:solidFill>
                          <a:effectLst/>
                          <a:latin typeface="+mn-lt"/>
                          <a:ea typeface="+mn-ea"/>
                          <a:cs typeface="+mn-cs"/>
                        </a:rPr>
                        <a:t>6/25/2020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(42.9)</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0.3%</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42.6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0.4%</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(0.2)</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0.3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0.7 </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0.2%</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r h="369376">
                <a:tc>
                  <a:txBody>
                    <a:bodyPr/>
                    <a:lstStyle/>
                    <a:p>
                      <a:pPr algn="ctr" fontAlgn="b"/>
                      <a:r>
                        <a:rPr lang="en-US" sz="1400" u="none" strike="noStrike" kern="1200">
                          <a:solidFill>
                            <a:schemeClr val="dk1"/>
                          </a:solidFill>
                          <a:effectLst/>
                          <a:latin typeface="+mn-lt"/>
                          <a:ea typeface="+mn-ea"/>
                          <a:cs typeface="+mn-cs"/>
                        </a:rPr>
                        <a:t>6/28/2020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51.4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0.5%</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(52.6)</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0.6%</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0.5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0.7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(2.1)</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0.6%</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(0.5)</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1.0%</a:t>
                      </a:r>
                    </a:p>
                  </a:txBody>
                  <a:tcPr marL="9525" marR="9525" marT="9525" marB="0" anchor="ctr"/>
                </a:tc>
              </a:tr>
              <a:tr h="369376">
                <a:tc>
                  <a:txBody>
                    <a:bodyPr/>
                    <a:lstStyle/>
                    <a:p>
                      <a:pPr algn="ctr" fontAlgn="b"/>
                      <a:r>
                        <a:rPr lang="en-US" sz="1400" u="none" strike="noStrike" kern="1200">
                          <a:solidFill>
                            <a:schemeClr val="dk1"/>
                          </a:solidFill>
                          <a:effectLst/>
                          <a:latin typeface="+mn-lt"/>
                          <a:ea typeface="+mn-ea"/>
                          <a:cs typeface="+mn-cs"/>
                        </a:rPr>
                        <a:t>6/29/2020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61.4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0.5%</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(68.4)</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0.6%</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(6.6)</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0.3%</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11.2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0.4%</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(3.5)</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0.8%</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0.1%</a:t>
                      </a:r>
                    </a:p>
                  </a:txBody>
                  <a:tcPr marL="9525" marR="9525" marT="9525" marB="0" anchor="ctr"/>
                </a:tc>
              </a:tr>
              <a:tr h="369376">
                <a:tc>
                  <a:txBody>
                    <a:bodyPr/>
                    <a:lstStyle/>
                    <a:p>
                      <a:pPr algn="ctr" fontAlgn="b"/>
                      <a:r>
                        <a:rPr lang="en-US" sz="1400" u="none" strike="noStrike" kern="1200">
                          <a:solidFill>
                            <a:schemeClr val="dk1"/>
                          </a:solidFill>
                          <a:effectLst/>
                          <a:latin typeface="+mn-lt"/>
                          <a:ea typeface="+mn-ea"/>
                          <a:cs typeface="+mn-cs"/>
                        </a:rPr>
                        <a:t>6/30/2020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(1.2)</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(0.6)</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(3.7)</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0.2%</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4.5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r h="415872">
                <a:tc>
                  <a:txBody>
                    <a:bodyPr/>
                    <a:lstStyle/>
                    <a:p>
                      <a:pPr algn="ctr" fontAlgn="b"/>
                      <a:r>
                        <a:rPr lang="en-US" sz="1400" u="none" strike="noStrike" kern="1200">
                          <a:solidFill>
                            <a:schemeClr val="dk1"/>
                          </a:solidFill>
                          <a:effectLst/>
                          <a:latin typeface="+mn-lt"/>
                          <a:ea typeface="+mn-ea"/>
                          <a:cs typeface="+mn-cs"/>
                        </a:rPr>
                        <a:t>7/1/2020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(1.5)</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3.2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(4.6)</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0.2%</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3.5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0.2%</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0.1 </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tc>
              </a:tr>
              <a:tr h="381000">
                <a:tc>
                  <a:txBody>
                    <a:bodyPr/>
                    <a:lstStyle/>
                    <a:p>
                      <a:pPr algn="ctr" fontAlgn="b"/>
                      <a:r>
                        <a:rPr lang="en-US" sz="1400" u="none" strike="noStrike" kern="1200">
                          <a:solidFill>
                            <a:schemeClr val="dk1"/>
                          </a:solidFill>
                          <a:effectLst/>
                          <a:latin typeface="+mn-lt"/>
                          <a:ea typeface="+mn-ea"/>
                          <a:cs typeface="+mn-cs"/>
                        </a:rPr>
                        <a:t>7/2/2020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3.8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(6.9)</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(1.0)</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4.2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0.3%</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0.1 </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r h="432435">
                <a:tc>
                  <a:txBody>
                    <a:bodyPr/>
                    <a:lstStyle/>
                    <a:p>
                      <a:pPr algn="ctr" fontAlgn="b"/>
                      <a:r>
                        <a:rPr lang="en-US" sz="1400" u="none" strike="noStrike" kern="1200" dirty="0">
                          <a:solidFill>
                            <a:schemeClr val="dk1"/>
                          </a:solidFill>
                          <a:effectLst/>
                          <a:latin typeface="+mn-lt"/>
                          <a:ea typeface="+mn-ea"/>
                          <a:cs typeface="+mn-cs"/>
                        </a:rPr>
                        <a:t>7/3/2020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(4.4)</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13.7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(16.4)</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1.7%</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11.5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1.1%</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(0.6)</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0.1%</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3333370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Potential DAM Price Correction Settlement Impacts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30088357"/>
              </p:ext>
            </p:extLst>
          </p:nvPr>
        </p:nvGraphicFramePr>
        <p:xfrm>
          <a:off x="228600" y="1295400"/>
          <a:ext cx="8686799" cy="2362200"/>
        </p:xfrm>
        <a:graphic>
          <a:graphicData uri="http://schemas.openxmlformats.org/drawingml/2006/table">
            <a:tbl>
              <a:tblPr firstRow="1" bandRow="1">
                <a:tableStyleId>{5C22544A-7EE6-4342-B048-85BDC9FD1C3A}</a:tableStyleId>
              </a:tblPr>
              <a:tblGrid>
                <a:gridCol w="914400"/>
                <a:gridCol w="685800"/>
                <a:gridCol w="609600"/>
                <a:gridCol w="609600"/>
                <a:gridCol w="685800"/>
                <a:gridCol w="685800"/>
                <a:gridCol w="609600"/>
                <a:gridCol w="609600"/>
                <a:gridCol w="685800"/>
                <a:gridCol w="609600"/>
                <a:gridCol w="609600"/>
                <a:gridCol w="598699"/>
                <a:gridCol w="772900"/>
              </a:tblGrid>
              <a:tr h="613450">
                <a:tc>
                  <a:txBody>
                    <a:bodyPr/>
                    <a:lstStyle/>
                    <a:p>
                      <a:pPr algn="l" fontAlgn="b"/>
                      <a:endParaRPr lang="en-US" sz="1600" b="1" kern="1200" dirty="0">
                        <a:solidFill>
                          <a:schemeClr val="lt1"/>
                        </a:solidFill>
                        <a:latin typeface="+mn-lt"/>
                        <a:ea typeface="+mn-ea"/>
                        <a:cs typeface="+mn-cs"/>
                      </a:endParaRPr>
                    </a:p>
                  </a:txBody>
                  <a:tcPr marL="9525" marR="9525" marT="9525" marB="0" anchor="ctr"/>
                </a:tc>
                <a:tc gridSpan="2">
                  <a:txBody>
                    <a:bodyPr/>
                    <a:lstStyle/>
                    <a:p>
                      <a:pPr algn="ctr" rtl="0" fontAlgn="b"/>
                      <a:r>
                        <a:rPr lang="en-US" sz="1400" dirty="0" smtClean="0"/>
                        <a:t>Energy Purchases</a:t>
                      </a:r>
                      <a:endParaRPr lang="en-US" sz="1400" kern="1200" dirty="0">
                        <a:solidFill>
                          <a:schemeClr val="dk1"/>
                        </a:solidFill>
                        <a:latin typeface="+mn-lt"/>
                        <a:ea typeface="+mn-ea"/>
                        <a:cs typeface="+mn-cs"/>
                      </a:endParaRPr>
                    </a:p>
                  </a:txBody>
                  <a:tcPr>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Energy Sales</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PTP Purchases</a:t>
                      </a:r>
                      <a:endParaRPr lang="en-US" sz="1400" b="1" kern="1200" dirty="0">
                        <a:solidFill>
                          <a:schemeClr val="lt1"/>
                        </a:solidFill>
                        <a:latin typeface="+mn-lt"/>
                        <a:ea typeface="+mn-ea"/>
                        <a:cs typeface="+mn-cs"/>
                      </a:endParaRPr>
                    </a:p>
                  </a:txBody>
                  <a:tcPr>
                    <a:lnL w="12700" cap="flat" cmpd="sng" algn="ctr">
                      <a:solidFill>
                        <a:schemeClr val="bg2"/>
                      </a:solidFill>
                      <a:prstDash val="solid"/>
                      <a:round/>
                      <a:headEnd type="none" w="med" len="med"/>
                      <a:tailEnd type="none" w="med" len="med"/>
                    </a:lnL>
                  </a:tcPr>
                </a:tc>
                <a:tc hMerge="1">
                  <a:txBody>
                    <a:bodyPr/>
                    <a:lstStyle/>
                    <a:p>
                      <a:endParaRPr lang="en-US"/>
                    </a:p>
                  </a:txBody>
                  <a:tcPr/>
                </a:tc>
                <a:tc gridSpan="2">
                  <a:txBody>
                    <a:bodyPr/>
                    <a:lstStyle/>
                    <a:p>
                      <a:pPr algn="ctr"/>
                      <a:r>
                        <a:rPr lang="en-US" sz="1400" b="1" kern="1200" dirty="0" smtClean="0">
                          <a:solidFill>
                            <a:schemeClr val="lt1"/>
                          </a:solidFill>
                          <a:latin typeface="+mn-lt"/>
                          <a:ea typeface="+mn-ea"/>
                          <a:cs typeface="+mn-cs"/>
                        </a:rPr>
                        <a:t>CRR Settlements </a:t>
                      </a:r>
                      <a:endParaRPr lang="en-US" sz="1400" b="1" kern="1200" dirty="0">
                        <a:solidFill>
                          <a:schemeClr val="lt1"/>
                        </a:solidFill>
                        <a:latin typeface="+mn-lt"/>
                        <a:ea typeface="+mn-ea"/>
                        <a:cs typeface="+mn-cs"/>
                      </a:endParaRPr>
                    </a:p>
                  </a:txBody>
                  <a:tcPr>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algn="ctr" defTabSz="914400" rtl="0" eaLnBrk="1" fontAlgn="b" latinLnBrk="0" hangingPunct="1"/>
                      <a:r>
                        <a:rPr lang="en-US" sz="1400" b="1" kern="1200" dirty="0" smtClean="0">
                          <a:solidFill>
                            <a:schemeClr val="lt1"/>
                          </a:solidFill>
                          <a:latin typeface="+mn-lt"/>
                          <a:ea typeface="+mn-ea"/>
                          <a:cs typeface="+mn-cs"/>
                        </a:rPr>
                        <a:t>AS Payments </a:t>
                      </a:r>
                      <a:endParaRPr lang="en-US" sz="1400" b="1" kern="1200" dirty="0">
                        <a:solidFill>
                          <a:schemeClr val="lt1"/>
                        </a:solidFill>
                        <a:latin typeface="+mn-lt"/>
                        <a:ea typeface="+mn-ea"/>
                        <a:cs typeface="+mn-cs"/>
                      </a:endParaRPr>
                    </a:p>
                  </a:txBody>
                  <a:tcPr>
                    <a:lnL w="12700" cap="flat" cmpd="sng" algn="ctr">
                      <a:solidFill>
                        <a:schemeClr val="bg2"/>
                      </a:solidFill>
                      <a:prstDash val="solid"/>
                      <a:round/>
                      <a:headEnd type="none" w="med" len="med"/>
                      <a:tailEnd type="none" w="med" len="med"/>
                    </a:lnL>
                  </a:tcPr>
                </a:tc>
                <a:tc hMerge="1">
                  <a:txBody>
                    <a:bodyPr/>
                    <a:lstStyle/>
                    <a:p>
                      <a:endParaRPr lang="en-US"/>
                    </a:p>
                  </a:txBody>
                  <a:tcPr/>
                </a:tc>
                <a:tc gridSpan="2">
                  <a:txBody>
                    <a:bodyPr/>
                    <a:lstStyle/>
                    <a:p>
                      <a:pPr algn="ctr"/>
                      <a:r>
                        <a:rPr lang="en-US" sz="1400" b="1" kern="1200" dirty="0" smtClean="0">
                          <a:solidFill>
                            <a:schemeClr val="lt1"/>
                          </a:solidFill>
                          <a:latin typeface="+mn-lt"/>
                          <a:ea typeface="+mn-ea"/>
                          <a:cs typeface="+mn-cs"/>
                        </a:rPr>
                        <a:t>Make-whole</a:t>
                      </a:r>
                    </a:p>
                    <a:p>
                      <a:pPr algn="ctr"/>
                      <a:r>
                        <a:rPr lang="en-US" sz="1400" b="1" kern="1200" dirty="0" smtClean="0">
                          <a:solidFill>
                            <a:schemeClr val="lt1"/>
                          </a:solidFill>
                          <a:latin typeface="+mn-lt"/>
                          <a:ea typeface="+mn-ea"/>
                          <a:cs typeface="+mn-cs"/>
                        </a:rPr>
                        <a:t>Payment</a:t>
                      </a:r>
                      <a:endParaRPr lang="en-US" sz="1400" b="1" kern="1200" dirty="0">
                        <a:solidFill>
                          <a:schemeClr val="lt1"/>
                        </a:solidFill>
                        <a:latin typeface="+mn-lt"/>
                        <a:ea typeface="+mn-ea"/>
                        <a:cs typeface="+mn-cs"/>
                      </a:endParaRPr>
                    </a:p>
                  </a:txBody>
                  <a:tcPr/>
                </a:tc>
                <a:tc hMerge="1">
                  <a:txBody>
                    <a:bodyPr/>
                    <a:lstStyle/>
                    <a:p>
                      <a:endParaRPr lang="en-US"/>
                    </a:p>
                  </a:txBody>
                  <a:tcPr/>
                </a:tc>
              </a:tr>
              <a:tr h="451067">
                <a:tc>
                  <a:txBody>
                    <a:bodyPr/>
                    <a:lstStyle/>
                    <a:p>
                      <a:pPr algn="ctr" fontAlgn="b"/>
                      <a:r>
                        <a:rPr lang="en-US" sz="1400" u="none" strike="noStrike" kern="1200" dirty="0" smtClean="0">
                          <a:solidFill>
                            <a:schemeClr val="dk1"/>
                          </a:solidFill>
                          <a:effectLst/>
                          <a:latin typeface="+mn-lt"/>
                          <a:ea typeface="+mn-ea"/>
                          <a:cs typeface="+mn-cs"/>
                        </a:rPr>
                        <a:t>7/4/2020</a:t>
                      </a:r>
                      <a:endParaRPr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13.9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(5.1)</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(1.3)</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(4.1)</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0.3%</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tc>
              </a:tr>
              <a:tr h="491315">
                <a:tc>
                  <a:txBody>
                    <a:bodyPr/>
                    <a:lstStyle/>
                    <a:p>
                      <a:pPr algn="ctr" fontAlgn="b"/>
                      <a:r>
                        <a:rPr lang="en-US" sz="1400" u="none" strike="noStrike" kern="1200">
                          <a:solidFill>
                            <a:schemeClr val="dk1"/>
                          </a:solidFill>
                          <a:effectLst/>
                          <a:latin typeface="+mn-lt"/>
                          <a:ea typeface="+mn-ea"/>
                          <a:cs typeface="+mn-cs"/>
                        </a:rPr>
                        <a:t>7/5/2020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(1.3)</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6.0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(12.3)</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1.5%</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9.2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0.5 </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tc>
              </a:tr>
              <a:tr h="409430">
                <a:tc>
                  <a:txBody>
                    <a:bodyPr/>
                    <a:lstStyle/>
                    <a:p>
                      <a:pPr algn="ctr" fontAlgn="b"/>
                      <a:r>
                        <a:rPr lang="en-US" sz="1400" u="none" strike="noStrike" kern="1200" dirty="0">
                          <a:solidFill>
                            <a:schemeClr val="dk1"/>
                          </a:solidFill>
                          <a:effectLst/>
                          <a:latin typeface="+mn-lt"/>
                          <a:ea typeface="+mn-ea"/>
                          <a:cs typeface="+mn-cs"/>
                        </a:rPr>
                        <a:t>7/6/2020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11.5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0.7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(23.8)</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2.5%</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17.1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1.5%</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r h="396938">
                <a:tc>
                  <a:txBody>
                    <a:bodyPr/>
                    <a:lstStyle/>
                    <a:p>
                      <a:pPr algn="ctr" fontAlgn="b"/>
                      <a:r>
                        <a:rPr lang="en-US" sz="1400" u="none" strike="noStrike" kern="1200" dirty="0" smtClean="0">
                          <a:solidFill>
                            <a:schemeClr val="dk1"/>
                          </a:solidFill>
                          <a:effectLst/>
                          <a:latin typeface="+mn-lt"/>
                          <a:ea typeface="+mn-ea"/>
                          <a:cs typeface="+mn-cs"/>
                        </a:rPr>
                        <a:t>7/7/2020*</a:t>
                      </a:r>
                      <a:endParaRPr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(35.8)</a:t>
                      </a:r>
                    </a:p>
                  </a:txBody>
                  <a:tcPr marL="0" marR="0" marT="0"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0.2%</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49.7 </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0.3%</a:t>
                      </a:r>
                    </a:p>
                  </a:txBody>
                  <a:tcPr marL="0" marR="0" marT="0"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(5.0)</a:t>
                      </a:r>
                    </a:p>
                  </a:txBody>
                  <a:tcPr marL="0" marR="0" marT="0"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0.5%</a:t>
                      </a:r>
                    </a:p>
                  </a:txBody>
                  <a:tcPr marL="0" marR="0" marT="0"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(0.3)</a:t>
                      </a:r>
                    </a:p>
                  </a:txBody>
                  <a:tcPr marL="0" marR="0" marT="0"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(2.6)</a:t>
                      </a:r>
                    </a:p>
                  </a:txBody>
                  <a:tcPr marL="0" marR="0" marT="0"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0.6%</a:t>
                      </a:r>
                    </a:p>
                  </a:txBody>
                  <a:tcPr marL="0" marR="0" marT="0" marB="0" anchor="ctr"/>
                </a:tc>
                <a:tc>
                  <a:txBody>
                    <a:bodyPr/>
                    <a:lstStyle/>
                    <a:p>
                      <a:pPr algn="ctr" fontAlgn="b"/>
                      <a:r>
                        <a:rPr lang="en-US" sz="1400" u="none" strike="noStrike" kern="1200" dirty="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bl>
          </a:graphicData>
        </a:graphic>
      </p:graphicFrame>
      <p:sp>
        <p:nvSpPr>
          <p:cNvPr id="6" name="TextBox 5"/>
          <p:cNvSpPr txBox="1"/>
          <p:nvPr/>
        </p:nvSpPr>
        <p:spPr>
          <a:xfrm>
            <a:off x="381000" y="5727720"/>
            <a:ext cx="8305800" cy="276999"/>
          </a:xfrm>
          <a:prstGeom prst="rect">
            <a:avLst/>
          </a:prstGeom>
          <a:noFill/>
        </p:spPr>
        <p:txBody>
          <a:bodyPr wrap="square" rtlCol="0">
            <a:spAutoFit/>
          </a:bodyPr>
          <a:lstStyle/>
          <a:p>
            <a:pPr algn="ctr"/>
            <a:r>
              <a:rPr lang="en-US" sz="1200" dirty="0" smtClean="0">
                <a:solidFill>
                  <a:schemeClr val="tx2"/>
                </a:solidFill>
              </a:rPr>
              <a:t>* For 7/7/2020, corrected DAM prices were posted prior to becoming final.</a:t>
            </a:r>
            <a:endParaRPr lang="en-US" sz="1200" dirty="0">
              <a:solidFill>
                <a:schemeClr val="tx2"/>
              </a:solidFill>
            </a:endParaRPr>
          </a:p>
        </p:txBody>
      </p:sp>
    </p:spTree>
    <p:extLst>
      <p:ext uri="{BB962C8B-B14F-4D97-AF65-F5344CB8AC3E}">
        <p14:creationId xmlns:p14="http://schemas.microsoft.com/office/powerpoint/2010/main" val="665651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Potential Price Correction</a:t>
            </a:r>
            <a:endParaRPr lang="en-US" sz="2600" dirty="0"/>
          </a:p>
        </p:txBody>
      </p:sp>
      <p:sp>
        <p:nvSpPr>
          <p:cNvPr id="3" name="Content Placeholder 2"/>
          <p:cNvSpPr>
            <a:spLocks noGrp="1"/>
          </p:cNvSpPr>
          <p:nvPr>
            <p:ph idx="1"/>
          </p:nvPr>
        </p:nvSpPr>
        <p:spPr>
          <a:xfrm>
            <a:off x="304800" y="1066800"/>
            <a:ext cx="8534400" cy="4976021"/>
          </a:xfrm>
        </p:spPr>
        <p:txBody>
          <a:bodyPr/>
          <a:lstStyle/>
          <a:p>
            <a:pPr algn="just">
              <a:spcBef>
                <a:spcPts val="600"/>
              </a:spcBef>
              <a:spcAft>
                <a:spcPts val="600"/>
              </a:spcAft>
            </a:pPr>
            <a:r>
              <a:rPr lang="en-US" sz="2000" dirty="0" smtClean="0"/>
              <a:t>Market:  RTM</a:t>
            </a:r>
          </a:p>
          <a:p>
            <a:pPr algn="just">
              <a:spcBef>
                <a:spcPts val="600"/>
              </a:spcBef>
              <a:spcAft>
                <a:spcPts val="600"/>
              </a:spcAft>
            </a:pPr>
            <a:r>
              <a:rPr lang="en-US" sz="2000" dirty="0" smtClean="0"/>
              <a:t>Impacted ODs: 7/1/2020</a:t>
            </a:r>
          </a:p>
          <a:p>
            <a:pPr algn="just">
              <a:spcBef>
                <a:spcPts val="600"/>
              </a:spcBef>
              <a:spcAft>
                <a:spcPts val="600"/>
              </a:spcAft>
            </a:pPr>
            <a:r>
              <a:rPr lang="en-US" sz="2000" dirty="0" smtClean="0"/>
              <a:t>Price Correction Methodology: </a:t>
            </a:r>
            <a:r>
              <a:rPr lang="en-US" sz="2000" dirty="0"/>
              <a:t>ERCOT reran the </a:t>
            </a:r>
            <a:r>
              <a:rPr lang="en-US" sz="2000" dirty="0" smtClean="0"/>
              <a:t>impacted SCED intervals with </a:t>
            </a:r>
            <a:r>
              <a:rPr lang="en-US" sz="2000" dirty="0"/>
              <a:t>correct ratings on the impacted transformers</a:t>
            </a:r>
            <a:r>
              <a:rPr lang="en-US" sz="2000" dirty="0" smtClean="0"/>
              <a:t>.</a:t>
            </a:r>
          </a:p>
          <a:p>
            <a:pPr algn="just">
              <a:spcBef>
                <a:spcPts val="600"/>
              </a:spcBef>
              <a:spcAft>
                <a:spcPts val="600"/>
              </a:spcAft>
            </a:pPr>
            <a:r>
              <a:rPr lang="en-US" sz="2000" dirty="0" smtClean="0"/>
              <a:t>The </a:t>
            </a:r>
            <a:r>
              <a:rPr lang="en-US" sz="2000" dirty="0"/>
              <a:t>following slides include analysis of the p</a:t>
            </a:r>
            <a:r>
              <a:rPr lang="en-US" sz="2000" dirty="0" smtClean="0"/>
              <a:t>rice and Settlement </a:t>
            </a:r>
            <a:r>
              <a:rPr lang="en-US" sz="2000" dirty="0"/>
              <a:t>impacts of </a:t>
            </a:r>
            <a:r>
              <a:rPr lang="en-US" sz="2000" dirty="0" smtClean="0"/>
              <a:t>RTM price correction using the new RTM solution. </a:t>
            </a:r>
            <a:endParaRPr lang="en-US" sz="2000" dirty="0"/>
          </a:p>
          <a:p>
            <a:pPr algn="just">
              <a:spcBef>
                <a:spcPts val="600"/>
              </a:spcBef>
              <a:spcAft>
                <a:spcPts val="600"/>
              </a:spcAft>
            </a:pPr>
            <a:endParaRPr lang="en-US" sz="2000" dirty="0"/>
          </a:p>
          <a:p>
            <a:pPr algn="just">
              <a:spcBef>
                <a:spcPts val="600"/>
              </a:spcBef>
              <a:spcAft>
                <a:spcPts val="600"/>
              </a:spcAft>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625375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84"/>
            <a:ext cx="8458200" cy="518318"/>
          </a:xfrm>
        </p:spPr>
        <p:txBody>
          <a:bodyPr/>
          <a:lstStyle/>
          <a:p>
            <a:r>
              <a:rPr lang="en-US" sz="2600" dirty="0"/>
              <a:t>Potential </a:t>
            </a:r>
            <a:r>
              <a:rPr lang="en-US" sz="2600" dirty="0" smtClean="0"/>
              <a:t>RTM Price Correction Price Impacts</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81702283"/>
              </p:ext>
            </p:extLst>
          </p:nvPr>
        </p:nvGraphicFramePr>
        <p:xfrm>
          <a:off x="152399" y="1823842"/>
          <a:ext cx="8467911" cy="1986157"/>
        </p:xfrm>
        <a:graphic>
          <a:graphicData uri="http://schemas.openxmlformats.org/drawingml/2006/table">
            <a:tbl>
              <a:tblPr firstRow="1" bandRow="1">
                <a:tableStyleId>{5C22544A-7EE6-4342-B048-85BDC9FD1C3A}</a:tableStyleId>
              </a:tblPr>
              <a:tblGrid>
                <a:gridCol w="762001"/>
                <a:gridCol w="1066800"/>
                <a:gridCol w="838200"/>
                <a:gridCol w="914400"/>
                <a:gridCol w="914400"/>
                <a:gridCol w="1066800"/>
                <a:gridCol w="990600"/>
                <a:gridCol w="1066800"/>
                <a:gridCol w="847910"/>
              </a:tblGrid>
              <a:tr h="672735">
                <a:tc rowSpan="2">
                  <a:txBody>
                    <a:bodyPr/>
                    <a:lstStyle/>
                    <a:p>
                      <a:pPr algn="ctr" rtl="0" fontAlgn="ctr">
                        <a:lnSpc>
                          <a:spcPct val="100000"/>
                        </a:lnSpc>
                      </a:pPr>
                      <a:r>
                        <a:rPr lang="en-US" sz="1400" u="none" strike="noStrike" dirty="0">
                          <a:effectLst/>
                        </a:rPr>
                        <a:t>OD</a:t>
                      </a:r>
                      <a:endParaRPr lang="en-US" sz="1400" b="1" i="0" u="none" strike="noStrike" dirty="0">
                        <a:solidFill>
                          <a:srgbClr val="000000"/>
                        </a:solidFill>
                        <a:effectLst/>
                        <a:latin typeface="Arial" panose="020B0604020202020204" pitchFamily="34" charset="0"/>
                      </a:endParaRPr>
                    </a:p>
                  </a:txBody>
                  <a:tcPr marL="6422" marR="6422" marT="6422" marB="0" anchor="ctr"/>
                </a:tc>
                <a:tc rowSpan="2">
                  <a:txBody>
                    <a:bodyPr/>
                    <a:lstStyle/>
                    <a:p>
                      <a:pPr algn="ctr" rtl="0" fontAlgn="ctr">
                        <a:lnSpc>
                          <a:spcPct val="100000"/>
                        </a:lnSpc>
                      </a:pPr>
                      <a:r>
                        <a:rPr lang="en-US" sz="1400" b="1" u="none" strike="noStrike" kern="1200" dirty="0" smtClean="0">
                          <a:solidFill>
                            <a:schemeClr val="lt1"/>
                          </a:solidFill>
                          <a:effectLst/>
                          <a:latin typeface="+mn-lt"/>
                          <a:ea typeface="+mn-ea"/>
                          <a:cs typeface="+mn-cs"/>
                        </a:rPr>
                        <a:t>Number of impacted Settlement Intervals</a:t>
                      </a:r>
                      <a:endParaRPr lang="en-US" sz="1400" b="1" u="none" strike="noStrike" kern="1200" dirty="0">
                        <a:solidFill>
                          <a:schemeClr val="lt1"/>
                        </a:solidFill>
                        <a:effectLst/>
                        <a:latin typeface="+mn-lt"/>
                        <a:ea typeface="+mn-ea"/>
                        <a:cs typeface="+mn-cs"/>
                      </a:endParaRPr>
                    </a:p>
                  </a:txBody>
                  <a:tcPr marL="6422" marR="6422" marT="6422" marB="0" anchor="ctr"/>
                </a:tc>
                <a:tc gridSpan="7">
                  <a:txBody>
                    <a:bodyPr/>
                    <a:lstStyle/>
                    <a:p>
                      <a:pPr algn="ctr" fontAlgn="ctr">
                        <a:lnSpc>
                          <a:spcPct val="100000"/>
                        </a:lnSpc>
                      </a:pPr>
                      <a:r>
                        <a:rPr lang="en-US" sz="1400" u="none" strike="noStrike" dirty="0">
                          <a:effectLst/>
                        </a:rPr>
                        <a:t>Count of Changes in Price for </a:t>
                      </a:r>
                      <a:r>
                        <a:rPr lang="en-US" sz="1400" u="none" strike="noStrike" dirty="0" smtClean="0">
                          <a:effectLst/>
                        </a:rPr>
                        <a:t>the 4 </a:t>
                      </a:r>
                      <a:r>
                        <a:rPr lang="en-US" sz="1400" u="none" strike="noStrike" dirty="0">
                          <a:effectLst/>
                        </a:rPr>
                        <a:t>Hubs and 4 Competitive Load Zones </a:t>
                      </a:r>
                      <a:endParaRPr lang="en-US" sz="1400" u="none" strike="noStrike" dirty="0" smtClean="0">
                        <a:effectLst/>
                      </a:endParaRPr>
                    </a:p>
                    <a:p>
                      <a:pPr algn="ctr" fontAlgn="ctr">
                        <a:lnSpc>
                          <a:spcPct val="100000"/>
                        </a:lnSpc>
                      </a:pPr>
                      <a:r>
                        <a:rPr lang="en-US" sz="1400" u="none" strike="noStrike" dirty="0" smtClean="0">
                          <a:effectLst/>
                        </a:rPr>
                        <a:t>across </a:t>
                      </a:r>
                      <a:r>
                        <a:rPr lang="en-US" sz="1400" u="none" strike="noStrike" dirty="0">
                          <a:effectLst/>
                        </a:rPr>
                        <a:t>a</a:t>
                      </a:r>
                      <a:r>
                        <a:rPr lang="en-US" sz="1400" u="none" strike="noStrike" dirty="0" smtClean="0">
                          <a:effectLst/>
                        </a:rPr>
                        <a:t>ll </a:t>
                      </a:r>
                      <a:r>
                        <a:rPr lang="en-US" sz="1400" u="none" strike="noStrike" baseline="0" dirty="0" smtClean="0">
                          <a:effectLst/>
                        </a:rPr>
                        <a:t>15-minute Settlement Intervals</a:t>
                      </a:r>
                      <a:r>
                        <a:rPr lang="en-US" sz="1400" u="none" strike="noStrike" dirty="0" smtClean="0">
                          <a:effectLst/>
                        </a:rPr>
                        <a:t> </a:t>
                      </a:r>
                      <a:r>
                        <a:rPr lang="en-US" sz="1400" u="none" strike="noStrike" dirty="0">
                          <a:effectLst/>
                        </a:rPr>
                        <a:t>of the </a:t>
                      </a:r>
                      <a:r>
                        <a:rPr lang="en-US" sz="1400" u="none" strike="noStrike" dirty="0" smtClean="0">
                          <a:effectLst/>
                        </a:rPr>
                        <a:t>Affected</a:t>
                      </a:r>
                      <a:r>
                        <a:rPr lang="en-US" sz="1400" u="none" strike="noStrike" baseline="0" dirty="0" smtClean="0">
                          <a:effectLst/>
                        </a:rPr>
                        <a:t> </a:t>
                      </a:r>
                      <a:r>
                        <a:rPr lang="en-US" sz="1400" u="none" strike="noStrike" dirty="0" smtClean="0">
                          <a:effectLst/>
                        </a:rPr>
                        <a:t>ODs</a:t>
                      </a:r>
                      <a:endParaRPr lang="en-US" sz="1400" b="1" i="0" u="none" strike="noStrike" dirty="0">
                        <a:solidFill>
                          <a:srgbClr val="000000"/>
                        </a:solidFill>
                        <a:effectLst/>
                        <a:latin typeface="Arial" panose="020B0604020202020204" pitchFamily="34" charset="0"/>
                      </a:endParaRPr>
                    </a:p>
                  </a:txBody>
                  <a:tcPr marL="6422" marR="6422" marT="642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1921">
                <a:tc vMerge="1">
                  <a:txBody>
                    <a:bodyPr/>
                    <a:lstStyle/>
                    <a:p>
                      <a:endParaRPr lang="en-US"/>
                    </a:p>
                  </a:txBody>
                  <a:tcPr/>
                </a:tc>
                <a:tc vMerge="1">
                  <a:txBody>
                    <a:bodyPr/>
                    <a:lstStyle/>
                    <a:p>
                      <a:endParaRPr lang="en-US"/>
                    </a:p>
                  </a:txBody>
                  <a:tcPr/>
                </a:tc>
                <a:tc>
                  <a:txBody>
                    <a:bodyPr/>
                    <a:lstStyle/>
                    <a:p>
                      <a:pPr algn="ctr" fontAlgn="ctr">
                        <a:lnSpc>
                          <a:spcPct val="100000"/>
                        </a:lnSpc>
                      </a:pPr>
                      <a:r>
                        <a:rPr lang="en-US" sz="1050" u="none" strike="noStrike" dirty="0">
                          <a:effectLst/>
                        </a:rPr>
                        <a:t>&lt; -$10/MWh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-$10/MWh </a:t>
                      </a:r>
                      <a:br>
                        <a:rPr lang="en-US" sz="1050" u="none" strike="noStrike" dirty="0">
                          <a:effectLst/>
                        </a:rPr>
                      </a:br>
                      <a:r>
                        <a:rPr lang="en-US" sz="1050" u="none" strike="noStrike" dirty="0">
                          <a:effectLst/>
                        </a:rPr>
                        <a:t>&amp; &lt; -$1/MWh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-$1/MWh </a:t>
                      </a:r>
                      <a:br>
                        <a:rPr lang="en-US" sz="1050" u="none" strike="noStrike" dirty="0">
                          <a:effectLst/>
                        </a:rPr>
                      </a:br>
                      <a:r>
                        <a:rPr lang="en-US" sz="1050" u="none" strike="noStrike" dirty="0">
                          <a:effectLst/>
                        </a:rPr>
                        <a:t>&amp; &lt; -$0.1/MWh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-$0.1/MWh </a:t>
                      </a:r>
                      <a:br>
                        <a:rPr lang="en-US" sz="1050" u="none" strike="noStrike" dirty="0">
                          <a:effectLst/>
                        </a:rPr>
                      </a:br>
                      <a:r>
                        <a:rPr lang="en-US" sz="1050" u="none" strike="noStrike" dirty="0">
                          <a:effectLst/>
                        </a:rPr>
                        <a:t>&amp; &lt; $0.1/MWh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$0.1/MWh </a:t>
                      </a:r>
                      <a:br>
                        <a:rPr lang="en-US" sz="1050" u="none" strike="noStrike" dirty="0">
                          <a:effectLst/>
                        </a:rPr>
                      </a:br>
                      <a:r>
                        <a:rPr lang="en-US" sz="1050" u="none" strike="noStrike" dirty="0">
                          <a:effectLst/>
                        </a:rPr>
                        <a:t>&amp; &lt; $1/MWh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$1/MWh </a:t>
                      </a:r>
                      <a:br>
                        <a:rPr lang="en-US" sz="1050" u="none" strike="noStrike" dirty="0">
                          <a:effectLst/>
                        </a:rPr>
                      </a:br>
                      <a:r>
                        <a:rPr lang="en-US" sz="1050" u="none" strike="noStrike" dirty="0">
                          <a:effectLst/>
                        </a:rPr>
                        <a:t>&amp; &lt; $10/MWh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$10/MWh</a:t>
                      </a:r>
                      <a:endParaRPr lang="en-US" sz="1050" b="1" i="0" u="none" strike="noStrike" dirty="0">
                        <a:solidFill>
                          <a:srgbClr val="000000"/>
                        </a:solidFill>
                        <a:effectLst/>
                        <a:latin typeface="Arial" panose="020B0604020202020204" pitchFamily="34" charset="0"/>
                      </a:endParaRPr>
                    </a:p>
                  </a:txBody>
                  <a:tcPr marL="6422" marR="6422" marT="6422" marB="0" anchor="ctr"/>
                </a:tc>
              </a:tr>
              <a:tr h="711501">
                <a:tc>
                  <a:txBody>
                    <a:bodyPr/>
                    <a:lstStyle/>
                    <a:p>
                      <a:pPr algn="ctr" rtl="0" fontAlgn="ctr">
                        <a:lnSpc>
                          <a:spcPct val="150000"/>
                        </a:lnSpc>
                      </a:pPr>
                      <a:r>
                        <a:rPr lang="en-US" sz="1400" u="none" strike="noStrike" kern="1200" smtClean="0">
                          <a:solidFill>
                            <a:schemeClr val="dk1"/>
                          </a:solidFill>
                          <a:effectLst/>
                          <a:latin typeface="+mn-lt"/>
                          <a:ea typeface="+mn-ea"/>
                          <a:cs typeface="+mn-cs"/>
                        </a:rPr>
                        <a:t>7/1/2020</a:t>
                      </a:r>
                      <a:endParaRPr lang="en-US" sz="1400" u="none" strike="noStrike" kern="1200" dirty="0">
                        <a:solidFill>
                          <a:schemeClr val="dk1"/>
                        </a:solidFill>
                        <a:effectLst/>
                        <a:latin typeface="+mn-lt"/>
                        <a:ea typeface="+mn-ea"/>
                        <a:cs typeface="+mn-cs"/>
                      </a:endParaRPr>
                    </a:p>
                  </a:txBody>
                  <a:tcPr marL="6422" marR="6422" marT="6422" marB="0" anchor="ctr"/>
                </a:tc>
                <a:tc>
                  <a:txBody>
                    <a:bodyPr/>
                    <a:lstStyle/>
                    <a:p>
                      <a:pPr algn="ctr" rtl="0" fontAlgn="ctr">
                        <a:lnSpc>
                          <a:spcPct val="150000"/>
                        </a:lnSpc>
                      </a:pPr>
                      <a:r>
                        <a:rPr lang="en-US" sz="1400" u="none" strike="noStrike" kern="1200" dirty="0" smtClean="0">
                          <a:solidFill>
                            <a:schemeClr val="dk1"/>
                          </a:solidFill>
                          <a:effectLst/>
                          <a:latin typeface="+mn-lt"/>
                          <a:ea typeface="+mn-ea"/>
                          <a:cs typeface="+mn-cs"/>
                        </a:rPr>
                        <a:t>8</a:t>
                      </a:r>
                      <a:endParaRPr lang="en-US" sz="1400" u="none" strike="noStrike" kern="1200" dirty="0">
                        <a:solidFill>
                          <a:schemeClr val="dk1"/>
                        </a:solidFill>
                        <a:effectLst/>
                        <a:latin typeface="+mn-lt"/>
                        <a:ea typeface="+mn-ea"/>
                        <a:cs typeface="+mn-cs"/>
                      </a:endParaRPr>
                    </a:p>
                  </a:txBody>
                  <a:tcPr marL="6422" marR="6422" marT="6422" marB="0" anchor="ctr"/>
                </a:tc>
                <a:tc>
                  <a:txBody>
                    <a:bodyPr/>
                    <a:lstStyle/>
                    <a:p>
                      <a:pPr algn="ctr" fontAlgn="b"/>
                      <a:r>
                        <a:rPr lang="en-US" sz="1400" u="none" strike="noStrike" kern="1200" dirty="0">
                          <a:solidFill>
                            <a:schemeClr val="dk1"/>
                          </a:solidFill>
                          <a:effectLst/>
                          <a:latin typeface="+mn-lt"/>
                          <a:ea typeface="+mn-ea"/>
                          <a:cs typeface="+mn-cs"/>
                        </a:rPr>
                        <a:t>8</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15</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3</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18</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bl>
          </a:graphicData>
        </a:graphic>
      </p:graphicFrame>
      <p:sp>
        <p:nvSpPr>
          <p:cNvPr id="5" name="Rectangle 4"/>
          <p:cNvSpPr/>
          <p:nvPr/>
        </p:nvSpPr>
        <p:spPr>
          <a:xfrm>
            <a:off x="685800" y="5868635"/>
            <a:ext cx="7772400" cy="276999"/>
          </a:xfrm>
          <a:prstGeom prst="rect">
            <a:avLst/>
          </a:prstGeom>
        </p:spPr>
        <p:txBody>
          <a:bodyPr wrap="square">
            <a:spAutoFit/>
          </a:bodyPr>
          <a:lstStyle/>
          <a:p>
            <a:pPr algn="ctr"/>
            <a:r>
              <a:rPr lang="en-US" sz="1200" dirty="0">
                <a:solidFill>
                  <a:schemeClr val="tx2"/>
                </a:solidFill>
              </a:rPr>
              <a:t>Note: a positive value indicates that the corrected or proposed price is higher than the original price. </a:t>
            </a:r>
          </a:p>
        </p:txBody>
      </p:sp>
    </p:spTree>
    <p:extLst>
      <p:ext uri="{BB962C8B-B14F-4D97-AF65-F5344CB8AC3E}">
        <p14:creationId xmlns:p14="http://schemas.microsoft.com/office/powerpoint/2010/main" val="3551421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Potential </a:t>
            </a:r>
            <a:r>
              <a:rPr lang="en-US" sz="2600" dirty="0" smtClean="0"/>
              <a:t>RTM Price Correction Settlement Impacts</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77789072"/>
              </p:ext>
            </p:extLst>
          </p:nvPr>
        </p:nvGraphicFramePr>
        <p:xfrm>
          <a:off x="571499" y="1828800"/>
          <a:ext cx="8077201" cy="1098485"/>
        </p:xfrm>
        <a:graphic>
          <a:graphicData uri="http://schemas.openxmlformats.org/drawingml/2006/table">
            <a:tbl>
              <a:tblPr firstRow="1" bandRow="1">
                <a:tableStyleId>{5C22544A-7EE6-4342-B048-85BDC9FD1C3A}</a:tableStyleId>
              </a:tblPr>
              <a:tblGrid>
                <a:gridCol w="1009650"/>
                <a:gridCol w="1009650"/>
                <a:gridCol w="854319"/>
                <a:gridCol w="931985"/>
                <a:gridCol w="931985"/>
                <a:gridCol w="776654"/>
                <a:gridCol w="886557"/>
                <a:gridCol w="899747"/>
                <a:gridCol w="776654"/>
              </a:tblGrid>
              <a:tr h="574665">
                <a:tc>
                  <a:txBody>
                    <a:bodyPr/>
                    <a:lstStyle/>
                    <a:p>
                      <a:pPr algn="l" fontAlgn="b"/>
                      <a:endParaRPr lang="en-US" sz="1600" b="1" kern="1200" dirty="0">
                        <a:solidFill>
                          <a:schemeClr val="lt1"/>
                        </a:solidFill>
                        <a:latin typeface="+mn-lt"/>
                        <a:ea typeface="+mn-ea"/>
                        <a:cs typeface="+mn-cs"/>
                      </a:endParaRPr>
                    </a:p>
                  </a:txBody>
                  <a:tcPr marL="9525" marR="9525" marT="9525" marB="0" anchor="ctr"/>
                </a:tc>
                <a:tc gridSpan="2">
                  <a:txBody>
                    <a:bodyPr/>
                    <a:lstStyle/>
                    <a:p>
                      <a:pPr algn="ctr" rtl="0" fontAlgn="b"/>
                      <a:r>
                        <a:rPr lang="en-US" sz="1400" dirty="0" smtClean="0"/>
                        <a:t>Energy Imbalance</a:t>
                      </a:r>
                      <a:endParaRPr lang="en-US" sz="1400" kern="1200" dirty="0">
                        <a:solidFill>
                          <a:schemeClr val="dk1"/>
                        </a:solidFill>
                        <a:latin typeface="+mn-lt"/>
                        <a:ea typeface="+mn-ea"/>
                        <a:cs typeface="+mn-cs"/>
                      </a:endParaRPr>
                    </a:p>
                  </a:txBody>
                  <a:tcPr anchor="ctr">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PTP Obligation</a:t>
                      </a: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RENA</a:t>
                      </a:r>
                      <a:endParaRPr lang="en-US" sz="1400" b="1" kern="1200" dirty="0">
                        <a:solidFill>
                          <a:schemeClr val="lt1"/>
                        </a:solidFill>
                        <a:latin typeface="+mn-lt"/>
                        <a:ea typeface="+mn-ea"/>
                        <a:cs typeface="+mn-cs"/>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Emergency Energy</a:t>
                      </a:r>
                      <a:endParaRPr lang="en-US" sz="1400" b="1" kern="1200" dirty="0">
                        <a:solidFill>
                          <a:schemeClr val="lt1"/>
                        </a:solidFill>
                        <a:latin typeface="+mn-lt"/>
                        <a:ea typeface="+mn-ea"/>
                        <a:cs typeface="+mn-cs"/>
                      </a:endParaRPr>
                    </a:p>
                  </a:txBody>
                  <a:tcPr anchor="ctr">
                    <a:lnL w="12700" cap="flat" cmpd="sng" algn="ctr">
                      <a:solidFill>
                        <a:schemeClr val="bg2"/>
                      </a:solidFill>
                      <a:prstDash val="solid"/>
                      <a:round/>
                      <a:headEnd type="none" w="med" len="med"/>
                      <a:tailEnd type="none" w="med" len="med"/>
                    </a:lnL>
                  </a:tcPr>
                </a:tc>
                <a:tc hMerge="1">
                  <a:txBody>
                    <a:bodyPr/>
                    <a:lstStyle/>
                    <a:p>
                      <a:endParaRPr lang="en-US"/>
                    </a:p>
                  </a:txBody>
                  <a:tcPr/>
                </a:tc>
              </a:tr>
              <a:tr h="523820">
                <a:tc>
                  <a:txBody>
                    <a:bodyPr/>
                    <a:lstStyle/>
                    <a:p>
                      <a:pPr algn="ctr" fontAlgn="b"/>
                      <a:r>
                        <a:rPr lang="en-US" sz="1400" u="none" strike="noStrike" kern="1200" dirty="0" smtClean="0">
                          <a:solidFill>
                            <a:schemeClr val="dk1"/>
                          </a:solidFill>
                          <a:effectLst/>
                          <a:latin typeface="+mn-lt"/>
                          <a:ea typeface="+mn-ea"/>
                          <a:cs typeface="+mn-cs"/>
                        </a:rPr>
                        <a:t>7/1/2020</a:t>
                      </a:r>
                      <a:endParaRPr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(303.4)</a:t>
                      </a:r>
                    </a:p>
                  </a:txBody>
                  <a:tcPr marL="0" marR="0" marT="0"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19.9%</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518.1 </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29.4%</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(213.7)</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mn-lt"/>
                          <a:ea typeface="+mn-ea"/>
                          <a:cs typeface="+mn-cs"/>
                        </a:rPr>
                        <a:t>62.0%</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60.1 </a:t>
                      </a:r>
                    </a:p>
                  </a:txBody>
                  <a:tcPr marL="0" marR="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1814.2%</a:t>
                      </a:r>
                    </a:p>
                  </a:txBody>
                  <a:tcPr marL="0" marR="0" marT="0" marB="0" anchor="ctr">
                    <a:lnL w="12700" cap="flat" cmpd="sng" algn="ctr">
                      <a:solidFill>
                        <a:schemeClr val="bg2"/>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51288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Background - Timeline</a:t>
            </a:r>
            <a:r>
              <a:rPr lang="en-US" dirty="0"/>
              <a:t/>
            </a:r>
            <a:br>
              <a:rPr lang="en-US" dirty="0"/>
            </a:br>
            <a:endParaRPr lang="en-US" dirty="0"/>
          </a:p>
        </p:txBody>
      </p:sp>
      <p:sp>
        <p:nvSpPr>
          <p:cNvPr id="3" name="Content Placeholder 2"/>
          <p:cNvSpPr>
            <a:spLocks noGrp="1"/>
          </p:cNvSpPr>
          <p:nvPr>
            <p:ph idx="1"/>
          </p:nvPr>
        </p:nvSpPr>
        <p:spPr>
          <a:xfrm>
            <a:off x="266700" y="762000"/>
            <a:ext cx="8534400" cy="5682343"/>
          </a:xfrm>
        </p:spPr>
        <p:txBody>
          <a:bodyPr/>
          <a:lstStyle/>
          <a:p>
            <a:pPr>
              <a:spcBef>
                <a:spcPts val="600"/>
              </a:spcBef>
              <a:spcAft>
                <a:spcPts val="300"/>
              </a:spcAft>
            </a:pPr>
            <a:r>
              <a:rPr lang="en-US" sz="1600" b="1" dirty="0" smtClean="0"/>
              <a:t>February 12, 2020 </a:t>
            </a:r>
            <a:r>
              <a:rPr lang="en-US" sz="1600" dirty="0" smtClean="0"/>
              <a:t>– A modeling update was made in the ERCOT Network Model, where dynamic ratings were added to the model for three transmission transformers. </a:t>
            </a:r>
          </a:p>
          <a:p>
            <a:pPr lvl="1">
              <a:spcBef>
                <a:spcPts val="600"/>
              </a:spcBef>
              <a:spcAft>
                <a:spcPts val="300"/>
              </a:spcAft>
            </a:pPr>
            <a:r>
              <a:rPr lang="en-US" sz="1400" dirty="0" smtClean="0"/>
              <a:t>Before the change, all transformers were modeled as having static ratings. There had been interest in having dynamic ratings for certain transformers.  ERCOT had worked with a TSP to update the ratings for the transformers using the existing, built-in system functionality. </a:t>
            </a:r>
          </a:p>
          <a:p>
            <a:pPr lvl="1">
              <a:spcBef>
                <a:spcPts val="600"/>
              </a:spcBef>
              <a:spcAft>
                <a:spcPts val="300"/>
              </a:spcAft>
            </a:pPr>
            <a:r>
              <a:rPr lang="en-US" sz="1400" dirty="0" smtClean="0"/>
              <a:t>Software Error- While applying the new dynamic ratings to the intended transformers, they were also erroneously applied to three unrelated 345/138 kV transformers.  One transformer each at stations BLESSING, COLETO and LA PALMA. </a:t>
            </a:r>
          </a:p>
          <a:p>
            <a:pPr lvl="1">
              <a:spcBef>
                <a:spcPts val="600"/>
              </a:spcBef>
              <a:spcAft>
                <a:spcPts val="300"/>
              </a:spcAft>
            </a:pPr>
            <a:r>
              <a:rPr lang="en-US" sz="1400" dirty="0" smtClean="0"/>
              <a:t>The reason for the error is that the identifiers used to map dynamically rated transformers were not fully unique between applications.  This issue was triggered from dynamically rated transformers but impacted transformers ratings which are not dynamically rated.</a:t>
            </a:r>
          </a:p>
          <a:p>
            <a:pPr lvl="1">
              <a:spcBef>
                <a:spcPts val="600"/>
              </a:spcBef>
              <a:spcAft>
                <a:spcPts val="300"/>
              </a:spcAft>
            </a:pPr>
            <a:r>
              <a:rPr lang="en-US" sz="1400" dirty="0" smtClean="0"/>
              <a:t>The number of transformers impacted was limited given that most transformer names are fairly unique and most transformers are not dynamically rated.</a:t>
            </a:r>
          </a:p>
          <a:p>
            <a:pPr marL="342900" lvl="2" indent="-342900">
              <a:spcBef>
                <a:spcPts val="600"/>
              </a:spcBef>
              <a:spcAft>
                <a:spcPts val="300"/>
              </a:spcAft>
            </a:pPr>
            <a:r>
              <a:rPr lang="en-US" sz="1600" b="1" dirty="0" smtClean="0"/>
              <a:t>July 7, 2020 </a:t>
            </a:r>
            <a:r>
              <a:rPr lang="en-US" sz="1600" dirty="0" smtClean="0"/>
              <a:t>– ERCOT identified the root cause of the error and the impacted transformers and implemented emergency changes in the production models. ERCOT also notified the market that Operating Day (OD) July 7, 2020 for the </a:t>
            </a:r>
            <a:r>
              <a:rPr lang="en-US" sz="1600" dirty="0" smtClean="0"/>
              <a:t>Day-Ahead Market (DAM) </a:t>
            </a:r>
            <a:r>
              <a:rPr lang="en-US" sz="1600" dirty="0" smtClean="0"/>
              <a:t>was under investigation. </a:t>
            </a:r>
            <a:endParaRPr lang="en-US" sz="1600" b="1" dirty="0" smtClean="0"/>
          </a:p>
          <a:p>
            <a:pPr>
              <a:spcBef>
                <a:spcPts val="600"/>
              </a:spcBef>
              <a:spcAft>
                <a:spcPts val="300"/>
              </a:spcAft>
            </a:pPr>
            <a:r>
              <a:rPr lang="en-US" sz="1600" b="1" dirty="0" smtClean="0"/>
              <a:t>July 8, 2020 </a:t>
            </a:r>
            <a:r>
              <a:rPr lang="en-US" sz="1600" dirty="0" smtClean="0"/>
              <a:t>– </a:t>
            </a:r>
            <a:r>
              <a:rPr lang="en-US" sz="1600" dirty="0"/>
              <a:t>ERCOT </a:t>
            </a:r>
            <a:r>
              <a:rPr lang="en-US" sz="1600" dirty="0" smtClean="0"/>
              <a:t>issued Market </a:t>
            </a:r>
            <a:r>
              <a:rPr lang="en-US" sz="1600" dirty="0"/>
              <a:t>Notice M-A070820-01 </a:t>
            </a:r>
            <a:r>
              <a:rPr lang="en-US" sz="1600" dirty="0" smtClean="0"/>
              <a:t>regarding incorrect ratings affecting the </a:t>
            </a:r>
            <a:r>
              <a:rPr lang="en-US" sz="1600" dirty="0" smtClean="0"/>
              <a:t>DAM and Real-Time Market (RTM) </a:t>
            </a:r>
            <a:r>
              <a:rPr lang="en-US" sz="1600" dirty="0" smtClean="0"/>
              <a:t>and continued investigating other days that may have been impacted. ERCOT also performed a price correction for OD July </a:t>
            </a:r>
            <a:r>
              <a:rPr lang="en-US" sz="1600" dirty="0"/>
              <a:t>7, 2020 for the DAM </a:t>
            </a:r>
            <a:r>
              <a:rPr lang="en-US" sz="1600" dirty="0" smtClean="0"/>
              <a:t>before price became final.</a:t>
            </a: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110699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Background – Impacts to the DAM and RTM</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Content Placeholder 2"/>
          <p:cNvSpPr>
            <a:spLocks noGrp="1"/>
          </p:cNvSpPr>
          <p:nvPr>
            <p:ph idx="1"/>
          </p:nvPr>
        </p:nvSpPr>
        <p:spPr>
          <a:xfrm>
            <a:off x="304800" y="1295400"/>
            <a:ext cx="8534400" cy="5029200"/>
          </a:xfrm>
        </p:spPr>
        <p:txBody>
          <a:bodyPr/>
          <a:lstStyle/>
          <a:p>
            <a:r>
              <a:rPr lang="en-US" sz="1800" dirty="0" smtClean="0"/>
              <a:t>After reviewing all binding transmission constraints in DAM during the relevant time window, ERCOT found that there were 67 ODs for the DAM that had at least one constraint binding on one of the impacted transformers.  These ODs occurred between February 14, 2020 and July 7, 2020. </a:t>
            </a:r>
          </a:p>
          <a:p>
            <a:endParaRPr lang="en-US" sz="1800" dirty="0"/>
          </a:p>
          <a:p>
            <a:r>
              <a:rPr lang="en-US" sz="1800" dirty="0"/>
              <a:t>After </a:t>
            </a:r>
            <a:r>
              <a:rPr lang="en-US" sz="1800" dirty="0" smtClean="0"/>
              <a:t>reviewing </a:t>
            </a:r>
            <a:r>
              <a:rPr lang="en-US" sz="1800" dirty="0"/>
              <a:t>all binding </a:t>
            </a:r>
            <a:r>
              <a:rPr lang="en-US" sz="1800" dirty="0" smtClean="0"/>
              <a:t>transmission constraints </a:t>
            </a:r>
            <a:r>
              <a:rPr lang="en-US" sz="1800" dirty="0"/>
              <a:t>in RTM </a:t>
            </a:r>
            <a:r>
              <a:rPr lang="en-US" sz="1800" dirty="0" smtClean="0"/>
              <a:t>during the relevant time window, ERCOT found only one OD for the RTM that had a constraint binding on one of the impacted transformers.  This OD was July 1, 2020.</a:t>
            </a:r>
          </a:p>
          <a:p>
            <a:endParaRPr lang="en-US" sz="1800" dirty="0"/>
          </a:p>
          <a:p>
            <a:r>
              <a:rPr lang="en-US" sz="1800" dirty="0"/>
              <a:t>As the Market Notice M-A070820-01 was issued on July 8, 2020. The RTM and DAM between 6/8/2020 and 7/8/2020 are eligible to price correction with ERCOT Board review. </a:t>
            </a:r>
          </a:p>
          <a:p>
            <a:endParaRPr lang="en-US" sz="1600" dirty="0"/>
          </a:p>
          <a:p>
            <a:endParaRPr lang="en-US" sz="1600" dirty="0"/>
          </a:p>
          <a:p>
            <a:endParaRPr lang="en-US" sz="1600" dirty="0" smtClean="0"/>
          </a:p>
          <a:p>
            <a:endParaRPr lang="en-US" sz="1600" dirty="0"/>
          </a:p>
          <a:p>
            <a:endParaRPr lang="en-US" sz="1600" dirty="0" smtClean="0"/>
          </a:p>
          <a:p>
            <a:endParaRPr lang="en-US" sz="1600" dirty="0"/>
          </a:p>
          <a:p>
            <a:endParaRPr lang="en-US" sz="1600" dirty="0"/>
          </a:p>
        </p:txBody>
      </p:sp>
    </p:spTree>
    <p:extLst>
      <p:ext uri="{BB962C8B-B14F-4D97-AF65-F5344CB8AC3E}">
        <p14:creationId xmlns:p14="http://schemas.microsoft.com/office/powerpoint/2010/main" val="3811635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Price Correction Impact Review</a:t>
            </a:r>
          </a:p>
        </p:txBody>
      </p:sp>
      <p:sp>
        <p:nvSpPr>
          <p:cNvPr id="3" name="Content Placeholder 2"/>
          <p:cNvSpPr>
            <a:spLocks noGrp="1"/>
          </p:cNvSpPr>
          <p:nvPr>
            <p:ph idx="1"/>
          </p:nvPr>
        </p:nvSpPr>
        <p:spPr>
          <a:xfrm>
            <a:off x="304800" y="815179"/>
            <a:ext cx="8534400" cy="5052221"/>
          </a:xfrm>
        </p:spPr>
        <p:txBody>
          <a:bodyPr/>
          <a:lstStyle/>
          <a:p>
            <a:r>
              <a:rPr lang="en-US" sz="1800" dirty="0"/>
              <a:t>ERCOT’s analysis used original settled quantities with corrected prices based on </a:t>
            </a:r>
            <a:r>
              <a:rPr lang="en-US" sz="1800" dirty="0" smtClean="0"/>
              <a:t>DAM and RTM </a:t>
            </a:r>
            <a:r>
              <a:rPr lang="en-US" sz="1800" dirty="0"/>
              <a:t>reruns, with </a:t>
            </a:r>
            <a:r>
              <a:rPr lang="en-US" sz="1800" dirty="0" smtClean="0"/>
              <a:t>the corrected transformer ratings.</a:t>
            </a:r>
            <a:endParaRPr lang="en-US" sz="1800" dirty="0"/>
          </a:p>
          <a:p>
            <a:pPr lvl="1"/>
            <a:r>
              <a:rPr lang="en-US" sz="1600" dirty="0" smtClean="0"/>
              <a:t>Note</a:t>
            </a:r>
            <a:r>
              <a:rPr lang="en-US" sz="1600" dirty="0"/>
              <a:t>: The Settlement data provided herein is an estimate; final </a:t>
            </a:r>
            <a:r>
              <a:rPr lang="en-US" sz="1600" dirty="0" smtClean="0"/>
              <a:t>Settlement amounts </a:t>
            </a:r>
            <a:r>
              <a:rPr lang="en-US" sz="1600" dirty="0"/>
              <a:t>may differ</a:t>
            </a:r>
            <a:r>
              <a:rPr lang="en-US" sz="1600" dirty="0" smtClean="0"/>
              <a:t>.</a:t>
            </a:r>
          </a:p>
          <a:p>
            <a:pPr lvl="1"/>
            <a:endParaRPr lang="en-US" sz="1400" dirty="0"/>
          </a:p>
          <a:p>
            <a:r>
              <a:rPr lang="en-US" sz="1800" dirty="0" smtClean="0"/>
              <a:t>All </a:t>
            </a:r>
            <a:r>
              <a:rPr lang="en-US" sz="1800" dirty="0"/>
              <a:t>Settlement amounts are net amounts due to/from ERCOT in </a:t>
            </a:r>
            <a:r>
              <a:rPr lang="en-US" sz="1800" u="sng" dirty="0" smtClean="0"/>
              <a:t>$ thousands</a:t>
            </a:r>
            <a:r>
              <a:rPr lang="en-US" sz="1800" dirty="0" smtClean="0"/>
              <a:t>. </a:t>
            </a:r>
            <a:r>
              <a:rPr lang="en-US" sz="1800" dirty="0"/>
              <a:t>Negative amounts are increased payments to </a:t>
            </a:r>
            <a:r>
              <a:rPr lang="en-US" sz="1800" dirty="0" smtClean="0"/>
              <a:t>Market Participants</a:t>
            </a:r>
            <a:r>
              <a:rPr lang="en-US" sz="1800" dirty="0"/>
              <a:t>; positive amounts are increased charges</a:t>
            </a:r>
            <a:r>
              <a:rPr lang="en-US" sz="1800" dirty="0" smtClean="0"/>
              <a:t>.</a:t>
            </a:r>
          </a:p>
          <a:p>
            <a:endParaRPr lang="en-US" sz="1400" dirty="0" smtClean="0"/>
          </a:p>
          <a:p>
            <a:r>
              <a:rPr lang="en-US" sz="1800" dirty="0" smtClean="0"/>
              <a:t>The </a:t>
            </a:r>
            <a:r>
              <a:rPr lang="en-US" sz="1800" dirty="0"/>
              <a:t>% amount is the absolute value of the % of impact to </a:t>
            </a:r>
            <a:r>
              <a:rPr lang="en-US" sz="1800" dirty="0" smtClean="0"/>
              <a:t>the previously </a:t>
            </a:r>
            <a:r>
              <a:rPr lang="en-US" sz="1800" dirty="0"/>
              <a:t>settled net amount due to/from ERCOT</a:t>
            </a:r>
            <a:r>
              <a:rPr lang="en-US" sz="1800" dirty="0" smtClean="0"/>
              <a:t>.</a:t>
            </a:r>
          </a:p>
          <a:p>
            <a:endParaRPr lang="en-US" sz="1400" dirty="0" smtClean="0"/>
          </a:p>
          <a:p>
            <a:r>
              <a:rPr lang="en-US" sz="1800" dirty="0" smtClean="0"/>
              <a:t>In </a:t>
            </a:r>
            <a:r>
              <a:rPr lang="en-US" sz="1800" dirty="0"/>
              <a:t>addition to the DAM impacts detailed herein:</a:t>
            </a:r>
          </a:p>
          <a:p>
            <a:pPr lvl="1"/>
            <a:r>
              <a:rPr lang="en-US" sz="1600" dirty="0"/>
              <a:t>Balancing account impacts resulting in an overpayment to load of approximately $8K for June, and an underpayment to load of approximately $15K for July. The amounts paid/refunded due to resettlement will depend on the Balancing Account balance at the time of resettlement. </a:t>
            </a:r>
          </a:p>
          <a:p>
            <a:pPr lvl="1"/>
            <a:r>
              <a:rPr lang="en-US" sz="1600" dirty="0" smtClean="0"/>
              <a:t>Minimal </a:t>
            </a:r>
            <a:r>
              <a:rPr lang="en-US" sz="1600" dirty="0"/>
              <a:t>changes to Real-Time Settlements due to Ancillary </a:t>
            </a:r>
            <a:r>
              <a:rPr lang="en-US" sz="1600" dirty="0" smtClean="0"/>
              <a:t>Service charges </a:t>
            </a:r>
            <a:r>
              <a:rPr lang="en-US" sz="1600" dirty="0"/>
              <a:t>that will be reconciled based on actual Load Ratio Shares.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967878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Price Correction Study for the DAM</a:t>
            </a:r>
            <a:endParaRPr lang="en-US" sz="2600" dirty="0"/>
          </a:p>
        </p:txBody>
      </p:sp>
      <p:sp>
        <p:nvSpPr>
          <p:cNvPr id="3" name="Content Placeholder 2"/>
          <p:cNvSpPr>
            <a:spLocks noGrp="1"/>
          </p:cNvSpPr>
          <p:nvPr>
            <p:ph idx="1"/>
          </p:nvPr>
        </p:nvSpPr>
        <p:spPr>
          <a:xfrm>
            <a:off x="304800" y="1066800"/>
            <a:ext cx="8534400" cy="4976021"/>
          </a:xfrm>
        </p:spPr>
        <p:txBody>
          <a:bodyPr/>
          <a:lstStyle/>
          <a:p>
            <a:pPr algn="just">
              <a:spcBef>
                <a:spcPts val="600"/>
              </a:spcBef>
              <a:spcAft>
                <a:spcPts val="600"/>
              </a:spcAft>
            </a:pPr>
            <a:r>
              <a:rPr lang="en-US" sz="2000" dirty="0" smtClean="0"/>
              <a:t>Market:  DAM</a:t>
            </a:r>
          </a:p>
          <a:p>
            <a:pPr algn="just">
              <a:spcBef>
                <a:spcPts val="600"/>
              </a:spcBef>
              <a:spcAft>
                <a:spcPts val="600"/>
              </a:spcAft>
            </a:pPr>
            <a:r>
              <a:rPr lang="en-US" sz="2000" dirty="0" smtClean="0"/>
              <a:t>Impacted ODs: 6/8/20-6/12/20, 6/15/20-6/17/20, 6/19/20-6/20/20, 6/24/20-6/25/20, 6/28/20-7/6/20</a:t>
            </a:r>
          </a:p>
          <a:p>
            <a:pPr algn="just">
              <a:spcBef>
                <a:spcPts val="600"/>
              </a:spcBef>
              <a:spcAft>
                <a:spcPts val="600"/>
              </a:spcAft>
            </a:pPr>
            <a:r>
              <a:rPr lang="en-US" sz="2000" dirty="0" smtClean="0"/>
              <a:t>Price Correction Methodology: ERCOT reran the DAM on these ODs with the corrected ratings for the impacted transformers. </a:t>
            </a:r>
          </a:p>
          <a:p>
            <a:pPr algn="just">
              <a:spcBef>
                <a:spcPts val="600"/>
              </a:spcBef>
              <a:spcAft>
                <a:spcPts val="600"/>
              </a:spcAft>
            </a:pPr>
            <a:r>
              <a:rPr lang="en-US" sz="2000" dirty="0"/>
              <a:t>The following slides include analysis of the p</a:t>
            </a:r>
            <a:r>
              <a:rPr lang="en-US" sz="2000" dirty="0" smtClean="0"/>
              <a:t>rice and Settlement </a:t>
            </a:r>
            <a:r>
              <a:rPr lang="en-US" sz="2000" dirty="0"/>
              <a:t>impacts </a:t>
            </a:r>
            <a:r>
              <a:rPr lang="en-US" sz="2000" dirty="0" smtClean="0"/>
              <a:t>of the DAM price correction using the </a:t>
            </a:r>
            <a:r>
              <a:rPr lang="en-US" sz="2000" dirty="0"/>
              <a:t>new </a:t>
            </a:r>
            <a:r>
              <a:rPr lang="en-US" sz="2000" dirty="0" smtClean="0"/>
              <a:t>DAM solution.</a:t>
            </a:r>
          </a:p>
          <a:p>
            <a:pPr lvl="1" algn="just">
              <a:spcBef>
                <a:spcPts val="600"/>
              </a:spcBef>
              <a:spcAft>
                <a:spcPts val="600"/>
              </a:spcAft>
            </a:pPr>
            <a:r>
              <a:rPr lang="en-US" sz="1800" dirty="0" smtClean="0"/>
              <a:t>Quantities </a:t>
            </a:r>
            <a:r>
              <a:rPr lang="en-US" sz="1800" dirty="0"/>
              <a:t>(awarded MWs) do not change; only prices.</a:t>
            </a:r>
          </a:p>
          <a:p>
            <a:pPr algn="just">
              <a:spcBef>
                <a:spcPts val="600"/>
              </a:spcBef>
              <a:spcAft>
                <a:spcPts val="600"/>
              </a:spcAft>
            </a:pPr>
            <a:endParaRPr lang="en-US" sz="2000" dirty="0"/>
          </a:p>
          <a:p>
            <a:pPr algn="just">
              <a:spcBef>
                <a:spcPts val="600"/>
              </a:spcBef>
              <a:spcAft>
                <a:spcPts val="600"/>
              </a:spcAft>
            </a:pPr>
            <a:endParaRPr lang="en-US" sz="2000" dirty="0" smtClean="0"/>
          </a:p>
          <a:p>
            <a:pPr algn="just">
              <a:spcBef>
                <a:spcPts val="600"/>
              </a:spcBef>
              <a:spcAft>
                <a:spcPts val="600"/>
              </a:spcAft>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526723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84"/>
            <a:ext cx="8458200" cy="518318"/>
          </a:xfrm>
        </p:spPr>
        <p:txBody>
          <a:bodyPr/>
          <a:lstStyle/>
          <a:p>
            <a:r>
              <a:rPr lang="en-US" sz="2600" dirty="0"/>
              <a:t>Potential </a:t>
            </a:r>
            <a:r>
              <a:rPr lang="en-US" sz="2600" dirty="0" smtClean="0"/>
              <a:t>DAM Price Correction Price Impacts</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29981005"/>
              </p:ext>
            </p:extLst>
          </p:nvPr>
        </p:nvGraphicFramePr>
        <p:xfrm>
          <a:off x="190499" y="1373553"/>
          <a:ext cx="8839202" cy="3960447"/>
        </p:xfrm>
        <a:graphic>
          <a:graphicData uri="http://schemas.openxmlformats.org/drawingml/2006/table">
            <a:tbl>
              <a:tblPr firstRow="1" bandRow="1">
                <a:tableStyleId>{5C22544A-7EE6-4342-B048-85BDC9FD1C3A}</a:tableStyleId>
              </a:tblPr>
              <a:tblGrid>
                <a:gridCol w="910023"/>
                <a:gridCol w="1414078"/>
                <a:gridCol w="868165"/>
                <a:gridCol w="941156"/>
                <a:gridCol w="941156"/>
                <a:gridCol w="941156"/>
                <a:gridCol w="941156"/>
                <a:gridCol w="941156"/>
                <a:gridCol w="941156"/>
              </a:tblGrid>
              <a:tr h="611277">
                <a:tc rowSpan="2">
                  <a:txBody>
                    <a:bodyPr/>
                    <a:lstStyle/>
                    <a:p>
                      <a:pPr algn="ctr" rtl="0" fontAlgn="ctr">
                        <a:lnSpc>
                          <a:spcPct val="100000"/>
                        </a:lnSpc>
                      </a:pPr>
                      <a:r>
                        <a:rPr lang="en-US" sz="1400" u="none" strike="noStrike" dirty="0">
                          <a:effectLst/>
                        </a:rPr>
                        <a:t>OD</a:t>
                      </a:r>
                      <a:endParaRPr lang="en-US" sz="1400" b="1" i="0" u="none" strike="noStrike" dirty="0">
                        <a:solidFill>
                          <a:srgbClr val="000000"/>
                        </a:solidFill>
                        <a:effectLst/>
                        <a:latin typeface="Arial" panose="020B0604020202020204" pitchFamily="34" charset="0"/>
                      </a:endParaRPr>
                    </a:p>
                  </a:txBody>
                  <a:tcPr marL="6422" marR="6422" marT="6422" marB="0" anchor="ctr"/>
                </a:tc>
                <a:tc rowSpan="2">
                  <a:txBody>
                    <a:bodyPr/>
                    <a:lstStyle/>
                    <a:p>
                      <a:pPr algn="ctr" rtl="0" fontAlgn="ctr">
                        <a:lnSpc>
                          <a:spcPct val="100000"/>
                        </a:lnSpc>
                      </a:pPr>
                      <a:r>
                        <a:rPr lang="en-US" sz="1400" u="none" strike="noStrike" dirty="0" smtClean="0">
                          <a:effectLst/>
                        </a:rPr>
                        <a:t>Number of constraints with the</a:t>
                      </a:r>
                      <a:r>
                        <a:rPr lang="en-US" sz="1400" u="none" strike="noStrike" baseline="0" dirty="0" smtClean="0">
                          <a:effectLst/>
                        </a:rPr>
                        <a:t> impacted transformers</a:t>
                      </a:r>
                      <a:endParaRPr lang="en-US" sz="1400" b="1" i="0" u="none" strike="noStrike" dirty="0">
                        <a:solidFill>
                          <a:srgbClr val="000000"/>
                        </a:solidFill>
                        <a:effectLst/>
                        <a:latin typeface="Arial" panose="020B0604020202020204" pitchFamily="34" charset="0"/>
                      </a:endParaRPr>
                    </a:p>
                  </a:txBody>
                  <a:tcPr marL="6422" marR="6422" marT="6422" marB="0" anchor="ctr"/>
                </a:tc>
                <a:tc gridSpan="7">
                  <a:txBody>
                    <a:bodyPr/>
                    <a:lstStyle/>
                    <a:p>
                      <a:pPr algn="ctr" fontAlgn="ctr">
                        <a:lnSpc>
                          <a:spcPct val="100000"/>
                        </a:lnSpc>
                      </a:pPr>
                      <a:r>
                        <a:rPr lang="en-US" sz="1400" u="none" strike="noStrike" dirty="0" smtClean="0">
                          <a:effectLst/>
                        </a:rPr>
                        <a:t>Count of Changes in Price for the 4 Hubs and 4 Competitive Load Zones across all </a:t>
                      </a:r>
                      <a:r>
                        <a:rPr lang="en-US" sz="1400" u="none" strike="noStrike" baseline="0" dirty="0" smtClean="0">
                          <a:effectLst/>
                        </a:rPr>
                        <a:t>Hourly Intervals</a:t>
                      </a:r>
                      <a:r>
                        <a:rPr lang="en-US" sz="1400" u="none" strike="noStrike" dirty="0" smtClean="0">
                          <a:effectLst/>
                        </a:rPr>
                        <a:t> of the Affected</a:t>
                      </a:r>
                      <a:r>
                        <a:rPr lang="en-US" sz="1400" u="none" strike="noStrike" baseline="0" dirty="0" smtClean="0">
                          <a:effectLst/>
                        </a:rPr>
                        <a:t> </a:t>
                      </a:r>
                      <a:r>
                        <a:rPr lang="en-US" sz="1400" u="none" strike="noStrike" dirty="0" smtClean="0">
                          <a:effectLst/>
                        </a:rPr>
                        <a:t>ODs</a:t>
                      </a:r>
                      <a:endParaRPr lang="en-US" sz="1400" b="1" i="0" u="none" strike="noStrike" dirty="0">
                        <a:solidFill>
                          <a:srgbClr val="000000"/>
                        </a:solidFill>
                        <a:effectLst/>
                        <a:latin typeface="Arial" panose="020B0604020202020204" pitchFamily="34" charset="0"/>
                      </a:endParaRPr>
                    </a:p>
                  </a:txBody>
                  <a:tcPr marL="6422" marR="6422" marT="642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6933">
                <a:tc vMerge="1">
                  <a:txBody>
                    <a:bodyPr/>
                    <a:lstStyle/>
                    <a:p>
                      <a:endParaRPr lang="en-US"/>
                    </a:p>
                  </a:txBody>
                  <a:tcPr/>
                </a:tc>
                <a:tc vMerge="1">
                  <a:txBody>
                    <a:bodyPr/>
                    <a:lstStyle/>
                    <a:p>
                      <a:endParaRPr lang="en-US"/>
                    </a:p>
                  </a:txBody>
                  <a:tcPr/>
                </a:tc>
                <a:tc>
                  <a:txBody>
                    <a:bodyPr/>
                    <a:lstStyle/>
                    <a:p>
                      <a:pPr algn="ctr" fontAlgn="ctr">
                        <a:lnSpc>
                          <a:spcPct val="100000"/>
                        </a:lnSpc>
                      </a:pPr>
                      <a:r>
                        <a:rPr lang="en-US" sz="1050" u="none" strike="noStrike" dirty="0">
                          <a:effectLst/>
                        </a:rPr>
                        <a:t>&lt; -$10/MWh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-$10/MWh </a:t>
                      </a:r>
                      <a:br>
                        <a:rPr lang="en-US" sz="1050" u="none" strike="noStrike" dirty="0">
                          <a:effectLst/>
                        </a:rPr>
                      </a:br>
                      <a:r>
                        <a:rPr lang="en-US" sz="1050" u="none" strike="noStrike" dirty="0">
                          <a:effectLst/>
                        </a:rPr>
                        <a:t>&amp; &lt; -$1/MWh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-$1/MWh </a:t>
                      </a:r>
                      <a:br>
                        <a:rPr lang="en-US" sz="1050" u="none" strike="noStrike" dirty="0">
                          <a:effectLst/>
                        </a:rPr>
                      </a:br>
                      <a:r>
                        <a:rPr lang="en-US" sz="1050" u="none" strike="noStrike" dirty="0">
                          <a:effectLst/>
                        </a:rPr>
                        <a:t>&amp; &lt; -$0.1/MWh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-$0.1/MWh </a:t>
                      </a:r>
                      <a:br>
                        <a:rPr lang="en-US" sz="1050" u="none" strike="noStrike" dirty="0">
                          <a:effectLst/>
                        </a:rPr>
                      </a:br>
                      <a:r>
                        <a:rPr lang="en-US" sz="1050" u="none" strike="noStrike" dirty="0">
                          <a:effectLst/>
                        </a:rPr>
                        <a:t>&amp; &lt; $0.1/MWh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$0.1/MWh </a:t>
                      </a:r>
                      <a:br>
                        <a:rPr lang="en-US" sz="1050" u="none" strike="noStrike" dirty="0">
                          <a:effectLst/>
                        </a:rPr>
                      </a:br>
                      <a:r>
                        <a:rPr lang="en-US" sz="1050" u="none" strike="noStrike" dirty="0">
                          <a:effectLst/>
                        </a:rPr>
                        <a:t>&amp; &lt; $1/MWh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$1/MWh </a:t>
                      </a:r>
                      <a:br>
                        <a:rPr lang="en-US" sz="1050" u="none" strike="noStrike" dirty="0">
                          <a:effectLst/>
                        </a:rPr>
                      </a:br>
                      <a:r>
                        <a:rPr lang="en-US" sz="1050" u="none" strike="noStrike" dirty="0">
                          <a:effectLst/>
                        </a:rPr>
                        <a:t>&amp; &lt; $10/MWh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$10/MWh</a:t>
                      </a:r>
                      <a:endParaRPr lang="en-US" sz="1050" b="1" i="0" u="none" strike="noStrike" dirty="0">
                        <a:solidFill>
                          <a:srgbClr val="000000"/>
                        </a:solidFill>
                        <a:effectLst/>
                        <a:latin typeface="Arial" panose="020B0604020202020204" pitchFamily="34" charset="0"/>
                      </a:endParaRPr>
                    </a:p>
                  </a:txBody>
                  <a:tcPr marL="6422" marR="6422" marT="6422" marB="0" anchor="ctr"/>
                </a:tc>
              </a:tr>
              <a:tr h="287637">
                <a:tc>
                  <a:txBody>
                    <a:bodyPr/>
                    <a:lstStyle/>
                    <a:p>
                      <a:pPr algn="ctr" rtl="0" fontAlgn="ctr">
                        <a:lnSpc>
                          <a:spcPct val="150000"/>
                        </a:lnSpc>
                      </a:pPr>
                      <a:r>
                        <a:rPr lang="en-US" sz="1400" u="none" strike="noStrike" kern="1200" dirty="0" smtClean="0">
                          <a:solidFill>
                            <a:schemeClr val="dk1"/>
                          </a:solidFill>
                          <a:effectLst/>
                          <a:latin typeface="+mn-lt"/>
                          <a:ea typeface="+mn-ea"/>
                          <a:cs typeface="+mn-cs"/>
                        </a:rPr>
                        <a:t>6/8/2020</a:t>
                      </a:r>
                      <a:endParaRPr lang="en-US" sz="1400" u="none" strike="noStrike" kern="1200" dirty="0">
                        <a:solidFill>
                          <a:schemeClr val="dk1"/>
                        </a:solidFill>
                        <a:effectLst/>
                        <a:latin typeface="+mn-lt"/>
                        <a:ea typeface="+mn-ea"/>
                        <a:cs typeface="+mn-cs"/>
                      </a:endParaRPr>
                    </a:p>
                  </a:txBody>
                  <a:tcPr marL="6422" marR="6422" marT="6422" marB="0" anchor="ctr"/>
                </a:tc>
                <a:tc>
                  <a:txBody>
                    <a:bodyPr/>
                    <a:lstStyle/>
                    <a:p>
                      <a:pPr algn="ctr" fontAlgn="b">
                        <a:lnSpc>
                          <a:spcPct val="150000"/>
                        </a:lnSpc>
                      </a:pPr>
                      <a:r>
                        <a:rPr lang="en-US" sz="1400" u="none" strike="noStrike" dirty="0" smtClean="0">
                          <a:effectLst/>
                        </a:rPr>
                        <a:t>2</a:t>
                      </a:r>
                      <a:endParaRPr lang="en-US" sz="1400" b="0" i="0" u="none" strike="noStrike" dirty="0">
                        <a:solidFill>
                          <a:schemeClr val="bg1"/>
                        </a:solidFill>
                        <a:effectLst/>
                        <a:latin typeface="+mj-lt"/>
                      </a:endParaRPr>
                    </a:p>
                  </a:txBody>
                  <a:tcPr marL="9525" marR="9525" marT="9525" marB="0" anchor="ctr"/>
                </a:tc>
                <a:tc>
                  <a:txBody>
                    <a:bodyPr/>
                    <a:lstStyle/>
                    <a:p>
                      <a:pPr algn="ctr" fontAlgn="b">
                        <a:lnSpc>
                          <a:spcPct val="150000"/>
                        </a:lnSpc>
                      </a:pPr>
                      <a:r>
                        <a:rPr lang="en-US" sz="1400" u="none" strike="noStrike" kern="1200" dirty="0" smtClean="0">
                          <a:effectLst/>
                        </a:rPr>
                        <a:t>0</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24</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57</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57</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9</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b="0" i="0" u="none" strike="noStrike" kern="1200" dirty="0" smtClean="0">
                          <a:solidFill>
                            <a:schemeClr val="dk1"/>
                          </a:solidFill>
                          <a:effectLst/>
                          <a:latin typeface="+mn-lt"/>
                          <a:ea typeface="+mn-ea"/>
                          <a:cs typeface="+mn-cs"/>
                        </a:rPr>
                        <a:t>0</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0</a:t>
                      </a:r>
                      <a:endParaRPr lang="en-US" sz="1400" b="0" i="0" u="none" strike="noStrike" kern="1200" dirty="0">
                        <a:solidFill>
                          <a:schemeClr val="bg1"/>
                        </a:solidFill>
                        <a:effectLst/>
                        <a:latin typeface="+mj-lt"/>
                        <a:ea typeface="+mn-ea"/>
                        <a:cs typeface="+mn-cs"/>
                      </a:endParaRPr>
                    </a:p>
                  </a:txBody>
                  <a:tcPr marL="9525" marR="9525" marT="9525" marB="0" anchor="ctr"/>
                </a:tc>
              </a:tr>
              <a:tr h="216628">
                <a:tc>
                  <a:txBody>
                    <a:bodyPr/>
                    <a:lstStyle/>
                    <a:p>
                      <a:pPr algn="ctr" rtl="0" fontAlgn="ctr">
                        <a:lnSpc>
                          <a:spcPct val="150000"/>
                        </a:lnSpc>
                      </a:pPr>
                      <a:r>
                        <a:rPr lang="en-US" sz="1400" u="none" strike="noStrike" kern="1200" dirty="0" smtClean="0">
                          <a:solidFill>
                            <a:schemeClr val="dk1"/>
                          </a:solidFill>
                          <a:effectLst/>
                          <a:latin typeface="+mn-lt"/>
                          <a:ea typeface="+mn-ea"/>
                          <a:cs typeface="+mn-cs"/>
                        </a:rPr>
                        <a:t>6/9/2020</a:t>
                      </a:r>
                      <a:endParaRPr lang="en-US" sz="1400" u="none" strike="noStrike" kern="1200" dirty="0">
                        <a:solidFill>
                          <a:schemeClr val="dk1"/>
                        </a:solidFill>
                        <a:effectLst/>
                        <a:latin typeface="+mn-lt"/>
                        <a:ea typeface="+mn-ea"/>
                        <a:cs typeface="+mn-cs"/>
                      </a:endParaRPr>
                    </a:p>
                  </a:txBody>
                  <a:tcPr marL="6422" marR="6422" marT="6422" marB="0" anchor="ctr"/>
                </a:tc>
                <a:tc>
                  <a:txBody>
                    <a:bodyPr/>
                    <a:lstStyle/>
                    <a:p>
                      <a:pPr algn="ctr" fontAlgn="b">
                        <a:lnSpc>
                          <a:spcPct val="150000"/>
                        </a:lnSpc>
                      </a:pPr>
                      <a:r>
                        <a:rPr lang="en-US" sz="1400" u="none" strike="noStrike" kern="1200" dirty="0" smtClean="0">
                          <a:effectLst/>
                        </a:rPr>
                        <a:t>8</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smtClean="0">
                          <a:effectLst/>
                        </a:rPr>
                        <a:t>0</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19</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52</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56</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20</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dirty="0" smtClean="0">
                          <a:effectLst/>
                        </a:rPr>
                        <a:t>0</a:t>
                      </a:r>
                      <a:endParaRPr lang="en-US" sz="1400" b="0" i="0" u="none" strike="noStrike" kern="1200" dirty="0">
                        <a:solidFill>
                          <a:schemeClr val="bg1"/>
                        </a:solidFill>
                        <a:effectLst/>
                        <a:latin typeface="+mj-lt"/>
                        <a:ea typeface="+mn-ea"/>
                        <a:cs typeface="+mn-cs"/>
                      </a:endParaRPr>
                    </a:p>
                  </a:txBody>
                  <a:tcPr marL="9525" marR="9525" marT="9525" marB="0" anchor="ctr"/>
                </a:tc>
                <a:tc>
                  <a:txBody>
                    <a:bodyPr/>
                    <a:lstStyle/>
                    <a:p>
                      <a:pPr algn="ctr" fontAlgn="b">
                        <a:lnSpc>
                          <a:spcPct val="150000"/>
                        </a:lnSpc>
                      </a:pPr>
                      <a:r>
                        <a:rPr lang="en-US" sz="1400" u="none" strike="noStrike" kern="1200" smtClean="0">
                          <a:effectLst/>
                        </a:rPr>
                        <a:t>0</a:t>
                      </a:r>
                      <a:endParaRPr lang="en-US" sz="1400" b="0" i="0" u="none" strike="noStrike" kern="1200" dirty="0">
                        <a:solidFill>
                          <a:schemeClr val="bg1"/>
                        </a:solidFill>
                        <a:effectLst/>
                        <a:latin typeface="+mj-lt"/>
                        <a:ea typeface="+mn-ea"/>
                        <a:cs typeface="+mn-cs"/>
                      </a:endParaRPr>
                    </a:p>
                  </a:txBody>
                  <a:tcPr marL="9525" marR="9525" marT="9525" marB="0" anchor="ctr"/>
                </a:tc>
              </a:tr>
              <a:tr h="314307">
                <a:tc>
                  <a:txBody>
                    <a:bodyPr/>
                    <a:lstStyle/>
                    <a:p>
                      <a:pPr algn="ctr" fontAlgn="b"/>
                      <a:r>
                        <a:rPr lang="en-US" sz="1400" u="none" strike="noStrike" kern="1200" dirty="0">
                          <a:solidFill>
                            <a:schemeClr val="dk1"/>
                          </a:solidFill>
                          <a:effectLst/>
                          <a:latin typeface="+mn-lt"/>
                          <a:ea typeface="+mn-ea"/>
                          <a:cs typeface="+mn-cs"/>
                        </a:rPr>
                        <a:t>6/10/2020</a:t>
                      </a:r>
                    </a:p>
                  </a:txBody>
                  <a:tcPr marL="9525" marR="9525" marT="9525" marB="0" anchor="b"/>
                </a:tc>
                <a:tc>
                  <a:txBody>
                    <a:bodyPr/>
                    <a:lstStyle/>
                    <a:p>
                      <a:pPr algn="ctr" fontAlgn="b"/>
                      <a:r>
                        <a:rPr lang="en-US" sz="1400" u="none" strike="noStrike" kern="1200" dirty="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31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77</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51</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dirty="0">
                          <a:solidFill>
                            <a:schemeClr val="dk1"/>
                          </a:solidFill>
                          <a:effectLst/>
                          <a:latin typeface="+mn-lt"/>
                          <a:ea typeface="+mn-ea"/>
                          <a:cs typeface="+mn-cs"/>
                        </a:rPr>
                        <a:t>6/11/2020</a:t>
                      </a:r>
                    </a:p>
                  </a:txBody>
                  <a:tcPr marL="9525" marR="9525" marT="9525" marB="0" anchor="b"/>
                </a:tc>
                <a:tc>
                  <a:txBody>
                    <a:bodyPr/>
                    <a:lstStyle/>
                    <a:p>
                      <a:pPr algn="ctr" fontAlgn="b"/>
                      <a:r>
                        <a:rPr lang="en-US" sz="1400" u="none" strike="noStrike" kern="120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39</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75</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43</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25</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dirty="0">
                          <a:solidFill>
                            <a:schemeClr val="dk1"/>
                          </a:solidFill>
                          <a:effectLst/>
                          <a:latin typeface="+mn-lt"/>
                          <a:ea typeface="+mn-ea"/>
                          <a:cs typeface="+mn-cs"/>
                        </a:rPr>
                        <a:t>6/12/2020</a:t>
                      </a:r>
                    </a:p>
                  </a:txBody>
                  <a:tcPr marL="9525" marR="9525" marT="9525" marB="0" anchor="b"/>
                </a:tc>
                <a:tc>
                  <a:txBody>
                    <a:bodyPr/>
                    <a:lstStyle/>
                    <a:p>
                      <a:pPr algn="ctr" fontAlgn="b"/>
                      <a:r>
                        <a:rPr lang="en-US" sz="1400" u="none" strike="noStrike" kern="1200" dirty="0">
                          <a:solidFill>
                            <a:schemeClr val="dk1"/>
                          </a:solidFill>
                          <a:effectLst/>
                          <a:latin typeface="+mn-lt"/>
                          <a:ea typeface="+mn-ea"/>
                          <a:cs typeface="+mn-cs"/>
                        </a:rPr>
                        <a:t>3</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24</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71</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42</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24</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dirty="0">
                          <a:solidFill>
                            <a:schemeClr val="dk1"/>
                          </a:solidFill>
                          <a:effectLst/>
                          <a:latin typeface="+mn-lt"/>
                          <a:ea typeface="+mn-ea"/>
                          <a:cs typeface="+mn-cs"/>
                        </a:rPr>
                        <a:t>6/15/2020</a:t>
                      </a:r>
                    </a:p>
                  </a:txBody>
                  <a:tcPr marL="9525" marR="9525" marT="9525" marB="0" anchor="b"/>
                </a:tc>
                <a:tc>
                  <a:txBody>
                    <a:bodyPr/>
                    <a:lstStyle/>
                    <a:p>
                      <a:pPr algn="ctr" fontAlgn="b"/>
                      <a:r>
                        <a:rPr lang="en-US" sz="1400" u="none" strike="noStrike" kern="1200" dirty="0">
                          <a:solidFill>
                            <a:schemeClr val="dk1"/>
                          </a:solidFill>
                          <a:effectLst/>
                          <a:latin typeface="+mn-lt"/>
                          <a:ea typeface="+mn-ea"/>
                          <a:cs typeface="+mn-cs"/>
                        </a:rPr>
                        <a:t>2</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16</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48</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23</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54</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51</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dirty="0">
                          <a:solidFill>
                            <a:schemeClr val="dk1"/>
                          </a:solidFill>
                          <a:effectLst/>
                          <a:latin typeface="+mn-lt"/>
                          <a:ea typeface="+mn-ea"/>
                          <a:cs typeface="+mn-cs"/>
                        </a:rPr>
                        <a:t>6/16/2020</a:t>
                      </a:r>
                    </a:p>
                  </a:txBody>
                  <a:tcPr marL="9525" marR="9525" marT="9525" marB="0" anchor="b"/>
                </a:tc>
                <a:tc>
                  <a:txBody>
                    <a:bodyPr/>
                    <a:lstStyle/>
                    <a:p>
                      <a:pPr algn="ctr" fontAlgn="b"/>
                      <a:r>
                        <a:rPr lang="en-US" sz="1400" u="none" strike="noStrike" kern="1200">
                          <a:solidFill>
                            <a:schemeClr val="dk1"/>
                          </a:solidFill>
                          <a:effectLst/>
                          <a:latin typeface="+mn-lt"/>
                          <a:ea typeface="+mn-ea"/>
                          <a:cs typeface="+mn-cs"/>
                        </a:rPr>
                        <a:t>6</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32</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dirty="0">
                          <a:solidFill>
                            <a:schemeClr val="dk1"/>
                          </a:solidFill>
                          <a:effectLst/>
                          <a:latin typeface="+mn-lt"/>
                          <a:ea typeface="+mn-ea"/>
                          <a:cs typeface="+mn-cs"/>
                        </a:rPr>
                        <a:t>6/17/2020</a:t>
                      </a:r>
                    </a:p>
                  </a:txBody>
                  <a:tcPr marL="9525" marR="9525" marT="9525" marB="0" anchor="b"/>
                </a:tc>
                <a:tc>
                  <a:txBody>
                    <a:bodyPr/>
                    <a:lstStyle/>
                    <a:p>
                      <a:pPr algn="ctr" fontAlgn="b"/>
                      <a:r>
                        <a:rPr lang="en-US" sz="1400" u="none" strike="noStrike" kern="1200" dirty="0">
                          <a:solidFill>
                            <a:schemeClr val="dk1"/>
                          </a:solidFill>
                          <a:effectLst/>
                          <a:latin typeface="+mn-lt"/>
                          <a:ea typeface="+mn-ea"/>
                          <a:cs typeface="+mn-cs"/>
                        </a:rPr>
                        <a:t>7</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64</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48</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dirty="0">
                          <a:solidFill>
                            <a:schemeClr val="dk1"/>
                          </a:solidFill>
                          <a:effectLst/>
                          <a:latin typeface="+mn-lt"/>
                          <a:ea typeface="+mn-ea"/>
                          <a:cs typeface="+mn-cs"/>
                        </a:rPr>
                        <a:t>6/19/2020</a:t>
                      </a:r>
                    </a:p>
                  </a:txBody>
                  <a:tcPr marL="9525" marR="9525" marT="9525" marB="0" anchor="b"/>
                </a:tc>
                <a:tc>
                  <a:txBody>
                    <a:bodyPr/>
                    <a:lstStyle/>
                    <a:p>
                      <a:pPr algn="ctr" fontAlgn="b"/>
                      <a:r>
                        <a:rPr lang="en-US" sz="1400" u="none" strike="noStrike" kern="1200" dirty="0">
                          <a:solidFill>
                            <a:schemeClr val="dk1"/>
                          </a:solidFill>
                          <a:effectLst/>
                          <a:latin typeface="+mn-lt"/>
                          <a:ea typeface="+mn-ea"/>
                          <a:cs typeface="+mn-cs"/>
                        </a:rPr>
                        <a:t>3</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25</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bl>
          </a:graphicData>
        </a:graphic>
      </p:graphicFrame>
      <p:sp>
        <p:nvSpPr>
          <p:cNvPr id="5" name="Rectangle 4"/>
          <p:cNvSpPr/>
          <p:nvPr/>
        </p:nvSpPr>
        <p:spPr>
          <a:xfrm>
            <a:off x="685800" y="5868635"/>
            <a:ext cx="7772400" cy="276999"/>
          </a:xfrm>
          <a:prstGeom prst="rect">
            <a:avLst/>
          </a:prstGeom>
        </p:spPr>
        <p:txBody>
          <a:bodyPr wrap="square">
            <a:spAutoFit/>
          </a:bodyPr>
          <a:lstStyle/>
          <a:p>
            <a:pPr algn="ctr"/>
            <a:r>
              <a:rPr lang="en-US" sz="1200" dirty="0">
                <a:solidFill>
                  <a:schemeClr val="tx2"/>
                </a:solidFill>
              </a:rPr>
              <a:t>Note: a positive value indicates that the corrected or proposed price is higher than the original price. </a:t>
            </a:r>
          </a:p>
        </p:txBody>
      </p:sp>
    </p:spTree>
    <p:extLst>
      <p:ext uri="{BB962C8B-B14F-4D97-AF65-F5344CB8AC3E}">
        <p14:creationId xmlns:p14="http://schemas.microsoft.com/office/powerpoint/2010/main" val="198845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84"/>
            <a:ext cx="8458200" cy="518318"/>
          </a:xfrm>
        </p:spPr>
        <p:txBody>
          <a:bodyPr/>
          <a:lstStyle/>
          <a:p>
            <a:r>
              <a:rPr lang="en-US" sz="2600" dirty="0"/>
              <a:t>Potential DAM Price Correction Price Impacts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91595034"/>
              </p:ext>
            </p:extLst>
          </p:nvPr>
        </p:nvGraphicFramePr>
        <p:xfrm>
          <a:off x="190499" y="1373553"/>
          <a:ext cx="8839202" cy="3969954"/>
        </p:xfrm>
        <a:graphic>
          <a:graphicData uri="http://schemas.openxmlformats.org/drawingml/2006/table">
            <a:tbl>
              <a:tblPr firstRow="1" bandRow="1">
                <a:tableStyleId>{5C22544A-7EE6-4342-B048-85BDC9FD1C3A}</a:tableStyleId>
              </a:tblPr>
              <a:tblGrid>
                <a:gridCol w="910023"/>
                <a:gridCol w="1414078"/>
                <a:gridCol w="868165"/>
                <a:gridCol w="941156"/>
                <a:gridCol w="941156"/>
                <a:gridCol w="941156"/>
                <a:gridCol w="941156"/>
                <a:gridCol w="941156"/>
                <a:gridCol w="941156"/>
              </a:tblGrid>
              <a:tr h="611277">
                <a:tc rowSpan="2">
                  <a:txBody>
                    <a:bodyPr/>
                    <a:lstStyle/>
                    <a:p>
                      <a:pPr algn="ctr" rtl="0" fontAlgn="ctr">
                        <a:lnSpc>
                          <a:spcPct val="100000"/>
                        </a:lnSpc>
                      </a:pPr>
                      <a:r>
                        <a:rPr lang="en-US" sz="1400" u="none" strike="noStrike" dirty="0">
                          <a:effectLst/>
                        </a:rPr>
                        <a:t>OD</a:t>
                      </a:r>
                      <a:endParaRPr lang="en-US" sz="1400" b="1" i="0" u="none" strike="noStrike" dirty="0">
                        <a:solidFill>
                          <a:srgbClr val="000000"/>
                        </a:solidFill>
                        <a:effectLst/>
                        <a:latin typeface="Arial" panose="020B0604020202020204" pitchFamily="34" charset="0"/>
                      </a:endParaRPr>
                    </a:p>
                  </a:txBody>
                  <a:tcPr marL="6422" marR="6422" marT="6422" marB="0" anchor="ctr"/>
                </a:tc>
                <a:tc rowSpan="2">
                  <a:txBody>
                    <a:bodyPr/>
                    <a:lstStyle/>
                    <a:p>
                      <a:pPr algn="ctr" rtl="0" fontAlgn="ctr">
                        <a:lnSpc>
                          <a:spcPct val="100000"/>
                        </a:lnSpc>
                      </a:pPr>
                      <a:r>
                        <a:rPr lang="en-US" sz="1400" u="none" strike="noStrike" dirty="0" smtClean="0">
                          <a:effectLst/>
                        </a:rPr>
                        <a:t>Number of constraints with the</a:t>
                      </a:r>
                      <a:r>
                        <a:rPr lang="en-US" sz="1400" u="none" strike="noStrike" baseline="0" dirty="0" smtClean="0">
                          <a:effectLst/>
                        </a:rPr>
                        <a:t> impacted transformers</a:t>
                      </a:r>
                      <a:endParaRPr lang="en-US" sz="1400" b="1" i="0" u="none" strike="noStrike" dirty="0">
                        <a:solidFill>
                          <a:srgbClr val="000000"/>
                        </a:solidFill>
                        <a:effectLst/>
                        <a:latin typeface="Arial" panose="020B0604020202020204" pitchFamily="34" charset="0"/>
                      </a:endParaRPr>
                    </a:p>
                  </a:txBody>
                  <a:tcPr marL="6422" marR="6422" marT="6422" marB="0" anchor="ctr"/>
                </a:tc>
                <a:tc gridSpan="7">
                  <a:txBody>
                    <a:bodyPr/>
                    <a:lstStyle/>
                    <a:p>
                      <a:pPr algn="ctr" fontAlgn="ctr">
                        <a:lnSpc>
                          <a:spcPct val="100000"/>
                        </a:lnSpc>
                      </a:pPr>
                      <a:r>
                        <a:rPr lang="en-US" sz="1400" u="none" strike="noStrike" dirty="0" smtClean="0">
                          <a:effectLst/>
                        </a:rPr>
                        <a:t>Count of Changes in Price for the 4 Hubs and 4 Competitive Load Zones across all </a:t>
                      </a:r>
                      <a:r>
                        <a:rPr lang="en-US" sz="1400" u="none" strike="noStrike" baseline="0" dirty="0" smtClean="0">
                          <a:effectLst/>
                        </a:rPr>
                        <a:t>Hourly Intervals</a:t>
                      </a:r>
                      <a:r>
                        <a:rPr lang="en-US" sz="1400" u="none" strike="noStrike" dirty="0" smtClean="0">
                          <a:effectLst/>
                        </a:rPr>
                        <a:t> of the Affected</a:t>
                      </a:r>
                      <a:r>
                        <a:rPr lang="en-US" sz="1400" u="none" strike="noStrike" baseline="0" dirty="0" smtClean="0">
                          <a:effectLst/>
                        </a:rPr>
                        <a:t> </a:t>
                      </a:r>
                      <a:r>
                        <a:rPr lang="en-US" sz="1400" u="none" strike="noStrike" dirty="0" smtClean="0">
                          <a:effectLst/>
                        </a:rPr>
                        <a:t>ODs</a:t>
                      </a:r>
                      <a:endParaRPr lang="en-US" sz="1400" b="1" i="0" u="none" strike="noStrike" dirty="0">
                        <a:solidFill>
                          <a:srgbClr val="000000"/>
                        </a:solidFill>
                        <a:effectLst/>
                        <a:latin typeface="Arial" panose="020B0604020202020204" pitchFamily="34" charset="0"/>
                      </a:endParaRPr>
                    </a:p>
                  </a:txBody>
                  <a:tcPr marL="6422" marR="6422" marT="642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6933">
                <a:tc vMerge="1">
                  <a:txBody>
                    <a:bodyPr/>
                    <a:lstStyle/>
                    <a:p>
                      <a:endParaRPr lang="en-US"/>
                    </a:p>
                  </a:txBody>
                  <a:tcPr/>
                </a:tc>
                <a:tc vMerge="1">
                  <a:txBody>
                    <a:bodyPr/>
                    <a:lstStyle/>
                    <a:p>
                      <a:endParaRPr lang="en-US"/>
                    </a:p>
                  </a:txBody>
                  <a:tcPr/>
                </a:tc>
                <a:tc>
                  <a:txBody>
                    <a:bodyPr/>
                    <a:lstStyle/>
                    <a:p>
                      <a:pPr algn="ctr" fontAlgn="ctr">
                        <a:lnSpc>
                          <a:spcPct val="100000"/>
                        </a:lnSpc>
                      </a:pPr>
                      <a:r>
                        <a:rPr lang="en-US" sz="1050" u="none" strike="noStrike" dirty="0">
                          <a:effectLst/>
                        </a:rPr>
                        <a:t>&lt; -$10/MWh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-$10/MWh </a:t>
                      </a:r>
                      <a:br>
                        <a:rPr lang="en-US" sz="1050" u="none" strike="noStrike" dirty="0">
                          <a:effectLst/>
                        </a:rPr>
                      </a:br>
                      <a:r>
                        <a:rPr lang="en-US" sz="1050" u="none" strike="noStrike" dirty="0">
                          <a:effectLst/>
                        </a:rPr>
                        <a:t>&amp; &lt; -$1/MWh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-$1/MWh </a:t>
                      </a:r>
                      <a:br>
                        <a:rPr lang="en-US" sz="1050" u="none" strike="noStrike" dirty="0">
                          <a:effectLst/>
                        </a:rPr>
                      </a:br>
                      <a:r>
                        <a:rPr lang="en-US" sz="1050" u="none" strike="noStrike" dirty="0">
                          <a:effectLst/>
                        </a:rPr>
                        <a:t>&amp; &lt; -$0.1/MWh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-$0.1/MWh </a:t>
                      </a:r>
                      <a:br>
                        <a:rPr lang="en-US" sz="1050" u="none" strike="noStrike" dirty="0">
                          <a:effectLst/>
                        </a:rPr>
                      </a:br>
                      <a:r>
                        <a:rPr lang="en-US" sz="1050" u="none" strike="noStrike" dirty="0">
                          <a:effectLst/>
                        </a:rPr>
                        <a:t>&amp; &lt; $0.1/MWh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$0.1/MWh </a:t>
                      </a:r>
                      <a:br>
                        <a:rPr lang="en-US" sz="1050" u="none" strike="noStrike" dirty="0">
                          <a:effectLst/>
                        </a:rPr>
                      </a:br>
                      <a:r>
                        <a:rPr lang="en-US" sz="1050" u="none" strike="noStrike" dirty="0">
                          <a:effectLst/>
                        </a:rPr>
                        <a:t>&amp; &lt; $1/MWh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$1/MWh </a:t>
                      </a:r>
                      <a:br>
                        <a:rPr lang="en-US" sz="1050" u="none" strike="noStrike" dirty="0">
                          <a:effectLst/>
                        </a:rPr>
                      </a:br>
                      <a:r>
                        <a:rPr lang="en-US" sz="1050" u="none" strike="noStrike" dirty="0">
                          <a:effectLst/>
                        </a:rPr>
                        <a:t>&amp; &lt; $10/MWh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$10/MWh</a:t>
                      </a:r>
                      <a:endParaRPr lang="en-US" sz="1050" b="1" i="0" u="none" strike="noStrike" dirty="0">
                        <a:solidFill>
                          <a:srgbClr val="000000"/>
                        </a:solidFill>
                        <a:effectLst/>
                        <a:latin typeface="Arial" panose="020B0604020202020204" pitchFamily="34" charset="0"/>
                      </a:endParaRPr>
                    </a:p>
                  </a:txBody>
                  <a:tcPr marL="6422" marR="6422" marT="6422" marB="0" anchor="ctr"/>
                </a:tc>
              </a:tr>
              <a:tr h="363837">
                <a:tc>
                  <a:txBody>
                    <a:bodyPr/>
                    <a:lstStyle/>
                    <a:p>
                      <a:pPr algn="ctr" fontAlgn="b"/>
                      <a:r>
                        <a:rPr lang="en-US" sz="1400" u="none" strike="noStrike" kern="1200" dirty="0">
                          <a:solidFill>
                            <a:schemeClr val="dk1"/>
                          </a:solidFill>
                          <a:effectLst/>
                          <a:latin typeface="+mn-lt"/>
                          <a:ea typeface="+mn-ea"/>
                          <a:cs typeface="+mn-cs"/>
                        </a:rPr>
                        <a:t>6/20/2020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44</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a:solidFill>
                            <a:schemeClr val="dk1"/>
                          </a:solidFill>
                          <a:effectLst/>
                          <a:latin typeface="+mn-lt"/>
                          <a:ea typeface="+mn-ea"/>
                          <a:cs typeface="+mn-cs"/>
                        </a:rPr>
                        <a:t>6/24/2020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2</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59</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48</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16</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14307">
                <a:tc>
                  <a:txBody>
                    <a:bodyPr/>
                    <a:lstStyle/>
                    <a:p>
                      <a:pPr algn="ctr" fontAlgn="b"/>
                      <a:r>
                        <a:rPr lang="en-US" sz="1400" u="none" strike="noStrike" kern="1200">
                          <a:solidFill>
                            <a:schemeClr val="dk1"/>
                          </a:solidFill>
                          <a:effectLst/>
                          <a:latin typeface="+mn-lt"/>
                          <a:ea typeface="+mn-ea"/>
                          <a:cs typeface="+mn-cs"/>
                        </a:rPr>
                        <a:t>6/25/2020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56</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63</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a:solidFill>
                            <a:schemeClr val="dk1"/>
                          </a:solidFill>
                          <a:effectLst/>
                          <a:latin typeface="+mn-lt"/>
                          <a:ea typeface="+mn-ea"/>
                          <a:cs typeface="+mn-cs"/>
                        </a:rPr>
                        <a:t>6/28/2020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3</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101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42</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a:solidFill>
                            <a:schemeClr val="dk1"/>
                          </a:solidFill>
                          <a:effectLst/>
                          <a:latin typeface="+mn-lt"/>
                          <a:ea typeface="+mn-ea"/>
                          <a:cs typeface="+mn-cs"/>
                        </a:rPr>
                        <a:t>6/29/2020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5</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8</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77</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38</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a:solidFill>
                            <a:schemeClr val="dk1"/>
                          </a:solidFill>
                          <a:effectLst/>
                          <a:latin typeface="+mn-lt"/>
                          <a:ea typeface="+mn-ea"/>
                          <a:cs typeface="+mn-cs"/>
                        </a:rPr>
                        <a:t>6/30/2020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2</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53</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a:solidFill>
                            <a:schemeClr val="dk1"/>
                          </a:solidFill>
                          <a:effectLst/>
                          <a:latin typeface="+mn-lt"/>
                          <a:ea typeface="+mn-ea"/>
                          <a:cs typeface="+mn-cs"/>
                        </a:rPr>
                        <a:t>7/1/2020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8</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2</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72</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a:solidFill>
                            <a:schemeClr val="dk1"/>
                          </a:solidFill>
                          <a:effectLst/>
                          <a:latin typeface="+mn-lt"/>
                          <a:ea typeface="+mn-ea"/>
                          <a:cs typeface="+mn-cs"/>
                        </a:rPr>
                        <a:t>7/2/2020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5</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4</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61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4</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a:solidFill>
                            <a:schemeClr val="dk1"/>
                          </a:solidFill>
                          <a:effectLst/>
                          <a:latin typeface="+mn-lt"/>
                          <a:ea typeface="+mn-ea"/>
                          <a:cs typeface="+mn-cs"/>
                        </a:rPr>
                        <a:t>7/3/2020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9</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8</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30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77</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52</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bl>
          </a:graphicData>
        </a:graphic>
      </p:graphicFrame>
      <p:sp>
        <p:nvSpPr>
          <p:cNvPr id="5" name="Rectangle 4"/>
          <p:cNvSpPr/>
          <p:nvPr/>
        </p:nvSpPr>
        <p:spPr>
          <a:xfrm>
            <a:off x="685800" y="5868635"/>
            <a:ext cx="7772400" cy="276999"/>
          </a:xfrm>
          <a:prstGeom prst="rect">
            <a:avLst/>
          </a:prstGeom>
        </p:spPr>
        <p:txBody>
          <a:bodyPr wrap="square">
            <a:spAutoFit/>
          </a:bodyPr>
          <a:lstStyle/>
          <a:p>
            <a:pPr algn="ctr"/>
            <a:r>
              <a:rPr lang="en-US" sz="1200" dirty="0">
                <a:solidFill>
                  <a:schemeClr val="tx2"/>
                </a:solidFill>
              </a:rPr>
              <a:t>Note: a positive value indicates that the corrected or proposed price is higher than the original price. </a:t>
            </a:r>
          </a:p>
        </p:txBody>
      </p:sp>
    </p:spTree>
    <p:extLst>
      <p:ext uri="{BB962C8B-B14F-4D97-AF65-F5344CB8AC3E}">
        <p14:creationId xmlns:p14="http://schemas.microsoft.com/office/powerpoint/2010/main" val="3167038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84"/>
            <a:ext cx="8458200" cy="518318"/>
          </a:xfrm>
        </p:spPr>
        <p:txBody>
          <a:bodyPr/>
          <a:lstStyle/>
          <a:p>
            <a:r>
              <a:rPr lang="en-US" sz="2600" dirty="0"/>
              <a:t>Potential DAM Price Correction Price Impacts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TextBox 2"/>
          <p:cNvSpPr txBox="1"/>
          <p:nvPr/>
        </p:nvSpPr>
        <p:spPr>
          <a:xfrm>
            <a:off x="381000" y="5727720"/>
            <a:ext cx="8305800" cy="276999"/>
          </a:xfrm>
          <a:prstGeom prst="rect">
            <a:avLst/>
          </a:prstGeom>
          <a:noFill/>
        </p:spPr>
        <p:txBody>
          <a:bodyPr wrap="square" rtlCol="0">
            <a:spAutoFit/>
          </a:bodyPr>
          <a:lstStyle/>
          <a:p>
            <a:pPr algn="ctr"/>
            <a:r>
              <a:rPr lang="en-US" sz="1200" dirty="0" smtClean="0">
                <a:solidFill>
                  <a:schemeClr val="tx2"/>
                </a:solidFill>
              </a:rPr>
              <a:t>* For 7/7/2020, corrected DAM prices were posted prior to becoming final.</a:t>
            </a:r>
            <a:endParaRPr lang="en-US" sz="1200"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413084720"/>
              </p:ext>
            </p:extLst>
          </p:nvPr>
        </p:nvGraphicFramePr>
        <p:xfrm>
          <a:off x="190499" y="1373553"/>
          <a:ext cx="8839202" cy="2445954"/>
        </p:xfrm>
        <a:graphic>
          <a:graphicData uri="http://schemas.openxmlformats.org/drawingml/2006/table">
            <a:tbl>
              <a:tblPr firstRow="1" bandRow="1">
                <a:tableStyleId>{5C22544A-7EE6-4342-B048-85BDC9FD1C3A}</a:tableStyleId>
              </a:tblPr>
              <a:tblGrid>
                <a:gridCol w="910023"/>
                <a:gridCol w="1414078"/>
                <a:gridCol w="868165"/>
                <a:gridCol w="941156"/>
                <a:gridCol w="941156"/>
                <a:gridCol w="941156"/>
                <a:gridCol w="941156"/>
                <a:gridCol w="941156"/>
                <a:gridCol w="941156"/>
              </a:tblGrid>
              <a:tr h="611277">
                <a:tc rowSpan="2">
                  <a:txBody>
                    <a:bodyPr/>
                    <a:lstStyle/>
                    <a:p>
                      <a:pPr algn="ctr" rtl="0" fontAlgn="ctr">
                        <a:lnSpc>
                          <a:spcPct val="100000"/>
                        </a:lnSpc>
                      </a:pPr>
                      <a:r>
                        <a:rPr lang="en-US" sz="1400" u="none" strike="noStrike" dirty="0">
                          <a:effectLst/>
                        </a:rPr>
                        <a:t>OD</a:t>
                      </a:r>
                      <a:endParaRPr lang="en-US" sz="1400" b="1" i="0" u="none" strike="noStrike" dirty="0">
                        <a:solidFill>
                          <a:srgbClr val="000000"/>
                        </a:solidFill>
                        <a:effectLst/>
                        <a:latin typeface="Arial" panose="020B0604020202020204" pitchFamily="34" charset="0"/>
                      </a:endParaRPr>
                    </a:p>
                  </a:txBody>
                  <a:tcPr marL="6422" marR="6422" marT="6422" marB="0" anchor="ctr"/>
                </a:tc>
                <a:tc rowSpan="2">
                  <a:txBody>
                    <a:bodyPr/>
                    <a:lstStyle/>
                    <a:p>
                      <a:pPr algn="ctr" rtl="0" fontAlgn="ctr">
                        <a:lnSpc>
                          <a:spcPct val="100000"/>
                        </a:lnSpc>
                      </a:pPr>
                      <a:r>
                        <a:rPr lang="en-US" sz="1400" u="none" strike="noStrike" dirty="0" smtClean="0">
                          <a:effectLst/>
                        </a:rPr>
                        <a:t>Number of constraints with the</a:t>
                      </a:r>
                      <a:r>
                        <a:rPr lang="en-US" sz="1400" u="none" strike="noStrike" baseline="0" dirty="0" smtClean="0">
                          <a:effectLst/>
                        </a:rPr>
                        <a:t> impacted transformers</a:t>
                      </a:r>
                      <a:endParaRPr lang="en-US" sz="1400" b="1" i="0" u="none" strike="noStrike" dirty="0">
                        <a:solidFill>
                          <a:srgbClr val="000000"/>
                        </a:solidFill>
                        <a:effectLst/>
                        <a:latin typeface="Arial" panose="020B0604020202020204" pitchFamily="34" charset="0"/>
                      </a:endParaRPr>
                    </a:p>
                  </a:txBody>
                  <a:tcPr marL="6422" marR="6422" marT="6422" marB="0" anchor="ctr"/>
                </a:tc>
                <a:tc gridSpan="7">
                  <a:txBody>
                    <a:bodyPr/>
                    <a:lstStyle/>
                    <a:p>
                      <a:pPr algn="ctr" fontAlgn="ctr">
                        <a:lnSpc>
                          <a:spcPct val="100000"/>
                        </a:lnSpc>
                      </a:pPr>
                      <a:r>
                        <a:rPr lang="en-US" sz="1400" u="none" strike="noStrike" dirty="0">
                          <a:effectLst/>
                        </a:rPr>
                        <a:t>Count of Changes in </a:t>
                      </a:r>
                      <a:r>
                        <a:rPr lang="en-US" sz="1400" u="none" strike="noStrike" dirty="0" smtClean="0">
                          <a:effectLst/>
                        </a:rPr>
                        <a:t>Price </a:t>
                      </a:r>
                      <a:r>
                        <a:rPr lang="en-US" sz="1400" u="none" strike="noStrike" dirty="0">
                          <a:effectLst/>
                        </a:rPr>
                        <a:t>for </a:t>
                      </a:r>
                      <a:r>
                        <a:rPr lang="en-US" sz="1400" u="none" strike="noStrike" dirty="0" smtClean="0">
                          <a:effectLst/>
                        </a:rPr>
                        <a:t>the 4 </a:t>
                      </a:r>
                      <a:r>
                        <a:rPr lang="en-US" sz="1400" u="none" strike="noStrike" dirty="0">
                          <a:effectLst/>
                        </a:rPr>
                        <a:t>Hubs and 4 Competitive Load Zones </a:t>
                      </a:r>
                      <a:r>
                        <a:rPr lang="en-US" sz="1400" u="none" strike="noStrike" dirty="0" smtClean="0">
                          <a:effectLst/>
                        </a:rPr>
                        <a:t>across </a:t>
                      </a:r>
                      <a:r>
                        <a:rPr lang="en-US" sz="1400" u="none" strike="noStrike" dirty="0">
                          <a:effectLst/>
                        </a:rPr>
                        <a:t>a</a:t>
                      </a:r>
                      <a:r>
                        <a:rPr lang="en-US" sz="1400" u="none" strike="noStrike" dirty="0" smtClean="0">
                          <a:effectLst/>
                        </a:rPr>
                        <a:t>ll </a:t>
                      </a:r>
                      <a:r>
                        <a:rPr lang="en-US" sz="1400" u="none" strike="noStrike" baseline="0" dirty="0" smtClean="0">
                          <a:effectLst/>
                        </a:rPr>
                        <a:t>Hourly Intervals</a:t>
                      </a:r>
                      <a:r>
                        <a:rPr lang="en-US" sz="1400" u="none" strike="noStrike" dirty="0" smtClean="0">
                          <a:effectLst/>
                        </a:rPr>
                        <a:t> </a:t>
                      </a:r>
                      <a:r>
                        <a:rPr lang="en-US" sz="1400" u="none" strike="noStrike" dirty="0">
                          <a:effectLst/>
                        </a:rPr>
                        <a:t>of the </a:t>
                      </a:r>
                      <a:r>
                        <a:rPr lang="en-US" sz="1400" u="none" strike="noStrike" dirty="0" smtClean="0">
                          <a:effectLst/>
                        </a:rPr>
                        <a:t>Affected</a:t>
                      </a:r>
                      <a:r>
                        <a:rPr lang="en-US" sz="1400" u="none" strike="noStrike" baseline="0" dirty="0" smtClean="0">
                          <a:effectLst/>
                        </a:rPr>
                        <a:t> </a:t>
                      </a:r>
                      <a:r>
                        <a:rPr lang="en-US" sz="1400" u="none" strike="noStrike" dirty="0" smtClean="0">
                          <a:effectLst/>
                        </a:rPr>
                        <a:t>ODs</a:t>
                      </a:r>
                      <a:endParaRPr lang="en-US" sz="1400" b="1" i="0" u="none" strike="noStrike" dirty="0">
                        <a:solidFill>
                          <a:srgbClr val="000000"/>
                        </a:solidFill>
                        <a:effectLst/>
                        <a:latin typeface="Arial" panose="020B0604020202020204" pitchFamily="34" charset="0"/>
                      </a:endParaRPr>
                    </a:p>
                  </a:txBody>
                  <a:tcPr marL="6422" marR="6422" marT="642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6933">
                <a:tc vMerge="1">
                  <a:txBody>
                    <a:bodyPr/>
                    <a:lstStyle/>
                    <a:p>
                      <a:endParaRPr lang="en-US"/>
                    </a:p>
                  </a:txBody>
                  <a:tcPr/>
                </a:tc>
                <a:tc vMerge="1">
                  <a:txBody>
                    <a:bodyPr/>
                    <a:lstStyle/>
                    <a:p>
                      <a:endParaRPr lang="en-US"/>
                    </a:p>
                  </a:txBody>
                  <a:tcPr/>
                </a:tc>
                <a:tc>
                  <a:txBody>
                    <a:bodyPr/>
                    <a:lstStyle/>
                    <a:p>
                      <a:pPr algn="ctr" fontAlgn="ctr">
                        <a:lnSpc>
                          <a:spcPct val="100000"/>
                        </a:lnSpc>
                      </a:pPr>
                      <a:r>
                        <a:rPr lang="en-US" sz="1050" u="none" strike="noStrike" dirty="0">
                          <a:effectLst/>
                        </a:rPr>
                        <a:t>&lt; -$10/MWh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-$10/MWh </a:t>
                      </a:r>
                      <a:br>
                        <a:rPr lang="en-US" sz="1050" u="none" strike="noStrike" dirty="0">
                          <a:effectLst/>
                        </a:rPr>
                      </a:br>
                      <a:r>
                        <a:rPr lang="en-US" sz="1050" u="none" strike="noStrike" dirty="0">
                          <a:effectLst/>
                        </a:rPr>
                        <a:t>&amp; &lt; -$1/MWh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-$1/MWh </a:t>
                      </a:r>
                      <a:br>
                        <a:rPr lang="en-US" sz="1050" u="none" strike="noStrike" dirty="0">
                          <a:effectLst/>
                        </a:rPr>
                      </a:br>
                      <a:r>
                        <a:rPr lang="en-US" sz="1050" u="none" strike="noStrike" dirty="0">
                          <a:effectLst/>
                        </a:rPr>
                        <a:t>&amp; &lt; -$0.1/MWh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-$0.1/MWh </a:t>
                      </a:r>
                      <a:br>
                        <a:rPr lang="en-US" sz="1050" u="none" strike="noStrike" dirty="0">
                          <a:effectLst/>
                        </a:rPr>
                      </a:br>
                      <a:r>
                        <a:rPr lang="en-US" sz="1050" u="none" strike="noStrike" dirty="0">
                          <a:effectLst/>
                        </a:rPr>
                        <a:t>&amp; &lt; $0.1/MWh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$0.1/MWh </a:t>
                      </a:r>
                      <a:br>
                        <a:rPr lang="en-US" sz="1050" u="none" strike="noStrike" dirty="0">
                          <a:effectLst/>
                        </a:rPr>
                      </a:br>
                      <a:r>
                        <a:rPr lang="en-US" sz="1050" u="none" strike="noStrike" dirty="0">
                          <a:effectLst/>
                        </a:rPr>
                        <a:t>&amp; &lt; $1/MWh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$1/MWh </a:t>
                      </a:r>
                      <a:br>
                        <a:rPr lang="en-US" sz="1050" u="none" strike="noStrike" dirty="0">
                          <a:effectLst/>
                        </a:rPr>
                      </a:br>
                      <a:r>
                        <a:rPr lang="en-US" sz="1050" u="none" strike="noStrike" dirty="0">
                          <a:effectLst/>
                        </a:rPr>
                        <a:t>&amp; &lt; $10/MWh</a:t>
                      </a:r>
                      <a:endParaRPr lang="en-US" sz="1050" b="1" i="0" u="none" strike="noStrike" dirty="0">
                        <a:solidFill>
                          <a:srgbClr val="000000"/>
                        </a:solidFill>
                        <a:effectLst/>
                        <a:latin typeface="Arial" panose="020B0604020202020204" pitchFamily="34" charset="0"/>
                      </a:endParaRPr>
                    </a:p>
                  </a:txBody>
                  <a:tcPr marL="6422" marR="6422" marT="6422" marB="0" anchor="ctr"/>
                </a:tc>
                <a:tc>
                  <a:txBody>
                    <a:bodyPr/>
                    <a:lstStyle/>
                    <a:p>
                      <a:pPr algn="ctr" fontAlgn="ctr">
                        <a:lnSpc>
                          <a:spcPct val="100000"/>
                        </a:lnSpc>
                      </a:pPr>
                      <a:r>
                        <a:rPr lang="en-US" sz="1050" u="none" strike="noStrike" dirty="0">
                          <a:effectLst/>
                        </a:rPr>
                        <a:t>&gt;= $10/MWh</a:t>
                      </a:r>
                      <a:endParaRPr lang="en-US" sz="1050" b="1" i="0" u="none" strike="noStrike" dirty="0">
                        <a:solidFill>
                          <a:srgbClr val="000000"/>
                        </a:solidFill>
                        <a:effectLst/>
                        <a:latin typeface="Arial" panose="020B0604020202020204" pitchFamily="34" charset="0"/>
                      </a:endParaRPr>
                    </a:p>
                  </a:txBody>
                  <a:tcPr marL="6422" marR="6422" marT="6422" marB="0" anchor="ctr"/>
                </a:tc>
              </a:tr>
              <a:tr h="363837">
                <a:tc>
                  <a:txBody>
                    <a:bodyPr/>
                    <a:lstStyle/>
                    <a:p>
                      <a:pPr algn="ctr" fontAlgn="b"/>
                      <a:r>
                        <a:rPr lang="en-US" sz="1400" u="none" strike="noStrike" kern="1200" dirty="0">
                          <a:solidFill>
                            <a:schemeClr val="dk1"/>
                          </a:solidFill>
                          <a:effectLst/>
                          <a:latin typeface="+mn-lt"/>
                          <a:ea typeface="+mn-ea"/>
                          <a:cs typeface="+mn-cs"/>
                        </a:rPr>
                        <a:t>7/4/2020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7</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65</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6</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a:solidFill>
                            <a:schemeClr val="dk1"/>
                          </a:solidFill>
                          <a:effectLst/>
                          <a:latin typeface="+mn-lt"/>
                          <a:ea typeface="+mn-ea"/>
                          <a:cs typeface="+mn-cs"/>
                        </a:rPr>
                        <a:t>7/5/2020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14</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14</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58</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14307">
                <a:tc>
                  <a:txBody>
                    <a:bodyPr/>
                    <a:lstStyle/>
                    <a:p>
                      <a:pPr algn="ctr" fontAlgn="b"/>
                      <a:r>
                        <a:rPr lang="en-US" sz="1400" u="none" strike="noStrike" kern="1200">
                          <a:solidFill>
                            <a:schemeClr val="dk1"/>
                          </a:solidFill>
                          <a:effectLst/>
                          <a:latin typeface="+mn-lt"/>
                          <a:ea typeface="+mn-ea"/>
                          <a:cs typeface="+mn-cs"/>
                        </a:rPr>
                        <a:t>7/6/2020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16</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23</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60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15</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r>
              <a:tr h="304800">
                <a:tc>
                  <a:txBody>
                    <a:bodyPr/>
                    <a:lstStyle/>
                    <a:p>
                      <a:pPr algn="ctr" fontAlgn="b"/>
                      <a:r>
                        <a:rPr lang="en-US" sz="1400" u="none" strike="noStrike" kern="1200" dirty="0" smtClean="0">
                          <a:solidFill>
                            <a:schemeClr val="dk1"/>
                          </a:solidFill>
                          <a:effectLst/>
                          <a:latin typeface="+mn-lt"/>
                          <a:ea typeface="+mn-ea"/>
                          <a:cs typeface="+mn-cs"/>
                        </a:rPr>
                        <a:t>7/7/2020*</a:t>
                      </a:r>
                      <a:endParaRPr lang="en-US" sz="1400" u="none" strike="noStrike" kern="1200" dirty="0">
                        <a:solidFill>
                          <a:schemeClr val="dk1"/>
                        </a:solidFill>
                        <a:effectLst/>
                        <a:latin typeface="+mn-lt"/>
                        <a:ea typeface="+mn-ea"/>
                        <a:cs typeface="+mn-cs"/>
                      </a:endParaRP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15</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28</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70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2</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a:t>
                      </a:r>
                    </a:p>
                  </a:txBody>
                  <a:tcPr marL="9525" marR="9525" marT="9525" marB="0" anchor="ctr"/>
                </a:tc>
              </a:tr>
            </a:tbl>
          </a:graphicData>
        </a:graphic>
      </p:graphicFrame>
      <p:sp>
        <p:nvSpPr>
          <p:cNvPr id="5" name="Rectangle 4"/>
          <p:cNvSpPr/>
          <p:nvPr/>
        </p:nvSpPr>
        <p:spPr>
          <a:xfrm>
            <a:off x="914400" y="5410200"/>
            <a:ext cx="7772400" cy="276999"/>
          </a:xfrm>
          <a:prstGeom prst="rect">
            <a:avLst/>
          </a:prstGeom>
        </p:spPr>
        <p:txBody>
          <a:bodyPr wrap="square">
            <a:spAutoFit/>
          </a:bodyPr>
          <a:lstStyle/>
          <a:p>
            <a:pPr algn="ctr"/>
            <a:r>
              <a:rPr lang="en-US" sz="1200" dirty="0">
                <a:solidFill>
                  <a:schemeClr val="tx2"/>
                </a:solidFill>
              </a:rPr>
              <a:t>Note: a positive value indicates that the corrected or proposed price is higher than the original price</a:t>
            </a:r>
            <a:r>
              <a:rPr lang="en-US" sz="1200" dirty="0"/>
              <a:t>. </a:t>
            </a:r>
          </a:p>
        </p:txBody>
      </p:sp>
    </p:spTree>
    <p:extLst>
      <p:ext uri="{BB962C8B-B14F-4D97-AF65-F5344CB8AC3E}">
        <p14:creationId xmlns:p14="http://schemas.microsoft.com/office/powerpoint/2010/main" val="208937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Potential </a:t>
            </a:r>
            <a:r>
              <a:rPr lang="en-US" sz="2600" dirty="0" smtClean="0"/>
              <a:t>DAM Price Correction Settlement Impacts</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5846532"/>
              </p:ext>
            </p:extLst>
          </p:nvPr>
        </p:nvGraphicFramePr>
        <p:xfrm>
          <a:off x="228600" y="1295400"/>
          <a:ext cx="8686799" cy="4038600"/>
        </p:xfrm>
        <a:graphic>
          <a:graphicData uri="http://schemas.openxmlformats.org/drawingml/2006/table">
            <a:tbl>
              <a:tblPr firstRow="1" bandRow="1">
                <a:tableStyleId>{5C22544A-7EE6-4342-B048-85BDC9FD1C3A}</a:tableStyleId>
              </a:tblPr>
              <a:tblGrid>
                <a:gridCol w="914400"/>
                <a:gridCol w="685800"/>
                <a:gridCol w="609600"/>
                <a:gridCol w="609600"/>
                <a:gridCol w="685800"/>
                <a:gridCol w="685800"/>
                <a:gridCol w="609600"/>
                <a:gridCol w="609600"/>
                <a:gridCol w="685800"/>
                <a:gridCol w="609600"/>
                <a:gridCol w="609600"/>
                <a:gridCol w="598699"/>
                <a:gridCol w="772900"/>
              </a:tblGrid>
              <a:tr h="570854">
                <a:tc>
                  <a:txBody>
                    <a:bodyPr/>
                    <a:lstStyle/>
                    <a:p>
                      <a:pPr algn="l" fontAlgn="b"/>
                      <a:endParaRPr lang="en-US" sz="1600" b="1" kern="1200" dirty="0">
                        <a:solidFill>
                          <a:schemeClr val="lt1"/>
                        </a:solidFill>
                        <a:latin typeface="+mn-lt"/>
                        <a:ea typeface="+mn-ea"/>
                        <a:cs typeface="+mn-cs"/>
                      </a:endParaRPr>
                    </a:p>
                  </a:txBody>
                  <a:tcPr marL="9525" marR="9525" marT="9525" marB="0" anchor="ctr"/>
                </a:tc>
                <a:tc gridSpan="2">
                  <a:txBody>
                    <a:bodyPr/>
                    <a:lstStyle/>
                    <a:p>
                      <a:pPr algn="ctr" rtl="0" fontAlgn="b"/>
                      <a:r>
                        <a:rPr lang="en-US" sz="1400" dirty="0" smtClean="0"/>
                        <a:t>Energy Purchases</a:t>
                      </a:r>
                      <a:endParaRPr lang="en-US" sz="1400" kern="1200" dirty="0">
                        <a:solidFill>
                          <a:schemeClr val="dk1"/>
                        </a:solidFill>
                        <a:latin typeface="+mn-lt"/>
                        <a:ea typeface="+mn-ea"/>
                        <a:cs typeface="+mn-cs"/>
                      </a:endParaRPr>
                    </a:p>
                  </a:txBody>
                  <a:tcPr>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Energy Sales</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PTP Purchases</a:t>
                      </a:r>
                      <a:endParaRPr lang="en-US" sz="1400" b="1" kern="1200" dirty="0">
                        <a:solidFill>
                          <a:schemeClr val="lt1"/>
                        </a:solidFill>
                        <a:latin typeface="+mn-lt"/>
                        <a:ea typeface="+mn-ea"/>
                        <a:cs typeface="+mn-cs"/>
                      </a:endParaRPr>
                    </a:p>
                  </a:txBody>
                  <a:tcPr>
                    <a:lnL w="12700" cap="flat" cmpd="sng" algn="ctr">
                      <a:solidFill>
                        <a:schemeClr val="bg2"/>
                      </a:solidFill>
                      <a:prstDash val="solid"/>
                      <a:round/>
                      <a:headEnd type="none" w="med" len="med"/>
                      <a:tailEnd type="none" w="med" len="med"/>
                    </a:lnL>
                  </a:tcPr>
                </a:tc>
                <a:tc hMerge="1">
                  <a:txBody>
                    <a:bodyPr/>
                    <a:lstStyle/>
                    <a:p>
                      <a:endParaRPr lang="en-US"/>
                    </a:p>
                  </a:txBody>
                  <a:tcPr/>
                </a:tc>
                <a:tc gridSpan="2">
                  <a:txBody>
                    <a:bodyPr/>
                    <a:lstStyle/>
                    <a:p>
                      <a:pPr algn="ctr"/>
                      <a:r>
                        <a:rPr lang="en-US" sz="1400" b="1" kern="1200" dirty="0" smtClean="0">
                          <a:solidFill>
                            <a:schemeClr val="lt1"/>
                          </a:solidFill>
                          <a:latin typeface="+mn-lt"/>
                          <a:ea typeface="+mn-ea"/>
                          <a:cs typeface="+mn-cs"/>
                        </a:rPr>
                        <a:t>CRR Settlements </a:t>
                      </a:r>
                      <a:endParaRPr lang="en-US" sz="1400" b="1" kern="1200" dirty="0">
                        <a:solidFill>
                          <a:schemeClr val="lt1"/>
                        </a:solidFill>
                        <a:latin typeface="+mn-lt"/>
                        <a:ea typeface="+mn-ea"/>
                        <a:cs typeface="+mn-cs"/>
                      </a:endParaRPr>
                    </a:p>
                  </a:txBody>
                  <a:tcPr>
                    <a:lnR w="12700" cap="flat" cmpd="sng" algn="ctr">
                      <a:solidFill>
                        <a:schemeClr val="bg2"/>
                      </a:solidFill>
                      <a:prstDash val="solid"/>
                      <a:round/>
                      <a:headEnd type="none" w="med" len="med"/>
                      <a:tailEnd type="none" w="med" len="med"/>
                    </a:lnR>
                  </a:tcPr>
                </a:tc>
                <a:tc hMerge="1">
                  <a:txBody>
                    <a:bodyPr/>
                    <a:lstStyle/>
                    <a:p>
                      <a:endParaRPr lang="en-US"/>
                    </a:p>
                  </a:txBody>
                  <a:tcPr/>
                </a:tc>
                <a:tc gridSpan="2">
                  <a:txBody>
                    <a:bodyPr/>
                    <a:lstStyle/>
                    <a:p>
                      <a:pPr marL="0" algn="ctr" defTabSz="914400" rtl="0" eaLnBrk="1" fontAlgn="b" latinLnBrk="0" hangingPunct="1"/>
                      <a:r>
                        <a:rPr lang="en-US" sz="1400" b="1" kern="1200" dirty="0" smtClean="0">
                          <a:solidFill>
                            <a:schemeClr val="lt1"/>
                          </a:solidFill>
                          <a:latin typeface="+mn-lt"/>
                          <a:ea typeface="+mn-ea"/>
                          <a:cs typeface="+mn-cs"/>
                        </a:rPr>
                        <a:t>AS Payments </a:t>
                      </a:r>
                      <a:endParaRPr lang="en-US" sz="1400" b="1" kern="1200" dirty="0">
                        <a:solidFill>
                          <a:schemeClr val="lt1"/>
                        </a:solidFill>
                        <a:latin typeface="+mn-lt"/>
                        <a:ea typeface="+mn-ea"/>
                        <a:cs typeface="+mn-cs"/>
                      </a:endParaRPr>
                    </a:p>
                  </a:txBody>
                  <a:tcPr>
                    <a:lnL w="12700" cap="flat" cmpd="sng" algn="ctr">
                      <a:solidFill>
                        <a:schemeClr val="bg2"/>
                      </a:solidFill>
                      <a:prstDash val="solid"/>
                      <a:round/>
                      <a:headEnd type="none" w="med" len="med"/>
                      <a:tailEnd type="none" w="med" len="med"/>
                    </a:lnL>
                  </a:tcPr>
                </a:tc>
                <a:tc hMerge="1">
                  <a:txBody>
                    <a:bodyPr/>
                    <a:lstStyle/>
                    <a:p>
                      <a:endParaRPr lang="en-US"/>
                    </a:p>
                  </a:txBody>
                  <a:tcPr/>
                </a:tc>
                <a:tc gridSpan="2">
                  <a:txBody>
                    <a:bodyPr/>
                    <a:lstStyle/>
                    <a:p>
                      <a:pPr algn="ctr"/>
                      <a:r>
                        <a:rPr lang="en-US" sz="1400" b="1" kern="1200" dirty="0" smtClean="0">
                          <a:solidFill>
                            <a:schemeClr val="lt1"/>
                          </a:solidFill>
                          <a:latin typeface="+mn-lt"/>
                          <a:ea typeface="+mn-ea"/>
                          <a:cs typeface="+mn-cs"/>
                        </a:rPr>
                        <a:t>Make-whole</a:t>
                      </a:r>
                    </a:p>
                    <a:p>
                      <a:pPr algn="ctr"/>
                      <a:r>
                        <a:rPr lang="en-US" sz="1400" b="1" kern="1200" dirty="0" smtClean="0">
                          <a:solidFill>
                            <a:schemeClr val="lt1"/>
                          </a:solidFill>
                          <a:latin typeface="+mn-lt"/>
                          <a:ea typeface="+mn-ea"/>
                          <a:cs typeface="+mn-cs"/>
                        </a:rPr>
                        <a:t>Payment</a:t>
                      </a:r>
                      <a:endParaRPr lang="en-US" sz="1400" b="1" kern="1200" dirty="0">
                        <a:solidFill>
                          <a:schemeClr val="lt1"/>
                        </a:solidFill>
                        <a:latin typeface="+mn-lt"/>
                        <a:ea typeface="+mn-ea"/>
                        <a:cs typeface="+mn-cs"/>
                      </a:endParaRPr>
                    </a:p>
                  </a:txBody>
                  <a:tcPr/>
                </a:tc>
                <a:tc hMerge="1">
                  <a:txBody>
                    <a:bodyPr/>
                    <a:lstStyle/>
                    <a:p>
                      <a:endParaRPr lang="en-US"/>
                    </a:p>
                  </a:txBody>
                  <a:tcPr/>
                </a:tc>
              </a:tr>
              <a:tr h="419746">
                <a:tc>
                  <a:txBody>
                    <a:bodyPr/>
                    <a:lstStyle/>
                    <a:p>
                      <a:pPr algn="ctr" rtl="0" fontAlgn="ctr">
                        <a:lnSpc>
                          <a:spcPct val="150000"/>
                        </a:lnSpc>
                      </a:pPr>
                      <a:r>
                        <a:rPr lang="en-US" sz="1400" u="none" strike="noStrike" kern="1200" dirty="0" smtClean="0">
                          <a:solidFill>
                            <a:schemeClr val="dk1"/>
                          </a:solidFill>
                          <a:effectLst/>
                          <a:latin typeface="+mn-lt"/>
                          <a:ea typeface="+mn-ea"/>
                          <a:cs typeface="+mn-cs"/>
                        </a:rPr>
                        <a:t>6/8/2020</a:t>
                      </a:r>
                      <a:endParaRPr lang="en-US" sz="1400" u="none" strike="noStrike" kern="1200" dirty="0">
                        <a:solidFill>
                          <a:schemeClr val="dk1"/>
                        </a:solidFill>
                        <a:effectLst/>
                        <a:latin typeface="+mn-lt"/>
                        <a:ea typeface="+mn-ea"/>
                        <a:cs typeface="+mn-cs"/>
                      </a:endParaRPr>
                    </a:p>
                  </a:txBody>
                  <a:tcPr marL="6422" marR="6422" marT="6422" marB="0" anchor="ctr"/>
                </a:tc>
                <a:tc>
                  <a:txBody>
                    <a:bodyPr/>
                    <a:lstStyle/>
                    <a:p>
                      <a:pPr algn="ctr" fontAlgn="b">
                        <a:lnSpc>
                          <a:spcPct val="150000"/>
                        </a:lnSpc>
                      </a:pPr>
                      <a:r>
                        <a:rPr lang="en-US" sz="1400" u="none" strike="noStrike" kern="1200" dirty="0">
                          <a:solidFill>
                            <a:schemeClr val="dk1"/>
                          </a:solidFill>
                          <a:effectLst/>
                          <a:latin typeface="+mn-lt"/>
                          <a:ea typeface="+mn-ea"/>
                          <a:cs typeface="+mn-cs"/>
                        </a:rPr>
                        <a:t>(214.1)</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lnSpc>
                          <a:spcPct val="150000"/>
                        </a:lnSpc>
                      </a:pPr>
                      <a:r>
                        <a:rPr lang="en-US" sz="1400" u="none" strike="noStrike" kern="1200">
                          <a:solidFill>
                            <a:schemeClr val="dk1"/>
                          </a:solidFill>
                          <a:effectLst/>
                          <a:latin typeface="+mn-lt"/>
                          <a:ea typeface="+mn-ea"/>
                          <a:cs typeface="+mn-cs"/>
                        </a:rPr>
                        <a:t>0.4%</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211.0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0.4%</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6.9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0.5%</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(7.9)</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0.4%</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6.3 </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0.2%</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(0.4)</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97.4%</a:t>
                      </a:r>
                    </a:p>
                  </a:txBody>
                  <a:tcPr marL="9525" marR="9525" marT="9525" marB="0" anchor="ctr"/>
                </a:tc>
              </a:tr>
              <a:tr h="457200">
                <a:tc>
                  <a:txBody>
                    <a:bodyPr/>
                    <a:lstStyle/>
                    <a:p>
                      <a:pPr algn="ctr" rtl="0" fontAlgn="ctr">
                        <a:lnSpc>
                          <a:spcPct val="150000"/>
                        </a:lnSpc>
                      </a:pPr>
                      <a:r>
                        <a:rPr lang="en-US" sz="1400" u="none" strike="noStrike" kern="1200" dirty="0" smtClean="0">
                          <a:solidFill>
                            <a:schemeClr val="dk1"/>
                          </a:solidFill>
                          <a:effectLst/>
                          <a:latin typeface="+mn-lt"/>
                          <a:ea typeface="+mn-ea"/>
                          <a:cs typeface="+mn-cs"/>
                        </a:rPr>
                        <a:t>6/9/2020</a:t>
                      </a:r>
                      <a:endParaRPr lang="en-US" sz="1400" u="none" strike="noStrike" kern="1200" dirty="0">
                        <a:solidFill>
                          <a:schemeClr val="dk1"/>
                        </a:solidFill>
                        <a:effectLst/>
                        <a:latin typeface="+mn-lt"/>
                        <a:ea typeface="+mn-ea"/>
                        <a:cs typeface="+mn-cs"/>
                      </a:endParaRPr>
                    </a:p>
                  </a:txBody>
                  <a:tcPr marL="6422" marR="6422" marT="6422" marB="0" anchor="ctr"/>
                </a:tc>
                <a:tc>
                  <a:txBody>
                    <a:bodyPr/>
                    <a:lstStyle/>
                    <a:p>
                      <a:pPr algn="ctr" fontAlgn="b">
                        <a:lnSpc>
                          <a:spcPct val="150000"/>
                        </a:lnSpc>
                      </a:pPr>
                      <a:r>
                        <a:rPr lang="en-US" sz="1400" u="none" strike="noStrike" kern="1200" dirty="0">
                          <a:solidFill>
                            <a:schemeClr val="dk1"/>
                          </a:solidFill>
                          <a:effectLst/>
                          <a:latin typeface="+mn-lt"/>
                          <a:ea typeface="+mn-ea"/>
                          <a:cs typeface="+mn-cs"/>
                        </a:rPr>
                        <a:t>(566.1)</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lnSpc>
                          <a:spcPct val="150000"/>
                        </a:lnSpc>
                      </a:pPr>
                      <a:r>
                        <a:rPr lang="en-US" sz="1400" u="none" strike="noStrike" kern="1200" dirty="0">
                          <a:solidFill>
                            <a:schemeClr val="dk1"/>
                          </a:solidFill>
                          <a:effectLst/>
                          <a:latin typeface="+mn-lt"/>
                          <a:ea typeface="+mn-ea"/>
                          <a:cs typeface="+mn-cs"/>
                        </a:rPr>
                        <a:t>2.6%</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569.5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2.8%</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15.2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0.4%</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(21.9)</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0.6%</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42.3 </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5.2%</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tc>
              </a:tr>
              <a:tr h="381000">
                <a:tc>
                  <a:txBody>
                    <a:bodyPr/>
                    <a:lstStyle/>
                    <a:p>
                      <a:pPr algn="ctr" fontAlgn="b"/>
                      <a:r>
                        <a:rPr lang="en-US" sz="1400" u="none" strike="noStrike" kern="1200" dirty="0">
                          <a:solidFill>
                            <a:schemeClr val="dk1"/>
                          </a:solidFill>
                          <a:effectLst/>
                          <a:latin typeface="+mn-lt"/>
                          <a:ea typeface="+mn-ea"/>
                          <a:cs typeface="+mn-cs"/>
                        </a:rPr>
                        <a:t>6/10/2020</a:t>
                      </a:r>
                    </a:p>
                  </a:txBody>
                  <a:tcPr marL="9525" marR="9525" marT="9525" marB="0" anchor="ctr"/>
                </a:tc>
                <a:tc>
                  <a:txBody>
                    <a:bodyPr/>
                    <a:lstStyle/>
                    <a:p>
                      <a:pPr algn="ctr" fontAlgn="b">
                        <a:lnSpc>
                          <a:spcPct val="150000"/>
                        </a:lnSpc>
                      </a:pPr>
                      <a:r>
                        <a:rPr lang="en-US" sz="1400" u="none" strike="noStrike" kern="1200" dirty="0">
                          <a:solidFill>
                            <a:schemeClr val="dk1"/>
                          </a:solidFill>
                          <a:effectLst/>
                          <a:latin typeface="+mn-lt"/>
                          <a:ea typeface="+mn-ea"/>
                          <a:cs typeface="+mn-cs"/>
                        </a:rPr>
                        <a:t>5.1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lnSpc>
                          <a:spcPct val="150000"/>
                        </a:lnSpc>
                      </a:pPr>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(5.0)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(0.2)</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0.9 </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0.2%</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r h="369376">
                <a:tc>
                  <a:txBody>
                    <a:bodyPr/>
                    <a:lstStyle/>
                    <a:p>
                      <a:pPr algn="ctr" fontAlgn="b"/>
                      <a:r>
                        <a:rPr lang="en-US" sz="1400" u="none" strike="noStrike" kern="1200" dirty="0">
                          <a:solidFill>
                            <a:schemeClr val="dk1"/>
                          </a:solidFill>
                          <a:effectLst/>
                          <a:latin typeface="+mn-lt"/>
                          <a:ea typeface="+mn-ea"/>
                          <a:cs typeface="+mn-cs"/>
                        </a:rPr>
                        <a:t>6/11/2020</a:t>
                      </a:r>
                    </a:p>
                  </a:txBody>
                  <a:tcPr marL="9525" marR="9525" marT="9525" marB="0" anchor="ctr"/>
                </a:tc>
                <a:tc>
                  <a:txBody>
                    <a:bodyPr/>
                    <a:lstStyle/>
                    <a:p>
                      <a:pPr algn="ctr" fontAlgn="b">
                        <a:lnSpc>
                          <a:spcPct val="150000"/>
                        </a:lnSpc>
                      </a:pPr>
                      <a:r>
                        <a:rPr lang="en-US" sz="1400" u="none" strike="noStrike" kern="1200">
                          <a:solidFill>
                            <a:schemeClr val="dk1"/>
                          </a:solidFill>
                          <a:effectLst/>
                          <a:latin typeface="+mn-lt"/>
                          <a:ea typeface="+mn-ea"/>
                          <a:cs typeface="+mn-cs"/>
                        </a:rPr>
                        <a:t>262.6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lnSpc>
                          <a:spcPct val="150000"/>
                        </a:lnSpc>
                      </a:pPr>
                      <a:r>
                        <a:rPr lang="en-US" sz="1400" u="none" strike="noStrike" kern="1200" dirty="0">
                          <a:solidFill>
                            <a:schemeClr val="dk1"/>
                          </a:solidFill>
                          <a:effectLst/>
                          <a:latin typeface="+mn-lt"/>
                          <a:ea typeface="+mn-ea"/>
                          <a:cs typeface="+mn-cs"/>
                        </a:rPr>
                        <a:t>2.0%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(260.9)</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2.1%</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17.1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(19.9)</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0.9%</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(13.2)</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3.0%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r h="369376">
                <a:tc>
                  <a:txBody>
                    <a:bodyPr/>
                    <a:lstStyle/>
                    <a:p>
                      <a:pPr algn="ctr" fontAlgn="b"/>
                      <a:r>
                        <a:rPr lang="en-US" sz="1400" u="none" strike="noStrike" kern="1200" dirty="0">
                          <a:solidFill>
                            <a:schemeClr val="dk1"/>
                          </a:solidFill>
                          <a:effectLst/>
                          <a:latin typeface="+mn-lt"/>
                          <a:ea typeface="+mn-ea"/>
                          <a:cs typeface="+mn-cs"/>
                        </a:rPr>
                        <a:t>6/12/2020</a:t>
                      </a:r>
                    </a:p>
                  </a:txBody>
                  <a:tcPr marL="9525" marR="9525" marT="9525" marB="0" anchor="ctr"/>
                </a:tc>
                <a:tc>
                  <a:txBody>
                    <a:bodyPr/>
                    <a:lstStyle/>
                    <a:p>
                      <a:pPr algn="ctr" fontAlgn="b">
                        <a:lnSpc>
                          <a:spcPct val="150000"/>
                        </a:lnSpc>
                      </a:pPr>
                      <a:r>
                        <a:rPr lang="en-US" sz="1400" u="none" strike="noStrike" kern="1200">
                          <a:solidFill>
                            <a:schemeClr val="dk1"/>
                          </a:solidFill>
                          <a:effectLst/>
                          <a:latin typeface="+mn-lt"/>
                          <a:ea typeface="+mn-ea"/>
                          <a:cs typeface="+mn-cs"/>
                        </a:rPr>
                        <a:t>465.9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lnSpc>
                          <a:spcPct val="150000"/>
                        </a:lnSpc>
                      </a:pPr>
                      <a:r>
                        <a:rPr lang="en-US" sz="1400" u="none" strike="noStrike" kern="1200" dirty="0">
                          <a:solidFill>
                            <a:schemeClr val="dk1"/>
                          </a:solidFill>
                          <a:effectLst/>
                          <a:latin typeface="+mn-lt"/>
                          <a:ea typeface="+mn-ea"/>
                          <a:cs typeface="+mn-cs"/>
                        </a:rPr>
                        <a:t>3.4%</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(462.9)</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3.4%</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9.1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0.9%</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(10.5)</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0.7%</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(19.7)</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4.5%</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r h="369376">
                <a:tc>
                  <a:txBody>
                    <a:bodyPr/>
                    <a:lstStyle/>
                    <a:p>
                      <a:pPr algn="ctr" fontAlgn="b"/>
                      <a:r>
                        <a:rPr lang="en-US" sz="1400" u="none" strike="noStrike" kern="1200" dirty="0">
                          <a:solidFill>
                            <a:schemeClr val="dk1"/>
                          </a:solidFill>
                          <a:effectLst/>
                          <a:latin typeface="+mn-lt"/>
                          <a:ea typeface="+mn-ea"/>
                          <a:cs typeface="+mn-cs"/>
                        </a:rPr>
                        <a:t>6/15/2020</a:t>
                      </a:r>
                    </a:p>
                  </a:txBody>
                  <a:tcPr marL="9525" marR="9525" marT="9525" marB="0" anchor="ctr"/>
                </a:tc>
                <a:tc>
                  <a:txBody>
                    <a:bodyPr/>
                    <a:lstStyle/>
                    <a:p>
                      <a:pPr algn="ctr" fontAlgn="b">
                        <a:lnSpc>
                          <a:spcPct val="150000"/>
                        </a:lnSpc>
                      </a:pPr>
                      <a:r>
                        <a:rPr lang="en-US" sz="1400" u="none" strike="noStrike" kern="1200">
                          <a:solidFill>
                            <a:schemeClr val="dk1"/>
                          </a:solidFill>
                          <a:effectLst/>
                          <a:latin typeface="+mn-lt"/>
                          <a:ea typeface="+mn-ea"/>
                          <a:cs typeface="+mn-cs"/>
                        </a:rPr>
                        <a:t>893.5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lnSpc>
                          <a:spcPct val="150000"/>
                        </a:lnSpc>
                      </a:pPr>
                      <a:r>
                        <a:rPr lang="en-US" sz="1400" u="none" strike="noStrike" kern="1200" dirty="0">
                          <a:solidFill>
                            <a:schemeClr val="dk1"/>
                          </a:solidFill>
                          <a:effectLst/>
                          <a:latin typeface="+mn-lt"/>
                          <a:ea typeface="+mn-ea"/>
                          <a:cs typeface="+mn-cs"/>
                        </a:rPr>
                        <a:t>5.8%</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(895.8)</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6.0%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14.7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1.3%</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(9.3)</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0.7%</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(33.3)</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6.7%</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0.4 </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84.2%</a:t>
                      </a:r>
                    </a:p>
                  </a:txBody>
                  <a:tcPr marL="9525" marR="9525" marT="9525" marB="0" anchor="ctr"/>
                </a:tc>
              </a:tr>
              <a:tr h="339672">
                <a:tc>
                  <a:txBody>
                    <a:bodyPr/>
                    <a:lstStyle/>
                    <a:p>
                      <a:pPr algn="ctr" fontAlgn="b"/>
                      <a:r>
                        <a:rPr lang="en-US" sz="1400" u="none" strike="noStrike" kern="1200" dirty="0">
                          <a:solidFill>
                            <a:schemeClr val="dk1"/>
                          </a:solidFill>
                          <a:effectLst/>
                          <a:latin typeface="+mn-lt"/>
                          <a:ea typeface="+mn-ea"/>
                          <a:cs typeface="+mn-cs"/>
                        </a:rPr>
                        <a:t>6/16/2020</a:t>
                      </a:r>
                    </a:p>
                  </a:txBody>
                  <a:tcPr marL="9525" marR="9525" marT="9525" marB="0" anchor="ctr"/>
                </a:tc>
                <a:tc>
                  <a:txBody>
                    <a:bodyPr/>
                    <a:lstStyle/>
                    <a:p>
                      <a:pPr algn="ctr" fontAlgn="b">
                        <a:lnSpc>
                          <a:spcPct val="150000"/>
                        </a:lnSpc>
                      </a:pPr>
                      <a:r>
                        <a:rPr lang="en-US" sz="1400" u="none" strike="noStrike" kern="1200">
                          <a:solidFill>
                            <a:schemeClr val="dk1"/>
                          </a:solidFill>
                          <a:effectLst/>
                          <a:latin typeface="+mn-lt"/>
                          <a:ea typeface="+mn-ea"/>
                          <a:cs typeface="+mn-cs"/>
                        </a:rPr>
                        <a:t>(0.0)</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lnSpc>
                          <a:spcPct val="150000"/>
                        </a:lnSpc>
                      </a:pPr>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(0.9)</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1.1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tc>
              </a:tr>
              <a:tr h="212155">
                <a:tc>
                  <a:txBody>
                    <a:bodyPr/>
                    <a:lstStyle/>
                    <a:p>
                      <a:pPr algn="ctr" fontAlgn="b"/>
                      <a:r>
                        <a:rPr lang="en-US" sz="1400" u="none" strike="noStrike" kern="1200" dirty="0">
                          <a:solidFill>
                            <a:schemeClr val="dk1"/>
                          </a:solidFill>
                          <a:effectLst/>
                          <a:latin typeface="+mn-lt"/>
                          <a:ea typeface="+mn-ea"/>
                          <a:cs typeface="+mn-cs"/>
                        </a:rPr>
                        <a:t>6/17/2020</a:t>
                      </a:r>
                    </a:p>
                  </a:txBody>
                  <a:tcPr marL="9525" marR="9525" marT="9525" marB="0" anchor="ctr"/>
                </a:tc>
                <a:tc>
                  <a:txBody>
                    <a:bodyPr/>
                    <a:lstStyle/>
                    <a:p>
                      <a:pPr algn="ctr" fontAlgn="b">
                        <a:lnSpc>
                          <a:spcPct val="150000"/>
                        </a:lnSpc>
                      </a:pPr>
                      <a:r>
                        <a:rPr lang="en-US" sz="1400" u="none" strike="noStrike" kern="1200">
                          <a:solidFill>
                            <a:schemeClr val="dk1"/>
                          </a:solidFill>
                          <a:effectLst/>
                          <a:latin typeface="+mn-lt"/>
                          <a:ea typeface="+mn-ea"/>
                          <a:cs typeface="+mn-cs"/>
                        </a:rPr>
                        <a:t>61.5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lnSpc>
                          <a:spcPct val="150000"/>
                        </a:lnSpc>
                      </a:pPr>
                      <a:r>
                        <a:rPr lang="en-US" sz="1400" u="none" strike="noStrike" kern="1200" dirty="0">
                          <a:solidFill>
                            <a:schemeClr val="dk1"/>
                          </a:solidFill>
                          <a:effectLst/>
                          <a:latin typeface="+mn-lt"/>
                          <a:ea typeface="+mn-ea"/>
                          <a:cs typeface="+mn-cs"/>
                        </a:rPr>
                        <a:t>0.5%</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(59.2)</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0.5%</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1.5 </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(2.6)</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0.1%</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(2.5)</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0.6%</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dirty="0">
                          <a:solidFill>
                            <a:schemeClr val="dk1"/>
                          </a:solidFill>
                          <a:effectLst/>
                          <a:latin typeface="+mn-lt"/>
                          <a:ea typeface="+mn-ea"/>
                          <a:cs typeface="+mn-cs"/>
                        </a:rPr>
                        <a:t>0.8%</a:t>
                      </a:r>
                    </a:p>
                  </a:txBody>
                  <a:tcPr marL="9525" marR="9525" marT="9525" marB="0" anchor="ctr"/>
                </a:tc>
              </a:tr>
              <a:tr h="432435">
                <a:tc>
                  <a:txBody>
                    <a:bodyPr/>
                    <a:lstStyle/>
                    <a:p>
                      <a:pPr algn="ctr" fontAlgn="b"/>
                      <a:r>
                        <a:rPr lang="en-US" sz="1400" u="none" strike="noStrike" kern="1200" dirty="0">
                          <a:solidFill>
                            <a:schemeClr val="dk1"/>
                          </a:solidFill>
                          <a:effectLst/>
                          <a:latin typeface="+mn-lt"/>
                          <a:ea typeface="+mn-ea"/>
                          <a:cs typeface="+mn-cs"/>
                        </a:rPr>
                        <a:t>6/19/2020</a:t>
                      </a:r>
                    </a:p>
                  </a:txBody>
                  <a:tcPr marL="9525" marR="9525" marT="9525" marB="0" anchor="ctr"/>
                </a:tc>
                <a:tc>
                  <a:txBody>
                    <a:bodyPr/>
                    <a:lstStyle/>
                    <a:p>
                      <a:pPr algn="ctr" fontAlgn="b">
                        <a:lnSpc>
                          <a:spcPct val="150000"/>
                        </a:lnSpc>
                      </a:pPr>
                      <a:r>
                        <a:rPr lang="en-US" sz="1400" u="none" strike="noStrike" kern="1200">
                          <a:solidFill>
                            <a:schemeClr val="dk1"/>
                          </a:solidFill>
                          <a:effectLst/>
                          <a:latin typeface="+mn-lt"/>
                          <a:ea typeface="+mn-ea"/>
                          <a:cs typeface="+mn-cs"/>
                        </a:rPr>
                        <a:t>(0.2)</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lnSpc>
                          <a:spcPct val="150000"/>
                        </a:lnSpc>
                      </a:pPr>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a:solidFill>
                            <a:schemeClr val="dk1"/>
                          </a:solidFill>
                          <a:effectLst/>
                          <a:latin typeface="+mn-lt"/>
                          <a:ea typeface="+mn-ea"/>
                          <a:cs typeface="+mn-cs"/>
                        </a:rPr>
                        <a:t>0.5 </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(0.4)</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a:solidFill>
                            <a:schemeClr val="dk1"/>
                          </a:solidFill>
                          <a:effectLst/>
                          <a:latin typeface="+mn-lt"/>
                          <a:ea typeface="+mn-ea"/>
                          <a:cs typeface="+mn-cs"/>
                        </a:rPr>
                        <a:t>(0.3)</a:t>
                      </a:r>
                    </a:p>
                  </a:txBody>
                  <a:tcPr marL="9525" marR="9525" marT="9525" marB="0" anchor="ctr">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lnL w="12700" cap="flat" cmpd="sng" algn="ctr">
                      <a:solidFill>
                        <a:schemeClr val="bg2"/>
                      </a:solidFill>
                      <a:prstDash val="solid"/>
                      <a:round/>
                      <a:headEnd type="none" w="med" len="med"/>
                      <a:tailEnd type="none" w="med" len="med"/>
                    </a:lnL>
                  </a:tcPr>
                </a:tc>
                <a:tc>
                  <a:txBody>
                    <a:bodyPr/>
                    <a:lstStyle/>
                    <a:p>
                      <a:pPr algn="ctr" fontAlgn="b"/>
                      <a:r>
                        <a:rPr lang="en-US" sz="1400" u="none" strike="noStrike" kern="1200" dirty="0">
                          <a:solidFill>
                            <a:schemeClr val="dk1"/>
                          </a:solidFill>
                          <a:effectLst/>
                          <a:latin typeface="+mn-lt"/>
                          <a:ea typeface="+mn-ea"/>
                          <a:cs typeface="+mn-cs"/>
                        </a:rPr>
                        <a:t>0.0%</a:t>
                      </a:r>
                    </a:p>
                  </a:txBody>
                  <a:tcPr marL="9525" marR="9525" marT="9525" marB="0" anchor="ctr"/>
                </a:tc>
                <a:tc>
                  <a:txBody>
                    <a:bodyPr/>
                    <a:lstStyle/>
                    <a:p>
                      <a:pPr algn="ctr" fontAlgn="b"/>
                      <a:r>
                        <a:rPr lang="en-US" sz="1400" u="none" strike="noStrike" kern="1200">
                          <a:solidFill>
                            <a:schemeClr val="dk1"/>
                          </a:solidFill>
                          <a:effectLst/>
                          <a:latin typeface="+mn-lt"/>
                          <a:ea typeface="+mn-ea"/>
                          <a:cs typeface="+mn-cs"/>
                        </a:rPr>
                        <a:t>0.0 </a:t>
                      </a:r>
                    </a:p>
                  </a:txBody>
                  <a:tcPr marL="9525" marR="9525" marT="9525" marB="0" anchor="ctr"/>
                </a:tc>
                <a:tc>
                  <a:txBody>
                    <a:bodyPr/>
                    <a:lstStyle/>
                    <a:p>
                      <a:pPr algn="ctr" fontAlgn="b"/>
                      <a:r>
                        <a:rPr lang="en-US" sz="1400" u="none" strike="noStrike" kern="1200" dirty="0" smtClean="0">
                          <a:solidFill>
                            <a:schemeClr val="dk1"/>
                          </a:solidFill>
                          <a:effectLst/>
                          <a:latin typeface="+mn-lt"/>
                          <a:ea typeface="+mn-ea"/>
                          <a:cs typeface="+mn-cs"/>
                        </a:rPr>
                        <a:t>0.0%</a:t>
                      </a:r>
                      <a:endParaRPr lang="en-US" sz="1400" u="none" strike="noStrike" kern="1200" dirty="0">
                        <a:solidFill>
                          <a:schemeClr val="dk1"/>
                        </a:solidFill>
                        <a:effectLst/>
                        <a:latin typeface="+mn-lt"/>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309676162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B5E9260-F6CD-4DEF-B0FE-7B1B3177E7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http://purl.org/dc/terms/"/>
    <ds:schemaRef ds:uri="http://purl.org/dc/elements/1.1/"/>
    <ds:schemaRef ds:uri="http://schemas.microsoft.com/office/2006/documentManagement/types"/>
    <ds:schemaRef ds:uri="http://schemas.openxmlformats.org/package/2006/metadata/core-properties"/>
    <ds:schemaRef ds:uri="http://www.w3.org/XML/1998/namespace"/>
    <ds:schemaRef ds:uri="c34af464-7aa1-4edd-9be4-83dffc1cb926"/>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8252</TotalTime>
  <Words>1928</Words>
  <Application>Microsoft Office PowerPoint</Application>
  <PresentationFormat>On-screen Show (4:3)</PresentationFormat>
  <Paragraphs>650</Paragraphs>
  <Slides>14</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1_Custom Design</vt:lpstr>
      <vt:lpstr>Office Theme</vt:lpstr>
      <vt:lpstr>PowerPoint Presentation</vt:lpstr>
      <vt:lpstr>Background - Timeline </vt:lpstr>
      <vt:lpstr>Background – Impacts to the DAM and RTM</vt:lpstr>
      <vt:lpstr>Price Correction Impact Review</vt:lpstr>
      <vt:lpstr>Price Correction Study for the DAM</vt:lpstr>
      <vt:lpstr>Potential DAM Price Correction Price Impacts</vt:lpstr>
      <vt:lpstr>Potential DAM Price Correction Price Impacts</vt:lpstr>
      <vt:lpstr>Potential DAM Price Correction Price Impacts</vt:lpstr>
      <vt:lpstr>Potential DAM Price Correction Settlement Impacts</vt:lpstr>
      <vt:lpstr>Potential DAM Price Correction Settlement Impacts</vt:lpstr>
      <vt:lpstr>Potential DAM Price Correction Settlement Impacts</vt:lpstr>
      <vt:lpstr>Potential Price Correction</vt:lpstr>
      <vt:lpstr>Potential RTM Price Correction Price Impacts</vt:lpstr>
      <vt:lpstr>Potential RTM Price Correction Settlement Impacts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djm</cp:lastModifiedBy>
  <cp:revision>300</cp:revision>
  <cp:lastPrinted>2016-01-21T20:53:15Z</cp:lastPrinted>
  <dcterms:created xsi:type="dcterms:W3CDTF">2016-01-21T15:20:31Z</dcterms:created>
  <dcterms:modified xsi:type="dcterms:W3CDTF">2020-08-26T17:21:08Z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