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60" r:id="rId3"/>
    <p:sldId id="302" r:id="rId4"/>
    <p:sldId id="293" r:id="rId5"/>
    <p:sldId id="294" r:id="rId6"/>
    <p:sldId id="296" r:id="rId7"/>
    <p:sldId id="306" r:id="rId8"/>
    <p:sldId id="308" r:id="rId9"/>
    <p:sldId id="307" r:id="rId10"/>
    <p:sldId id="300" r:id="rId11"/>
    <p:sldId id="299" r:id="rId12"/>
    <p:sldId id="305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732" autoAdjust="0"/>
  </p:normalViewPr>
  <p:slideViewPr>
    <p:cSldViewPr showGuides="1">
      <p:cViewPr varScale="1">
        <p:scale>
          <a:sx n="100" d="100"/>
          <a:sy n="100" d="100"/>
        </p:scale>
        <p:origin x="1128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3926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0261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7559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119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1828800"/>
            <a:ext cx="52578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Settlements and Credit Information: Related to NPRR1024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endParaRPr lang="en-US" sz="24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Austin Rosel, Vanessa Spells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ERCOT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WMS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September 02, 2020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Counter-Party </a:t>
            </a:r>
            <a:r>
              <a:rPr lang="en-US" dirty="0" smtClean="0"/>
              <a:t>Capitalization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96348" y="5562600"/>
            <a:ext cx="71609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Over 95% of Counter-Parties have total capitalization over $1 Million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348" y="1219200"/>
            <a:ext cx="7709452" cy="4041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654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Counter-Party Capitalization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430" y="898940"/>
            <a:ext cx="8535140" cy="5060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027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Request - WMWG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During discussion of NPRR1024 </a:t>
            </a:r>
            <a:r>
              <a:rPr lang="en-US" sz="2400" u="sng" dirty="0"/>
              <a:t>Determination of Significance with Respect to Price </a:t>
            </a:r>
            <a:r>
              <a:rPr lang="en-US" sz="2400" u="sng" dirty="0" smtClean="0"/>
              <a:t>Correction</a:t>
            </a:r>
            <a:r>
              <a:rPr lang="en-US" sz="2400" dirty="0" smtClean="0"/>
              <a:t>, the WMWG requested we bring information to aid in determining the proposed thresholds below:</a:t>
            </a:r>
          </a:p>
          <a:p>
            <a:pPr marL="0" indent="0">
              <a:buNone/>
            </a:pPr>
            <a:r>
              <a:rPr lang="en-US" sz="2000" dirty="0" smtClean="0"/>
              <a:t>4.5.3 Communicating </a:t>
            </a:r>
            <a:r>
              <a:rPr lang="en-US" sz="2000" dirty="0"/>
              <a:t>DAM </a:t>
            </a:r>
            <a:r>
              <a:rPr lang="en-US" sz="2000" dirty="0" smtClean="0"/>
              <a:t>Results (6)</a:t>
            </a:r>
          </a:p>
          <a:p>
            <a:pPr marL="400050" lvl="1" indent="0">
              <a:buNone/>
            </a:pPr>
            <a:r>
              <a:rPr lang="en-US" sz="1800" dirty="0" smtClean="0"/>
              <a:t>(b)…..ERCOT </a:t>
            </a:r>
            <a:r>
              <a:rPr lang="en-US" sz="1800" dirty="0"/>
              <a:t>shall seek ERCOT Board review of prices if the change in DAM Settlement Statements(s) would result in the absolute value impact to any single Counter-Party, based on the sum of all original DAM Statement amounts of Market Participants assigned to the Counter-Party, </a:t>
            </a:r>
            <a:r>
              <a:rPr lang="en-US" sz="1800" dirty="0">
                <a:solidFill>
                  <a:srgbClr val="FF0000"/>
                </a:solidFill>
              </a:rPr>
              <a:t>to be greater than 2% and also greater than $500. </a:t>
            </a:r>
          </a:p>
          <a:p>
            <a:pPr marL="0" indent="0">
              <a:buNone/>
            </a:pPr>
            <a:r>
              <a:rPr lang="en-US" sz="2000" dirty="0"/>
              <a:t>6.3 </a:t>
            </a:r>
            <a:r>
              <a:rPr lang="en-US" sz="2000" dirty="0" smtClean="0"/>
              <a:t>Adjustment </a:t>
            </a:r>
            <a:r>
              <a:rPr lang="en-US" sz="2000" dirty="0"/>
              <a:t>Period and Real-Time Operations </a:t>
            </a:r>
            <a:r>
              <a:rPr lang="en-US" sz="2000" dirty="0" smtClean="0"/>
              <a:t>Timeline (7)</a:t>
            </a:r>
          </a:p>
          <a:p>
            <a:pPr marL="400050" lvl="1" indent="0">
              <a:buNone/>
            </a:pPr>
            <a:r>
              <a:rPr lang="en-US" sz="1800" dirty="0" smtClean="0"/>
              <a:t>(b) …ERCOT </a:t>
            </a:r>
            <a:r>
              <a:rPr lang="en-US" sz="1800" dirty="0"/>
              <a:t>shall seek ERCOT Board review of prices if the change in RTM Settlement Statement(s) would result in the absolute value impact to any single Counter-Party, based on the sum of all original RTM Statement amounts of Market Participants assigned to the Counter-Party, to </a:t>
            </a:r>
            <a:r>
              <a:rPr lang="en-US" sz="1800" dirty="0">
                <a:solidFill>
                  <a:srgbClr val="FF0000"/>
                </a:solidFill>
              </a:rPr>
              <a:t>be greater than 2% and also greater than $500.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508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6303"/>
            <a:ext cx="8458200" cy="518318"/>
          </a:xfrm>
        </p:spPr>
        <p:txBody>
          <a:bodyPr/>
          <a:lstStyle/>
          <a:p>
            <a:r>
              <a:rPr lang="en-US" dirty="0" smtClean="0"/>
              <a:t>Price Correction Impact on Settlements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67779"/>
            <a:ext cx="8534400" cy="5410200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300"/>
              </a:spcAft>
            </a:pPr>
            <a:r>
              <a:rPr lang="en-US" sz="2000" dirty="0" smtClean="0"/>
              <a:t>The following charts show the daily changes in statement amounts for price corrections from three recent price correction events: electrical bus shift factor issue and MMS outage modeling issue both identified in October 2019 and the issue with dynamic ratings identified in July 2020.</a:t>
            </a:r>
          </a:p>
          <a:p>
            <a:pPr algn="just">
              <a:spcBef>
                <a:spcPts val="600"/>
              </a:spcBef>
              <a:spcAft>
                <a:spcPts val="300"/>
              </a:spcAft>
            </a:pPr>
            <a:r>
              <a:rPr lang="en-US" sz="2200" dirty="0"/>
              <a:t>Operating Days included</a:t>
            </a:r>
          </a:p>
          <a:p>
            <a:pPr lvl="1" algn="just">
              <a:spcBef>
                <a:spcPts val="600"/>
              </a:spcBef>
              <a:spcAft>
                <a:spcPts val="300"/>
              </a:spcAft>
            </a:pPr>
            <a:r>
              <a:rPr lang="en-US" sz="2000" dirty="0" smtClean="0"/>
              <a:t>RTM</a:t>
            </a:r>
          </a:p>
          <a:p>
            <a:pPr lvl="2" algn="just">
              <a:spcBef>
                <a:spcPts val="600"/>
              </a:spcBef>
              <a:spcAft>
                <a:spcPts val="300"/>
              </a:spcAft>
            </a:pPr>
            <a:r>
              <a:rPr lang="en-US" sz="1800" dirty="0" smtClean="0"/>
              <a:t>10/16/19 – 10/20/19 (bus shift factor issue)</a:t>
            </a:r>
          </a:p>
          <a:p>
            <a:pPr lvl="2" algn="just">
              <a:spcBef>
                <a:spcPts val="600"/>
              </a:spcBef>
              <a:spcAft>
                <a:spcPts val="300"/>
              </a:spcAft>
            </a:pPr>
            <a:r>
              <a:rPr lang="en-US" sz="1800" dirty="0" smtClean="0"/>
              <a:t>07/01/20 (dynamic ratings issue)</a:t>
            </a:r>
            <a:endParaRPr lang="en-US" sz="1800" dirty="0"/>
          </a:p>
          <a:p>
            <a:pPr lvl="1" algn="just">
              <a:spcBef>
                <a:spcPts val="600"/>
              </a:spcBef>
              <a:spcAft>
                <a:spcPts val="300"/>
              </a:spcAft>
            </a:pPr>
            <a:r>
              <a:rPr lang="en-US" sz="2000" dirty="0" smtClean="0"/>
              <a:t>DAM</a:t>
            </a:r>
          </a:p>
          <a:p>
            <a:pPr lvl="2" algn="just">
              <a:spcBef>
                <a:spcPts val="600"/>
              </a:spcBef>
              <a:spcAft>
                <a:spcPts val="600"/>
              </a:spcAft>
            </a:pPr>
            <a:r>
              <a:rPr lang="en-US" sz="1800" dirty="0" smtClean="0"/>
              <a:t>9/16/19 – 9/23/19 (outage modeling issue)</a:t>
            </a:r>
          </a:p>
          <a:p>
            <a:pPr lvl="2" algn="just">
              <a:spcBef>
                <a:spcPts val="600"/>
              </a:spcBef>
              <a:spcAft>
                <a:spcPts val="600"/>
              </a:spcAft>
            </a:pPr>
            <a:r>
              <a:rPr lang="en-US" sz="1800" dirty="0" smtClean="0"/>
              <a:t>6/8/20 </a:t>
            </a:r>
            <a:r>
              <a:rPr lang="en-US" sz="1800" dirty="0"/>
              <a:t>– </a:t>
            </a:r>
            <a:r>
              <a:rPr lang="en-US" sz="1800" dirty="0" smtClean="0"/>
              <a:t>6/12/20</a:t>
            </a:r>
            <a:r>
              <a:rPr lang="en-US" sz="1800" dirty="0"/>
              <a:t>, </a:t>
            </a:r>
            <a:r>
              <a:rPr lang="en-US" sz="1800" dirty="0" smtClean="0"/>
              <a:t>6/15/20</a:t>
            </a:r>
            <a:r>
              <a:rPr lang="en-US" sz="1800" dirty="0"/>
              <a:t> – </a:t>
            </a:r>
            <a:r>
              <a:rPr lang="en-US" sz="1800" dirty="0" smtClean="0"/>
              <a:t>6/17/20</a:t>
            </a:r>
            <a:r>
              <a:rPr lang="en-US" sz="1800" dirty="0"/>
              <a:t>, </a:t>
            </a:r>
            <a:r>
              <a:rPr lang="en-US" sz="1800" dirty="0" smtClean="0"/>
              <a:t>6/19/20</a:t>
            </a:r>
            <a:r>
              <a:rPr lang="en-US" sz="1800" dirty="0"/>
              <a:t> – </a:t>
            </a:r>
            <a:r>
              <a:rPr lang="en-US" sz="1800" dirty="0" smtClean="0"/>
              <a:t>6/20/20</a:t>
            </a:r>
            <a:r>
              <a:rPr lang="en-US" sz="1800" dirty="0"/>
              <a:t>, </a:t>
            </a:r>
            <a:r>
              <a:rPr lang="en-US" sz="1800" dirty="0" smtClean="0"/>
              <a:t>6/24/20</a:t>
            </a:r>
            <a:r>
              <a:rPr lang="en-US" sz="1800" dirty="0"/>
              <a:t> – </a:t>
            </a:r>
            <a:r>
              <a:rPr lang="en-US" sz="1800" dirty="0" smtClean="0"/>
              <a:t>6/25/20</a:t>
            </a:r>
            <a:r>
              <a:rPr lang="en-US" sz="1800" dirty="0"/>
              <a:t>, </a:t>
            </a:r>
            <a:r>
              <a:rPr lang="en-US" sz="1800" dirty="0" smtClean="0"/>
              <a:t>6/28/20</a:t>
            </a:r>
            <a:r>
              <a:rPr lang="en-US" sz="1800" dirty="0"/>
              <a:t> – </a:t>
            </a:r>
            <a:r>
              <a:rPr lang="en-US" sz="1800" dirty="0" smtClean="0"/>
              <a:t>7/6/20 (dynamic ratings issue)</a:t>
            </a:r>
            <a:endParaRPr lang="en-US" sz="1800" dirty="0"/>
          </a:p>
          <a:p>
            <a:pPr marL="457200" lvl="1" indent="0" algn="just">
              <a:spcBef>
                <a:spcPts val="600"/>
              </a:spcBef>
              <a:spcAft>
                <a:spcPts val="300"/>
              </a:spcAft>
              <a:buNone/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631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Price Correction Impact on Settlements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following graphs are histograms showing:</a:t>
            </a:r>
          </a:p>
          <a:p>
            <a:pPr lvl="1"/>
            <a:r>
              <a:rPr lang="en-US" dirty="0" smtClean="0"/>
              <a:t>Number of </a:t>
            </a:r>
            <a:r>
              <a:rPr lang="en-US" dirty="0" smtClean="0"/>
              <a:t>Counter-Parties impacted </a:t>
            </a:r>
            <a:r>
              <a:rPr lang="en-US" dirty="0" smtClean="0"/>
              <a:t>at various $ thresholds.</a:t>
            </a:r>
          </a:p>
          <a:p>
            <a:pPr lvl="1"/>
            <a:r>
              <a:rPr lang="en-US" dirty="0" smtClean="0"/>
              <a:t>Number </a:t>
            </a:r>
            <a:r>
              <a:rPr lang="en-US" dirty="0"/>
              <a:t>of </a:t>
            </a:r>
            <a:r>
              <a:rPr lang="en-US" dirty="0" smtClean="0"/>
              <a:t>Counter-Parties impacted </a:t>
            </a:r>
            <a:r>
              <a:rPr lang="en-US" dirty="0" smtClean="0"/>
              <a:t>at various % thresholds, with all impacts less than or equal to $500 removed. </a:t>
            </a:r>
          </a:p>
          <a:p>
            <a:r>
              <a:rPr lang="en-US" dirty="0" smtClean="0"/>
              <a:t>The bins are not separated evenly, the bins are smaller for the lower values than for the larger values.</a:t>
            </a:r>
          </a:p>
          <a:p>
            <a:r>
              <a:rPr lang="en-US" dirty="0" smtClean="0"/>
              <a:t>Each bin value represents values less than or equal to the bin value and greater than the value of the preceding bin.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811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DAM Statement Impacts – $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838200"/>
            <a:ext cx="8388823" cy="5261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647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DAM Statement Impacts – </a:t>
            </a:r>
            <a:r>
              <a:rPr lang="en-US" dirty="0" smtClean="0"/>
              <a:t>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216" y="987340"/>
            <a:ext cx="8309568" cy="4883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132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RTM </a:t>
            </a:r>
            <a:r>
              <a:rPr lang="en-US" dirty="0"/>
              <a:t>Statement Impacts – $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009" y="798348"/>
            <a:ext cx="8461981" cy="5261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00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RTM Statement </a:t>
            </a:r>
            <a:r>
              <a:rPr lang="en-US" dirty="0"/>
              <a:t>Impacts – 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216" y="874554"/>
            <a:ext cx="8309568" cy="5108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711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Credit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following graphs reflect the capitalization of the ERCOT market at the Counter-Party level.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Over 95% of Counter-Parties have capitalization over $1,000,000</a:t>
            </a:r>
          </a:p>
          <a:p>
            <a:endParaRPr lang="en-US" dirty="0" smtClean="0"/>
          </a:p>
          <a:p>
            <a:r>
              <a:rPr lang="en-US" dirty="0" smtClean="0"/>
              <a:t>The remaining Counter-Parties have capitalization ranging from $100,000 to $900,000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68096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470</Words>
  <Application>Microsoft Office PowerPoint</Application>
  <PresentationFormat>On-screen Show (4:3)</PresentationFormat>
  <Paragraphs>56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1_Custom Design</vt:lpstr>
      <vt:lpstr>Office Theme</vt:lpstr>
      <vt:lpstr>PowerPoint Presentation</vt:lpstr>
      <vt:lpstr>Information Request - WMWG</vt:lpstr>
      <vt:lpstr>Price Correction Impact on Settlements</vt:lpstr>
      <vt:lpstr>Price Correction Impact on Settlements</vt:lpstr>
      <vt:lpstr>DAM Statement Impacts – $</vt:lpstr>
      <vt:lpstr>DAM Statement Impacts – %</vt:lpstr>
      <vt:lpstr>RTM Statement Impacts – $</vt:lpstr>
      <vt:lpstr>RTM Statement Impacts – %</vt:lpstr>
      <vt:lpstr>Credit </vt:lpstr>
      <vt:lpstr>Counter-Party Capitalization</vt:lpstr>
      <vt:lpstr>Counter-Party Capitalization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2019-10-29T21:07:14Z</dcterms:created>
  <dcterms:modified xsi:type="dcterms:W3CDTF">2020-08-25T20:55:17Z</dcterms:modified>
</cp:coreProperties>
</file>