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7" r:id="rId4"/>
  </p:sldMasterIdLst>
  <p:notesMasterIdLst>
    <p:notesMasterId r:id="rId11"/>
  </p:notesMasterIdLst>
  <p:handoutMasterIdLst>
    <p:handoutMasterId r:id="rId12"/>
  </p:handoutMasterIdLst>
  <p:sldIdLst>
    <p:sldId id="260" r:id="rId5"/>
    <p:sldId id="296" r:id="rId6"/>
    <p:sldId id="351" r:id="rId7"/>
    <p:sldId id="294" r:id="rId8"/>
    <p:sldId id="301" r:id="rId9"/>
    <p:sldId id="352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44" autoAdjust="0"/>
    <p:restoredTop sz="94595" autoAdjust="0"/>
  </p:normalViewPr>
  <p:slideViewPr>
    <p:cSldViewPr snapToGrid="0" snapToObjects="1">
      <p:cViewPr varScale="1">
        <p:scale>
          <a:sx n="70" d="100"/>
          <a:sy n="70" d="100"/>
        </p:scale>
        <p:origin x="1446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8/25/2020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025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983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955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585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</a:rPr>
              <a:t>August 2020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017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/>
                <a:cs typeface="+mn-cs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panose="020B0604020202020204"/>
              <a:cs typeface="+mn-cs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5B6770"/>
                </a:solidFill>
                <a:latin typeface="Arial" panose="020B0604020202020204"/>
                <a:cs typeface="+mn-cs"/>
              </a:rPr>
              <a:t>PUBLIC</a:t>
            </a:r>
            <a:endParaRPr lang="en-US" sz="1000" b="1" dirty="0">
              <a:solidFill>
                <a:srgbClr val="5B6770"/>
              </a:solidFill>
              <a:latin typeface="Arial" panose="020B060402020202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0005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8" r:id="rId1"/>
    <p:sldLayoutId id="214749427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863850"/>
            <a:chOff x="787400" y="1852613"/>
            <a:chExt cx="7543800" cy="2863316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8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Item 4</a:t>
              </a:r>
              <a:r>
                <a:rPr lang="en-US" altLang="en-US" sz="3200" b="1" dirty="0" smtClean="0"/>
                <a:t>: </a:t>
              </a:r>
              <a:r>
                <a:rPr lang="en-US" altLang="en-US" sz="3200" b="1" dirty="0"/>
                <a:t>PRS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Martha Henson</a:t>
              </a:r>
              <a:endParaRPr lang="en-US" altLang="en-US" sz="2000" dirty="0"/>
            </a:p>
            <a:p>
              <a:pPr eaLnBrk="1" hangingPunct="1"/>
              <a:r>
                <a:rPr lang="en-US" altLang="en-US" sz="2000" dirty="0"/>
                <a:t>PRS </a:t>
              </a:r>
              <a:r>
                <a:rPr lang="en-US" altLang="en-US" sz="2000" dirty="0" smtClean="0"/>
                <a:t>Chair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 smtClean="0"/>
                <a:t>August 26, 2020</a:t>
              </a:r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413" y="846067"/>
            <a:ext cx="8458200" cy="554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dirty="0" smtClean="0"/>
              <a:t>Revision Requests Recommended for Approval by PRS – Unopposed and No Impact (Vote):</a:t>
            </a:r>
          </a:p>
          <a:p>
            <a:pPr lvl="0"/>
            <a:r>
              <a:rPr lang="en-US" sz="2400" b="0" dirty="0" smtClean="0"/>
              <a:t>NPRR1027</a:t>
            </a:r>
            <a:r>
              <a:rPr lang="en-US" sz="2400" b="0" dirty="0"/>
              <a:t>, Removal of Grey-Boxed Language Related to NPRR702, Flexible Accounts, Payment of Invoices, and Disposition of Interest on Cash Collateral [ERCOT</a:t>
            </a:r>
            <a:r>
              <a:rPr lang="en-US" sz="2400" b="0" dirty="0" smtClean="0"/>
              <a:t>]*</a:t>
            </a:r>
            <a:endParaRPr lang="en-US" sz="2400" b="0" dirty="0"/>
          </a:p>
          <a:p>
            <a:pPr lvl="0"/>
            <a:endParaRPr lang="en-US" b="0" dirty="0"/>
          </a:p>
          <a:p>
            <a:pPr lvl="0"/>
            <a:endParaRPr lang="en-US" sz="1600" i="1" dirty="0" smtClean="0"/>
          </a:p>
          <a:p>
            <a:pPr lvl="0"/>
            <a:endParaRPr lang="en-US" sz="1600" i="1" dirty="0"/>
          </a:p>
          <a:p>
            <a:pPr lvl="0"/>
            <a:endParaRPr lang="en-US" sz="1600" i="1" dirty="0" smtClean="0"/>
          </a:p>
          <a:p>
            <a:pPr lvl="0"/>
            <a:endParaRPr lang="en-US" sz="1600" i="1" dirty="0" smtClean="0"/>
          </a:p>
          <a:p>
            <a:pPr lvl="0"/>
            <a:endParaRPr lang="en-US" sz="1600" i="1" dirty="0"/>
          </a:p>
          <a:p>
            <a:pPr lvl="0"/>
            <a:endParaRPr lang="en-US" sz="1600" i="1" dirty="0" smtClean="0"/>
          </a:p>
          <a:p>
            <a:pPr lvl="0"/>
            <a:endParaRPr lang="en-US" sz="1600" i="1" dirty="0"/>
          </a:p>
          <a:p>
            <a:pPr lvl="0"/>
            <a:endParaRPr lang="en-US" sz="1600" i="1" dirty="0" smtClean="0"/>
          </a:p>
          <a:p>
            <a:pPr lvl="0"/>
            <a:endParaRPr lang="en-US" sz="1600" i="1" dirty="0" smtClean="0"/>
          </a:p>
          <a:p>
            <a:pPr marL="0" indent="0" eaLnBrk="1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1600" i="1" dirty="0" smtClean="0"/>
              <a:t>(* </a:t>
            </a:r>
            <a:r>
              <a:rPr lang="en-US" sz="1600" i="1" dirty="0"/>
              <a:t>denotes no impact</a:t>
            </a:r>
            <a:r>
              <a:rPr lang="en-US" sz="1600" i="1" dirty="0" smtClean="0"/>
              <a:t>)</a:t>
            </a:r>
            <a:endParaRPr lang="en-US" dirty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sz="180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Summary of PRS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413" y="714375"/>
            <a:ext cx="8458200" cy="554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en-US" dirty="0" smtClean="0"/>
              <a:t>Planned </a:t>
            </a:r>
            <a:r>
              <a:rPr lang="en-US" dirty="0"/>
              <a:t>Project Starts / Prioritization Discussion</a:t>
            </a:r>
          </a:p>
          <a:p>
            <a:pPr lvl="0">
              <a:spcBef>
                <a:spcPct val="0"/>
              </a:spcBef>
              <a:defRPr/>
            </a:pPr>
            <a:r>
              <a:rPr lang="en-US" b="0" dirty="0" smtClean="0"/>
              <a:t>PRS and ERCOT Staff discussed outstanding Board-approved Revision Requests with respect to: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b="0" dirty="0" smtClean="0"/>
              <a:t>In-Flight </a:t>
            </a:r>
            <a:r>
              <a:rPr lang="en-US" b="0" dirty="0"/>
              <a:t>Revision </a:t>
            </a:r>
            <a:r>
              <a:rPr lang="en-US" b="0" dirty="0" smtClean="0"/>
              <a:t>Requests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b="0" dirty="0" smtClean="0"/>
              <a:t>Candidates </a:t>
            </a:r>
            <a:r>
              <a:rPr lang="en-US" b="0" dirty="0"/>
              <a:t>for </a:t>
            </a:r>
            <a:r>
              <a:rPr lang="en-US" b="0" dirty="0" smtClean="0"/>
              <a:t>implementation </a:t>
            </a:r>
            <a:r>
              <a:rPr lang="en-US" dirty="0" smtClean="0"/>
              <a:t>for </a:t>
            </a:r>
            <a:r>
              <a:rPr lang="en-US" b="0" dirty="0" smtClean="0"/>
              <a:t>Summer 2021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b="0" dirty="0" smtClean="0"/>
              <a:t>Candidates </a:t>
            </a:r>
            <a:r>
              <a:rPr lang="en-US" b="0" dirty="0"/>
              <a:t>for </a:t>
            </a:r>
            <a:r>
              <a:rPr lang="en-US" b="0" dirty="0" smtClean="0"/>
              <a:t>implementation </a:t>
            </a:r>
            <a:r>
              <a:rPr lang="en-US" dirty="0"/>
              <a:t>p</a:t>
            </a:r>
            <a:r>
              <a:rPr lang="en-US" b="0" dirty="0" smtClean="0"/>
              <a:t>rior </a:t>
            </a:r>
            <a:r>
              <a:rPr lang="en-US" b="0" dirty="0"/>
              <a:t>to 2024 </a:t>
            </a:r>
            <a:r>
              <a:rPr lang="en-US" b="0" dirty="0" smtClean="0"/>
              <a:t>Real-Time Co-Optimization (RTC) Go-Live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b="0" dirty="0" smtClean="0"/>
              <a:t>Remaining </a:t>
            </a:r>
            <a:r>
              <a:rPr lang="en-US" b="0" dirty="0"/>
              <a:t>Items</a:t>
            </a:r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sz="180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Summary of PRS </a:t>
            </a:r>
            <a:r>
              <a:rPr lang="en-US" altLang="en-US" dirty="0"/>
              <a:t>Update (continued)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147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600" i="1" dirty="0"/>
              <a:t>NPRR1027, Removal of Grey-Boxed Language Related to NPRR702, Flexible Accounts, Payment of Invoices, and Disposition of Interest on Cash Collateral [ERCOT]</a:t>
            </a:r>
            <a:endParaRPr lang="en-US" sz="16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346586" y="633811"/>
            <a:ext cx="8480323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November 1, 2020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no impacts to </a:t>
            </a:r>
            <a:r>
              <a:rPr lang="x-none" dirty="0"/>
              <a:t>ERCOT business processes</a:t>
            </a:r>
            <a:r>
              <a:rPr lang="en-US" dirty="0"/>
              <a:t>; no impacts to ERCOT grid operations and practices</a:t>
            </a:r>
            <a:r>
              <a:rPr lang="en-US" smtClean="0"/>
              <a:t>. (</a:t>
            </a:r>
            <a:r>
              <a:rPr lang="en-US"/>
              <a:t>estimated implementation cost savings of $150k-$200k</a:t>
            </a:r>
            <a:r>
              <a:rPr lang="en-US" smtClean="0"/>
              <a:t>)</a:t>
            </a:r>
            <a:endParaRPr lang="en-US" dirty="0"/>
          </a:p>
          <a:p>
            <a:r>
              <a:rPr lang="en-US" b="1" dirty="0"/>
              <a:t>Revision Description:  </a:t>
            </a:r>
            <a:r>
              <a:rPr lang="en-US" dirty="0"/>
              <a:t>This NPRR removes grey-boxed language related to NPRR702, Flexible Accounts, Payment of Invoices, and Disposition of Interest on Cash Collateral, from the Protocols.</a:t>
            </a:r>
          </a:p>
          <a:p>
            <a:r>
              <a:rPr lang="en-US" b="1" dirty="0"/>
              <a:t>PRS Decision:</a:t>
            </a:r>
            <a:r>
              <a:rPr lang="en-US" dirty="0"/>
              <a:t>  On 7/16/20, PRS voted unanimously via roll call to recommend approval of NPRR1027 as submitted.  On 8/13/20, PRS voted via roll call to endorse and forward to TAC the 7/16/20 PRS Report and the Impact Analysis for NPRR1027.  There was one abstention from the Investor Owned Utility (IOU) (Lone Star Transmission) Market Segment.  </a:t>
            </a:r>
          </a:p>
        </p:txBody>
      </p:sp>
    </p:spTree>
    <p:extLst>
      <p:ext uri="{BB962C8B-B14F-4D97-AF65-F5344CB8AC3E}">
        <p14:creationId xmlns:p14="http://schemas.microsoft.com/office/powerpoint/2010/main" val="1765362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1000" b="0" kern="0" dirty="0">
                <a:solidFill>
                  <a:srgbClr val="000000"/>
                </a:solidFill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1100" kern="0">
                <a:solidFill>
                  <a:srgbClr val="000000"/>
                </a:solidFill>
                <a:cs typeface="+mn-cs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APPENDIX</a:t>
            </a:r>
          </a:p>
          <a:p>
            <a:pPr defTabSz="914400" eaLnBrk="1" hangingPunct="1">
              <a:defRPr/>
            </a:pPr>
            <a:r>
              <a:rPr lang="en-US" sz="700" b="0" kern="0" dirty="0" smtClean="0">
                <a:solidFill>
                  <a:srgbClr val="FF0000"/>
                </a:solidFill>
                <a:cs typeface="+mn-cs"/>
              </a:rPr>
              <a:t>Red </a:t>
            </a:r>
            <a:r>
              <a:rPr lang="en-US" sz="700" b="0" kern="0" dirty="0">
                <a:solidFill>
                  <a:srgbClr val="FF0000"/>
                </a:solidFill>
                <a:cs typeface="+mn-cs"/>
              </a:rPr>
              <a:t>Text</a:t>
            </a:r>
            <a:r>
              <a:rPr lang="en-US" sz="700" b="0" kern="0" dirty="0">
                <a:solidFill>
                  <a:srgbClr val="000000"/>
                </a:solidFill>
                <a:cs typeface="+mn-cs"/>
              </a:rPr>
              <a:t>: </a:t>
            </a:r>
            <a:r>
              <a:rPr lang="en-US" sz="700" b="0" kern="0" dirty="0" smtClean="0">
                <a:solidFill>
                  <a:srgbClr val="000000"/>
                </a:solidFill>
                <a:cs typeface="+mn-cs"/>
              </a:rPr>
              <a:t>New </a:t>
            </a:r>
            <a:r>
              <a:rPr lang="en-US" sz="700" b="0" kern="0" dirty="0">
                <a:solidFill>
                  <a:srgbClr val="000000"/>
                </a:solidFill>
                <a:cs typeface="+mn-cs"/>
              </a:rPr>
              <a:t>additions and target release </a:t>
            </a:r>
            <a:r>
              <a:rPr lang="en-US" sz="700" b="0" kern="0" dirty="0" smtClean="0">
                <a:solidFill>
                  <a:srgbClr val="000000"/>
                </a:solidFill>
                <a:cs typeface="+mn-cs"/>
              </a:rPr>
              <a:t>changes</a:t>
            </a:r>
          </a:p>
          <a:p>
            <a:pPr defTabSz="914400" eaLnBrk="1" hangingPunct="1">
              <a:defRPr/>
            </a:pPr>
            <a:r>
              <a:rPr lang="en-US" sz="700" b="0" strike="sngStrike" kern="0" dirty="0">
                <a:solidFill>
                  <a:srgbClr val="000000"/>
                </a:solidFill>
                <a:cs typeface="+mn-cs"/>
              </a:rPr>
              <a:t>Strike-Through Text</a:t>
            </a:r>
            <a:r>
              <a:rPr lang="en-US" sz="700" b="0" kern="0" dirty="0">
                <a:solidFill>
                  <a:srgbClr val="000000"/>
                </a:solidFill>
                <a:cs typeface="+mn-cs"/>
              </a:rPr>
              <a:t>: Previous target </a:t>
            </a:r>
            <a:r>
              <a:rPr lang="en-US" sz="700" b="0" kern="0" dirty="0" smtClean="0">
                <a:solidFill>
                  <a:srgbClr val="000000"/>
                </a:solidFill>
                <a:cs typeface="+mn-cs"/>
              </a:rPr>
              <a:t>release</a:t>
            </a:r>
            <a:endParaRPr lang="en-US" sz="700" b="0" kern="0" dirty="0">
              <a:solidFill>
                <a:srgbClr val="000000"/>
              </a:solidFill>
              <a:cs typeface="+mn-cs"/>
            </a:endParaRPr>
          </a:p>
          <a:p>
            <a:pPr defTabSz="914400" eaLnBrk="1" hangingPunct="1">
              <a:defRPr/>
            </a:pPr>
            <a:r>
              <a:rPr lang="en-US" sz="700" b="0" kern="0" dirty="0">
                <a:solidFill>
                  <a:srgbClr val="000000"/>
                </a:solidFill>
                <a:cs typeface="+mn-cs"/>
              </a:rPr>
              <a:t>(a), (b), </a:t>
            </a:r>
            <a:r>
              <a:rPr lang="en-US" sz="700" b="0" kern="0" dirty="0" smtClean="0">
                <a:solidFill>
                  <a:srgbClr val="000000"/>
                </a:solidFill>
                <a:cs typeface="+mn-cs"/>
              </a:rPr>
              <a:t>etc.: </a:t>
            </a:r>
            <a:r>
              <a:rPr lang="en-US" sz="700" b="0" kern="0" dirty="0">
                <a:solidFill>
                  <a:srgbClr val="000000"/>
                </a:solidFill>
                <a:cs typeface="+mn-cs"/>
              </a:rPr>
              <a:t>M</a:t>
            </a:r>
            <a:r>
              <a:rPr lang="en-US" sz="700" b="0" kern="0" dirty="0" err="1" smtClean="0">
                <a:solidFill>
                  <a:srgbClr val="000000"/>
                </a:solidFill>
                <a:cs typeface="+mn-cs"/>
              </a:rPr>
              <a:t>ultiple</a:t>
            </a:r>
            <a:r>
              <a:rPr lang="en-US" sz="700" b="0" kern="0" dirty="0" smtClean="0">
                <a:solidFill>
                  <a:srgbClr val="000000"/>
                </a:solidFill>
                <a:cs typeface="+mn-cs"/>
              </a:rPr>
              <a:t> phase release</a:t>
            </a:r>
            <a:endParaRPr lang="en-US" sz="700" b="0" kern="0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/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FFR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 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ECRS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NPRR857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800" b="0" u="sng" kern="0" dirty="0" smtClean="0">
                <a:solidFill>
                  <a:srgbClr val="000000"/>
                </a:solidFill>
                <a:cs typeface="+mn-cs"/>
              </a:rPr>
              <a:t>Project Status Codes 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NS = Not Started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I     = Initiation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P    = Planning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E    = Execution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64760" y="1356091"/>
            <a:ext cx="3201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P </a:t>
            </a: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P</a:t>
            </a:r>
          </a:p>
          <a:p>
            <a:pPr algn="ctr" defTabSz="914400" eaLnBrk="1" hangingPunct="1">
              <a:defRPr/>
            </a:pPr>
            <a:endParaRPr lang="en-US" sz="2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srgbClr val="FFFFFF"/>
                </a:solidFill>
              </a:rPr>
              <a:t>R1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srgbClr val="FFFFFF"/>
                </a:solidFill>
              </a:rPr>
              <a:t>R2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srgbClr val="FFFFFF"/>
                </a:solidFill>
              </a:rPr>
              <a:t>R3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srgbClr val="FFFFFF"/>
                </a:solidFill>
              </a:rPr>
              <a:t>R4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srgbClr val="FFFFFF"/>
                </a:solidFill>
              </a:rPr>
              <a:t>R5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solidFill>
                  <a:srgbClr val="FFFFFF"/>
                </a:solidFill>
              </a:rPr>
              <a:t>R6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>
                <a:solidFill>
                  <a:prstClr val="black"/>
                </a:solidFill>
                <a:cs typeface="+mn-cs"/>
              </a:rPr>
              <a:t>3</a:t>
            </a:r>
            <a:r>
              <a:rPr lang="en-US" sz="1200" dirty="0" smtClean="0">
                <a:solidFill>
                  <a:prstClr val="black"/>
                </a:solidFill>
                <a:cs typeface="+mn-cs"/>
              </a:rPr>
              <a:t>/1</a:t>
            </a:r>
            <a:endParaRPr lang="en-US" sz="120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534749"/>
            <a:ext cx="248539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NPRR930(a) – O&amp;M portion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NPRR935(a) – Sections 4.2.2 (1) (6), 4.2.5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NPRR935(b) – Sections 2.1, 2.2, 4.2.3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NPRR978(a) – Initial report decommissions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PGRR070(b) – Remaining PGRR language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SCR781(a</a:t>
            </a:r>
            <a:r>
              <a:rPr lang="en-US" sz="800" b="0" kern="0" dirty="0">
                <a:solidFill>
                  <a:prstClr val="black"/>
                </a:solidFill>
                <a:cs typeface="+mn-cs"/>
              </a:rPr>
              <a:t>) – View / Edit </a:t>
            </a: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capability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97042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000" i="1" kern="0" dirty="0" smtClean="0">
                <a:solidFill>
                  <a:srgbClr val="000000"/>
                </a:solidFill>
                <a:cs typeface="+mn-cs"/>
              </a:rPr>
              <a:t>MMS/OS Upgrade “Chill”</a:t>
            </a:r>
            <a:endParaRPr lang="en-US" sz="1000" i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800446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000" i="1" kern="0" dirty="0" smtClean="0">
                <a:solidFill>
                  <a:srgbClr val="FFFFFF"/>
                </a:solidFill>
                <a:cs typeface="+mn-cs"/>
              </a:rPr>
              <a:t>MMS/OS Upgrade “Freeze”</a:t>
            </a:r>
            <a:endParaRPr lang="en-US" sz="1000" i="1" kern="0" dirty="0">
              <a:solidFill>
                <a:srgbClr val="FFFFFF"/>
              </a:solidFill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7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1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12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1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endParaRPr lang="en-US" sz="6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3067331"/>
            <a:ext cx="1435608" cy="38472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900" dirty="0" smtClean="0">
                <a:solidFill>
                  <a:srgbClr val="FF0000"/>
                </a:solidFill>
                <a:cs typeface="+mn-cs"/>
              </a:rPr>
              <a:t>November / December</a:t>
            </a:r>
          </a:p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cs typeface="+mn-cs"/>
              </a:rPr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1/1</a:t>
            </a:r>
            <a:endParaRPr lang="en-US" sz="120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18566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2021 Go-Lives</a:t>
            </a:r>
            <a:endParaRPr lang="en-US" sz="1200" b="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2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I</a:t>
            </a:r>
          </a:p>
          <a:p>
            <a:pPr algn="ctr" defTabSz="914400" eaLnBrk="1" hangingPunct="1">
              <a:defRPr/>
            </a:pPr>
            <a:endParaRPr lang="en-US" sz="7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9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</a:t>
            </a: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P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 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>
                <a:solidFill>
                  <a:srgbClr val="000000"/>
                </a:solidFill>
                <a:latin typeface="Arial" panose="020B0604020202020204"/>
                <a:cs typeface="+mn-cs"/>
              </a:rPr>
              <a:t>P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I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P</a:t>
            </a:r>
          </a:p>
          <a:p>
            <a:pPr algn="ctr" defTabSz="914400" eaLnBrk="1" hangingPunct="1">
              <a:defRPr/>
            </a:pP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 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8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</a:t>
            </a: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72000" y="2882595"/>
            <a:ext cx="1444752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strike="sngStrike" dirty="0" smtClean="0">
                <a:solidFill>
                  <a:prstClr val="black"/>
                </a:solidFill>
                <a:cs typeface="+mn-cs"/>
              </a:rPr>
              <a:t>September</a:t>
            </a:r>
          </a:p>
          <a:p>
            <a:pPr algn="ctr" defTabSz="914400" eaLnBrk="1" hangingPunct="1">
              <a:defRPr/>
            </a:pPr>
            <a:r>
              <a:rPr lang="en-US" sz="1200" strike="sngStrike" dirty="0" smtClean="0">
                <a:solidFill>
                  <a:prstClr val="black"/>
                </a:solidFill>
                <a:cs typeface="+mn-cs"/>
              </a:rPr>
              <a:t>Off-Cycle</a:t>
            </a:r>
            <a:endParaRPr lang="en-US" sz="1200" strike="sngStrike" dirty="0" smtClean="0">
              <a:solidFill>
                <a:srgbClr val="FF0000"/>
              </a:solidFill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1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3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3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3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4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1/19</a:t>
            </a:r>
            <a:endParaRPr lang="en-US" sz="120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84983" y="3469999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3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3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/>
          </p:nvPr>
        </p:nvGraphicFramePr>
        <p:xfrm>
          <a:off x="176358" y="5047856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 / 2020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826, 879, 885, 918, 930, 935(b), 939, 962, 965, 974, PGRR066, SCR800, SCR805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i="1" dirty="0" smtClean="0">
                <a:solidFill>
                  <a:prstClr val="black"/>
                </a:solidFill>
                <a:latin typeface="Arial" panose="020B0604020202020204"/>
                <a:cs typeface="+mn-cs"/>
              </a:rPr>
              <a:t>CMM Release 2a</a:t>
            </a:r>
            <a:endParaRPr lang="en-US" sz="1000" i="1" dirty="0">
              <a:solidFill>
                <a:prstClr val="black"/>
              </a:solidFill>
              <a:latin typeface="Arial" panose="020B0604020202020204"/>
              <a:cs typeface="+mn-cs"/>
            </a:endParaRPr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1/30</a:t>
            </a:r>
            <a:endParaRPr lang="en-US" sz="120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10297" y="405381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8/1</a:t>
            </a:r>
            <a:endParaRPr lang="en-US" sz="120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1981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srgbClr val="FF0000"/>
                </a:solidFill>
                <a:cs typeface="+mn-cs"/>
              </a:rPr>
              <a:t>November</a:t>
            </a:r>
            <a:endParaRPr lang="en-US" sz="1200" kern="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488291" y="3717679"/>
            <a:ext cx="1683909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RIOO – </a:t>
            </a:r>
            <a:r>
              <a:rPr lang="en-US" sz="1200" dirty="0" smtClean="0">
                <a:solidFill>
                  <a:srgbClr val="FF0000"/>
                </a:solidFill>
                <a:cs typeface="+mn-cs"/>
              </a:rPr>
              <a:t>9/3</a:t>
            </a:r>
          </a:p>
          <a:p>
            <a:pPr algn="ctr" defTabSz="914400" eaLnBrk="1" hangingPunct="1">
              <a:defRPr/>
            </a:pPr>
            <a:r>
              <a:rPr lang="en-US" sz="900" b="0" kern="0" dirty="0" smtClean="0">
                <a:solidFill>
                  <a:prstClr val="black"/>
                </a:solidFill>
                <a:cs typeface="+mn-cs"/>
              </a:rPr>
              <a:t>RARF Go-Live - View/Update</a:t>
            </a:r>
            <a:endParaRPr lang="en-US" sz="900" b="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3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3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2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12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3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2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12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endParaRPr lang="en-US" sz="5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7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1590676" y="3906683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>
                <a:solidFill>
                  <a:prstClr val="black"/>
                </a:solidFill>
                <a:cs typeface="+mn-cs"/>
              </a:rPr>
              <a:t>5</a:t>
            </a:r>
            <a:r>
              <a:rPr lang="en-US" sz="1200" dirty="0" smtClean="0">
                <a:solidFill>
                  <a:prstClr val="black"/>
                </a:solidFill>
                <a:cs typeface="+mn-cs"/>
              </a:rPr>
              <a:t>/1</a:t>
            </a:r>
            <a:endParaRPr lang="en-US" sz="120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807981" y="42061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0074" y="3238212"/>
            <a:ext cx="14519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7/1</a:t>
            </a:r>
            <a:endParaRPr lang="en-US" sz="120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272610" y="134642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3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2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12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endParaRPr lang="en-US" sz="5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7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78454" y="2462630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3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224084" y="3566683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3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6010129" y="4121699"/>
            <a:ext cx="145365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srgbClr val="FF0000"/>
                </a:solidFill>
                <a:cs typeface="+mn-cs"/>
              </a:rPr>
              <a:t>2024</a:t>
            </a:r>
            <a:r>
              <a:rPr lang="en-US" sz="1200" dirty="0" smtClean="0">
                <a:solidFill>
                  <a:prstClr val="black"/>
                </a:solidFill>
                <a:cs typeface="+mn-cs"/>
              </a:rPr>
              <a:t> Go-Lives</a:t>
            </a:r>
            <a:endParaRPr lang="en-US" sz="1200" b="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04481" y="1381119"/>
            <a:ext cx="3705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3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3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5725739" y="2575216"/>
            <a:ext cx="717039" cy="865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8523977" y="4061652"/>
            <a:ext cx="5139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6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On Hold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7539766" y="2286000"/>
            <a:ext cx="353181" cy="1463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7535309" y="1493640"/>
            <a:ext cx="338282" cy="79236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911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8893</TotalTime>
  <Words>689</Words>
  <Application>Microsoft Office PowerPoint</Application>
  <PresentationFormat>On-screen Show (4:3)</PresentationFormat>
  <Paragraphs>333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Wingdings</vt:lpstr>
      <vt:lpstr>Custom Design</vt:lpstr>
      <vt:lpstr>Office Theme</vt:lpstr>
      <vt:lpstr>PowerPoint Presentation</vt:lpstr>
      <vt:lpstr>Summary of PRS Update</vt:lpstr>
      <vt:lpstr>Summary of PRS Update (continued)</vt:lpstr>
      <vt:lpstr>Appendix</vt:lpstr>
      <vt:lpstr>NPRR1027, Removal of Grey-Boxed Language Related to NPRR702, Flexible Accounts, Payment of Invoices, and Disposition of Interest on Cash Collateral [ERCOT]</vt:lpstr>
      <vt:lpstr>2020 Release Targets – Board Approved NPRRs / SCRs / xGRRs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ERCOT Market Rules</cp:lastModifiedBy>
  <cp:revision>506</cp:revision>
  <cp:lastPrinted>2013-01-30T23:16:36Z</cp:lastPrinted>
  <dcterms:created xsi:type="dcterms:W3CDTF">2010-04-12T23:12:02Z</dcterms:created>
  <dcterms:modified xsi:type="dcterms:W3CDTF">2020-08-25T16:59:34Z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