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16"/>
  </p:notesMasterIdLst>
  <p:handoutMasterIdLst>
    <p:handoutMasterId r:id="rId17"/>
  </p:handoutMasterIdLst>
  <p:sldIdLst>
    <p:sldId id="445" r:id="rId7"/>
    <p:sldId id="463" r:id="rId8"/>
    <p:sldId id="491" r:id="rId9"/>
    <p:sldId id="534" r:id="rId10"/>
    <p:sldId id="536" r:id="rId11"/>
    <p:sldId id="538" r:id="rId12"/>
    <p:sldId id="537" r:id="rId13"/>
    <p:sldId id="454" r:id="rId14"/>
    <p:sldId id="464"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97" d="100"/>
          <a:sy n="97" d="100"/>
        </p:scale>
        <p:origin x="1320" y="90"/>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8/22/2020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8/22/2020</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028739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253545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994671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349141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2031325"/>
          </a:xfrm>
          <a:prstGeom prst="rect">
            <a:avLst/>
          </a:prstGeom>
          <a:noFill/>
        </p:spPr>
        <p:txBody>
          <a:bodyPr wrap="square" rtlCol="0">
            <a:spAutoFit/>
          </a:bodyPr>
          <a:lstStyle/>
          <a:p>
            <a:r>
              <a:rPr lang="en-US" b="1" dirty="0"/>
              <a:t>Resource Integration Topics </a:t>
            </a:r>
          </a:p>
          <a:p>
            <a:endParaRPr lang="en-US" dirty="0"/>
          </a:p>
          <a:p>
            <a:r>
              <a:rPr lang="en-US" dirty="0"/>
              <a:t>Jay Teixeira</a:t>
            </a:r>
          </a:p>
          <a:p>
            <a:endParaRPr lang="en-US" dirty="0"/>
          </a:p>
          <a:p>
            <a:r>
              <a:rPr lang="en-US" dirty="0"/>
              <a:t>ERCOT</a:t>
            </a:r>
          </a:p>
          <a:p>
            <a:r>
              <a:rPr lang="en-US" dirty="0"/>
              <a:t>Resource Integration Workshop</a:t>
            </a:r>
            <a:r>
              <a:rPr lang="en-US" b="1" dirty="0"/>
              <a:t> </a:t>
            </a:r>
          </a:p>
          <a:p>
            <a:r>
              <a:rPr lang="en-US" dirty="0"/>
              <a:t>August 25, 2020</a:t>
            </a:r>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a:t>Planning Guide 5.9</a:t>
            </a:r>
          </a:p>
          <a:p>
            <a:r>
              <a:rPr lang="en-US" sz="2800" dirty="0"/>
              <a:t>Next Deadline for QSA</a:t>
            </a:r>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a:p>
            <a:endParaRPr lang="en-US" sz="2800" dirty="0"/>
          </a:p>
          <a:p>
            <a:endParaRPr lang="en-US" sz="2800" dirty="0"/>
          </a:p>
          <a:p>
            <a:r>
              <a:rPr lang="en-US" sz="2800" dirty="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extLst>
                    <a:ext uri="{9D8B030D-6E8A-4147-A177-3AD203B41FA5}">
                      <a16:colId xmlns:a16="http://schemas.microsoft.com/office/drawing/2014/main" val="20000"/>
                    </a:ext>
                  </a:extLst>
                </a:gridCol>
                <a:gridCol w="2489200">
                  <a:extLst>
                    <a:ext uri="{9D8B030D-6E8A-4147-A177-3AD203B41FA5}">
                      <a16:colId xmlns:a16="http://schemas.microsoft.com/office/drawing/2014/main" val="20001"/>
                    </a:ext>
                  </a:extLst>
                </a:gridCol>
                <a:gridCol w="2489200">
                  <a:extLst>
                    <a:ext uri="{9D8B030D-6E8A-4147-A177-3AD203B41FA5}">
                      <a16:colId xmlns:a16="http://schemas.microsoft.com/office/drawing/2014/main" val="20002"/>
                    </a:ext>
                  </a:extLst>
                </a:gridCol>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Prior November 1</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
        <p:nvSpPr>
          <p:cNvPr id="6" name="Right Arrow 5"/>
          <p:cNvSpPr/>
          <p:nvPr/>
        </p:nvSpPr>
        <p:spPr>
          <a:xfrm>
            <a:off x="1231392" y="3363468"/>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a:t>Planning Guide 5.9, Quarterly Stability Assessment</a:t>
            </a:r>
          </a:p>
          <a:p>
            <a:r>
              <a:rPr lang="en-US" sz="2800" dirty="0"/>
              <a:t>Issue’s seen in previous QSA’s</a:t>
            </a:r>
          </a:p>
          <a:p>
            <a:pPr lvl="1"/>
            <a:r>
              <a:rPr lang="en-US" sz="2400" dirty="0"/>
              <a:t>10 day comment period for FIS</a:t>
            </a:r>
          </a:p>
          <a:p>
            <a:pPr lvl="2"/>
            <a:r>
              <a:rPr lang="en-US" sz="2000" dirty="0"/>
              <a:t>Needs to be complete before QSA deadline</a:t>
            </a:r>
          </a:p>
          <a:p>
            <a:pPr lvl="2"/>
            <a:r>
              <a:rPr lang="en-US" sz="2000" dirty="0"/>
              <a:t>TSPs need to plan for it</a:t>
            </a:r>
          </a:p>
          <a:p>
            <a:pPr lvl="1"/>
            <a:r>
              <a:rPr lang="en-US" sz="2400" dirty="0"/>
              <a:t>Dynamic Model Review</a:t>
            </a:r>
          </a:p>
          <a:p>
            <a:pPr lvl="2"/>
            <a:r>
              <a:rPr lang="en-US" sz="2000" dirty="0"/>
              <a:t>Dependent on FIS Stability study</a:t>
            </a:r>
          </a:p>
          <a:p>
            <a:pPr lvl="2"/>
            <a:r>
              <a:rPr lang="en-US" sz="2000" dirty="0"/>
              <a:t>Need to meet PG 6.9 15 to 30 days prior to QSA deadline</a:t>
            </a:r>
          </a:p>
          <a:p>
            <a:r>
              <a:rPr lang="en-US" sz="2800" dirty="0"/>
              <a:t>PSSE Model Quality Test Required</a:t>
            </a:r>
          </a:p>
          <a:p>
            <a:r>
              <a:rPr lang="en-US" sz="2800" dirty="0"/>
              <a:t>TSAT Model Required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GINR Time Line (Fastest)</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pic>
        <p:nvPicPr>
          <p:cNvPr id="8" name="Content Placeholder 7"/>
          <p:cNvPicPr>
            <a:picLocks noGrp="1" noChangeAspect="1"/>
          </p:cNvPicPr>
          <p:nvPr>
            <p:ph idx="1"/>
          </p:nvPr>
        </p:nvPicPr>
        <p:blipFill>
          <a:blip r:embed="rId2"/>
          <a:stretch>
            <a:fillRect/>
          </a:stretch>
        </p:blipFill>
        <p:spPr>
          <a:xfrm>
            <a:off x="1676400" y="777712"/>
            <a:ext cx="8001000" cy="6083467"/>
          </a:xfrm>
          <a:prstGeom prst="rect">
            <a:avLst/>
          </a:prstGeom>
        </p:spPr>
      </p:pic>
    </p:spTree>
    <p:extLst>
      <p:ext uri="{BB962C8B-B14F-4D97-AF65-F5344CB8AC3E}">
        <p14:creationId xmlns:p14="http://schemas.microsoft.com/office/powerpoint/2010/main" val="3335158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Meaning and uses of HRL</a:t>
            </a:r>
          </a:p>
        </p:txBody>
      </p:sp>
      <p:sp>
        <p:nvSpPr>
          <p:cNvPr id="3" name="Content Placeholder 2"/>
          <p:cNvSpPr>
            <a:spLocks noGrp="1"/>
          </p:cNvSpPr>
          <p:nvPr>
            <p:ph idx="1"/>
          </p:nvPr>
        </p:nvSpPr>
        <p:spPr>
          <a:xfrm>
            <a:off x="570271" y="782507"/>
            <a:ext cx="10134600" cy="5923305"/>
          </a:xfrm>
        </p:spPr>
        <p:txBody>
          <a:bodyPr/>
          <a:lstStyle/>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High Reasonability Limit -  RARF Glossary – description:</a:t>
            </a:r>
          </a:p>
          <a:p>
            <a:pPr marL="857250" lvl="1">
              <a:lnSpc>
                <a:spcPct val="107000"/>
              </a:lnSpc>
              <a:spcBef>
                <a:spcPts val="0"/>
              </a:spcBef>
            </a:pPr>
            <a:r>
              <a:rPr lang="en-US" sz="2000" dirty="0">
                <a:effectLst/>
                <a:latin typeface="Calibri" panose="020F0502020204030204" pitchFamily="34" charset="0"/>
                <a:ea typeface="Calibri" panose="020F0502020204030204" pitchFamily="34" charset="0"/>
                <a:cs typeface="Times New Roman" panose="02020603050405020304" pitchFamily="18" charset="0"/>
              </a:rPr>
              <a:t>A theoretical value of net generation above which, the generator is not expected to operate under most conceivable conditions.  This value is used by ERCOT market systems to validate COP submissions of HSL, telemetered HSL, and certain offers which may have been entered in error by the QSE.  The HRL is also used in settlements to deconstruct prices at a CCT logical resource node.”</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HRL is used as a limit for telemetered unit net MW output as well as HSL – telemetry alerts if telemetered values exceed HRL</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Registering a unit’s HRL in the RARF has been limited to the SGIA MW and FIS studied MW.</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If the SGIA MW and FIS MW don’t represent the capability of the unit for operating temperatures that are less than maximum temperatures, then the HRL based on SGIA and FIS may limit output below the actual ability to produce MW.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a:solidFill>
                <a:prstClr val="black">
                  <a:tint val="75000"/>
                </a:prstClr>
              </a:solidFill>
            </a:endParaRPr>
          </a:p>
        </p:txBody>
      </p:sp>
    </p:spTree>
    <p:extLst>
      <p:ext uri="{BB962C8B-B14F-4D97-AF65-F5344CB8AC3E}">
        <p14:creationId xmlns:p14="http://schemas.microsoft.com/office/powerpoint/2010/main" val="1152278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657759"/>
          </a:xfrm>
        </p:spPr>
        <p:txBody>
          <a:bodyPr/>
          <a:lstStyle/>
          <a:p>
            <a:r>
              <a:rPr lang="en-US" dirty="0"/>
              <a:t>Meaning and uses of HRL</a:t>
            </a:r>
          </a:p>
        </p:txBody>
      </p:sp>
      <p:sp>
        <p:nvSpPr>
          <p:cNvPr id="3" name="Content Placeholder 2"/>
          <p:cNvSpPr>
            <a:spLocks noGrp="1"/>
          </p:cNvSpPr>
          <p:nvPr>
            <p:ph idx="1"/>
          </p:nvPr>
        </p:nvSpPr>
        <p:spPr>
          <a:xfrm>
            <a:off x="533400" y="901441"/>
            <a:ext cx="10134600" cy="5638800"/>
          </a:xfrm>
        </p:spPr>
        <p:txBody>
          <a:bodyPr/>
          <a:lstStyle/>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ERCOT Business Practice – Current Operating Plan Practices By Qualified Scheduling Entities:</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Section 3.1 Intermittent Renewable Resources</a:t>
            </a:r>
          </a:p>
          <a:p>
            <a:pPr marL="1143000" marR="0" lvl="2" indent="-228600">
              <a:lnSpc>
                <a:spcPct val="107000"/>
              </a:lnSpc>
              <a:spcBef>
                <a:spcPts val="0"/>
              </a:spcBef>
              <a:spcAft>
                <a:spcPts val="0"/>
              </a:spcAft>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Page 11</a:t>
            </a:r>
          </a:p>
          <a:p>
            <a:pPr lvl="3">
              <a:lnSpc>
                <a:spcPct val="107000"/>
              </a:lnSpc>
              <a:spcBef>
                <a:spcPts val="0"/>
              </a:spcBef>
              <a:spcAft>
                <a:spcPts val="800"/>
              </a:spcAft>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“QSEs that submit COPs for WGRs and/or PVGRs for hours which do not have a forecast from ERCOT, it is recommended that the resource’s High Reasonability Limit (HRL) be used as its COP HSL value for these hours. Once these hours fall within the 168-hour rolling window for forecasting, ERCOT’s systems will automatically start updating the COP HSL value with the most recent forecast for the resource.”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Tree>
    <p:extLst>
      <p:ext uri="{BB962C8B-B14F-4D97-AF65-F5344CB8AC3E}">
        <p14:creationId xmlns:p14="http://schemas.microsoft.com/office/powerpoint/2010/main" val="4066795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Active PGRR’s</a:t>
            </a:r>
          </a:p>
        </p:txBody>
      </p:sp>
      <p:sp>
        <p:nvSpPr>
          <p:cNvPr id="3" name="Content Placeholder 2"/>
          <p:cNvSpPr>
            <a:spLocks noGrp="1"/>
          </p:cNvSpPr>
          <p:nvPr>
            <p:ph idx="1"/>
          </p:nvPr>
        </p:nvSpPr>
        <p:spPr>
          <a:xfrm>
            <a:off x="533400" y="901441"/>
            <a:ext cx="10134600" cy="5638800"/>
          </a:xfrm>
        </p:spPr>
        <p:txBody>
          <a:bodyPr/>
          <a:lstStyle/>
          <a:p>
            <a:r>
              <a:rPr lang="en-US" sz="2800" dirty="0"/>
              <a:t>NPRR973, NOGRR196, PGRR074, RRGRR022 – Add Definitions for Generator Step-Up and Main Power Transformer  - </a:t>
            </a:r>
            <a:r>
              <a:rPr lang="en-US" sz="2800" dirty="0">
                <a:solidFill>
                  <a:srgbClr val="FF0000"/>
                </a:solidFill>
              </a:rPr>
              <a:t>Approved by BOD Aug 11</a:t>
            </a:r>
            <a:endParaRPr lang="en-US" sz="2800" dirty="0"/>
          </a:p>
          <a:p>
            <a:r>
              <a:rPr lang="en-US" sz="2800" dirty="0"/>
              <a:t>PGRR076</a:t>
            </a:r>
            <a:r>
              <a:rPr lang="en-US" sz="2800" dirty="0">
                <a:solidFill>
                  <a:srgbClr val="FF0000"/>
                </a:solidFill>
              </a:rPr>
              <a:t> </a:t>
            </a:r>
            <a:r>
              <a:rPr lang="en-US" sz="2800" dirty="0"/>
              <a:t>– Improvements to Generation Resource Interconnection or Change Request (GINR) Process – </a:t>
            </a:r>
            <a:r>
              <a:rPr lang="en-US" sz="2800" dirty="0">
                <a:solidFill>
                  <a:srgbClr val="FF0000"/>
                </a:solidFill>
              </a:rPr>
              <a:t>Approved by BOD Aug 11 except paragraph (3) of Section 5.2.1 and paragraph (4)(b)(vi) of Section 5.7.1 which are upon system implementation</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2319052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ResourceIntegrationDepartment@ercot.com</a:t>
            </a:r>
            <a:r>
              <a:rPr lang="en-US" dirty="0"/>
              <a:t> 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3304018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968CB8-5FF8-44D7-A459-A3FC34AC4F77}">
  <ds:schemaRefs>
    <ds:schemaRef ds:uri="http://schemas.microsoft.com/sharepoint/v3/contenttype/forms"/>
  </ds:schemaRefs>
</ds:datastoreItem>
</file>

<file path=customXml/itemProps3.xml><?xml version="1.0" encoding="utf-8"?>
<ds:datastoreItem xmlns:ds="http://schemas.openxmlformats.org/officeDocument/2006/customXml" ds:itemID="{C163D459-1C05-483F-85D1-C9E478EC32CC}">
  <ds:schemaRefs>
    <ds:schemaRef ds:uri="http://schemas.microsoft.com/office/infopath/2007/PartnerControls"/>
    <ds:schemaRef ds:uri="http://schemas.microsoft.com/office/2006/metadata/properties"/>
    <ds:schemaRef ds:uri="http://purl.org/dc/elements/1.1/"/>
    <ds:schemaRef ds:uri="http://purl.org/dc/terms/"/>
    <ds:schemaRef ds:uri="c34af464-7aa1-4edd-9be4-83dffc1cb926"/>
    <ds:schemaRef ds:uri="http://schemas.microsoft.com/office/2006/documentManagement/types"/>
    <ds:schemaRef ds:uri="http://www.w3.org/XML/1998/namespace"/>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52753</TotalTime>
  <Words>572</Words>
  <Application>Microsoft Office PowerPoint</Application>
  <PresentationFormat>Widescreen</PresentationFormat>
  <Paragraphs>77</Paragraphs>
  <Slides>9</Slides>
  <Notes>8</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9</vt:i4>
      </vt:variant>
    </vt:vector>
  </HeadingPairs>
  <TitlesOfParts>
    <vt:vector size="18" baseType="lpstr">
      <vt:lpstr>Arial</vt:lpstr>
      <vt:lpstr>Calibri</vt:lpstr>
      <vt:lpstr>Courier New</vt:lpstr>
      <vt:lpstr>Symbol</vt:lpstr>
      <vt:lpstr>Times New Roman</vt:lpstr>
      <vt:lpstr>Wingdings</vt:lpstr>
      <vt:lpstr>1_Custom Design</vt:lpstr>
      <vt:lpstr>Inside pages</vt:lpstr>
      <vt:lpstr>2_Custom Design</vt:lpstr>
      <vt:lpstr>PowerPoint Presentation</vt:lpstr>
      <vt:lpstr>Quarterly Stability Assessment (QSA)  </vt:lpstr>
      <vt:lpstr>Quarterly Stability Assessment (QSA)  </vt:lpstr>
      <vt:lpstr>GINR Time Line (Fastest)</vt:lpstr>
      <vt:lpstr>Meaning and uses of HRL</vt:lpstr>
      <vt:lpstr>Meaning and uses of HRL</vt:lpstr>
      <vt:lpstr>Active PGRR’s</vt:lpstr>
      <vt:lpstr>Other contact information</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Jay Teixeira</cp:lastModifiedBy>
  <cp:revision>554</cp:revision>
  <cp:lastPrinted>2018-07-25T14:31:19Z</cp:lastPrinted>
  <dcterms:created xsi:type="dcterms:W3CDTF">2016-01-21T15:20:31Z</dcterms:created>
  <dcterms:modified xsi:type="dcterms:W3CDTF">2020-08-22T18:36:42Z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