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53" r:id="rId4"/>
    <p:sldMasterId id="2147483648" r:id="rId5"/>
  </p:sldMasterIdLst>
  <p:notesMasterIdLst>
    <p:notesMasterId r:id="rId13"/>
  </p:notesMasterIdLst>
  <p:handoutMasterIdLst>
    <p:handoutMasterId r:id="rId14"/>
  </p:handoutMasterIdLst>
  <p:sldIdLst>
    <p:sldId id="260" r:id="rId6"/>
    <p:sldId id="432" r:id="rId7"/>
    <p:sldId id="433" r:id="rId8"/>
    <p:sldId id="425" r:id="rId9"/>
    <p:sldId id="435" r:id="rId10"/>
    <p:sldId id="434" r:id="rId11"/>
    <p:sldId id="427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evosjana, Julia" initials="MJ" lastIdx="16" clrIdx="0">
    <p:extLst>
      <p:ext uri="{19B8F6BF-5375-455C-9EA6-DF929625EA0E}">
        <p15:presenceInfo xmlns:p15="http://schemas.microsoft.com/office/powerpoint/2012/main" userId="S-1-5-21-639947351-343809578-3807592339-33567" providerId="AD"/>
      </p:ext>
    </p:extLst>
  </p:cmAuthor>
  <p:cmAuthor id="2" name="Jay Teixeira 08182020" initials="TJ" lastIdx="2" clrIdx="1">
    <p:extLst>
      <p:ext uri="{19B8F6BF-5375-455C-9EA6-DF929625EA0E}">
        <p15:presenceInfo xmlns:p15="http://schemas.microsoft.com/office/powerpoint/2012/main" userId="Jay Teixeira 08182020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087" autoAdjust="0"/>
    <p:restoredTop sz="92821" autoAdjust="0"/>
  </p:normalViewPr>
  <p:slideViewPr>
    <p:cSldViewPr showGuides="1">
      <p:cViewPr varScale="1">
        <p:scale>
          <a:sx n="96" d="100"/>
          <a:sy n="96" d="100"/>
        </p:scale>
        <p:origin x="28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9" d="100"/>
          <a:sy n="99" d="100"/>
        </p:scale>
        <p:origin x="352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48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B00AA5-9775-417C-BB47-C6000DEEBDC9}" type="slidenum">
              <a:rPr lang="en-US" altLang="en-US"/>
              <a:pPr eaLnBrk="1" hangingPunct="1"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24298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B00AA5-9775-417C-BB47-C6000DEEBDC9}" type="slidenum">
              <a:rPr lang="en-US" altLang="en-US"/>
              <a:pPr eaLnBrk="1" hangingPunct="1"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03613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B00AA5-9775-417C-BB47-C6000DEEBDC9}" type="slidenum">
              <a:rPr lang="en-US" altLang="en-US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123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2B00AA5-9775-417C-BB47-C6000DEEBDC9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1894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0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79520" y="1371600"/>
            <a:ext cx="533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MW </a:t>
            </a:r>
            <a:r>
              <a:rPr lang="en-US" sz="2400" b="1" dirty="0">
                <a:solidFill>
                  <a:schemeClr val="tx2"/>
                </a:solidFill>
              </a:rPr>
              <a:t>Ratings of Solar Resources to be Submitted in the GINR Process </a:t>
            </a:r>
          </a:p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 &amp;</a:t>
            </a:r>
            <a:endParaRPr lang="en-US" b="1" dirty="0">
              <a:solidFill>
                <a:schemeClr val="tx2"/>
              </a:solidFill>
            </a:endParaRPr>
          </a:p>
          <a:p>
            <a:r>
              <a:rPr lang="en-US" sz="2400" b="1" dirty="0" smtClean="0">
                <a:solidFill>
                  <a:schemeClr val="tx2"/>
                </a:solidFill>
              </a:rPr>
              <a:t>PMU </a:t>
            </a:r>
            <a:r>
              <a:rPr lang="en-US" sz="2400" b="1" dirty="0">
                <a:solidFill>
                  <a:schemeClr val="tx2"/>
                </a:solidFill>
              </a:rPr>
              <a:t>Requirements for Repowering </a:t>
            </a:r>
            <a:r>
              <a:rPr lang="en-US" sz="2400" b="1" dirty="0" smtClean="0">
                <a:solidFill>
                  <a:schemeClr val="tx2"/>
                </a:solidFill>
              </a:rPr>
              <a:t>Projects</a:t>
            </a:r>
          </a:p>
          <a:p>
            <a:endParaRPr lang="en-US" sz="2400" b="1" dirty="0" smtClean="0">
              <a:solidFill>
                <a:schemeClr val="tx2"/>
              </a:solidFill>
            </a:endParaRPr>
          </a:p>
          <a:p>
            <a:endParaRPr lang="en-US" sz="2400" b="1" dirty="0">
              <a:solidFill>
                <a:schemeClr val="tx2"/>
              </a:solidFill>
            </a:endParaRPr>
          </a:p>
          <a:p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Yang Zhang</a:t>
            </a:r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US" sz="2000" dirty="0" smtClean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ERCOT </a:t>
            </a:r>
          </a:p>
          <a:p>
            <a:r>
              <a:rPr lang="en-US" sz="2000" dirty="0" smtClean="0">
                <a:solidFill>
                  <a:schemeClr val="tx2"/>
                </a:solidFill>
              </a:rPr>
              <a:t>Resource Integration Workshop</a:t>
            </a:r>
            <a:endParaRPr lang="en-US" sz="2000" dirty="0">
              <a:solidFill>
                <a:schemeClr val="tx2"/>
              </a:solidFill>
            </a:endParaRPr>
          </a:p>
          <a:p>
            <a:r>
              <a:rPr lang="en-US" sz="2000" dirty="0" smtClean="0">
                <a:solidFill>
                  <a:schemeClr val="tx2"/>
                </a:solidFill>
              </a:rPr>
              <a:t>August 25, 2020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204621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Currently, ERCOT requires that the MW ratings of solar resources submitted in RIOO be the values on the maximum temperature day (45</a:t>
            </a:r>
            <a:r>
              <a:rPr lang="en-US" sz="2400" baseline="30000" dirty="0">
                <a:solidFill>
                  <a:schemeClr val="tx1"/>
                </a:solidFill>
              </a:rPr>
              <a:t>o</a:t>
            </a:r>
            <a:r>
              <a:rPr lang="en-US" sz="2400" dirty="0">
                <a:solidFill>
                  <a:schemeClr val="tx1"/>
                </a:solidFill>
              </a:rPr>
              <a:t>C).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These are the MW ratings used in the screening study and FIS, and </a:t>
            </a:r>
            <a:r>
              <a:rPr lang="en-US" sz="2400" dirty="0" smtClean="0">
                <a:solidFill>
                  <a:schemeClr val="tx1"/>
                </a:solidFill>
              </a:rPr>
              <a:t>reflected in the RARF Real-Power Rating. 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During off-peak hours, inverters and solar panels are much more efficient and capable of generating higher MW outputs at </a:t>
            </a:r>
            <a:r>
              <a:rPr lang="en-US" sz="2400" dirty="0" smtClean="0">
                <a:solidFill>
                  <a:schemeClr val="tx1"/>
                </a:solidFill>
              </a:rPr>
              <a:t>lower </a:t>
            </a:r>
            <a:r>
              <a:rPr lang="en-US" sz="2400" dirty="0">
                <a:solidFill>
                  <a:schemeClr val="tx1"/>
                </a:solidFill>
              </a:rPr>
              <a:t>temperatures. </a:t>
            </a:r>
          </a:p>
          <a:p>
            <a:r>
              <a:rPr lang="en-US" sz="2400" dirty="0">
                <a:solidFill>
                  <a:schemeClr val="tx1"/>
                </a:solidFill>
              </a:rPr>
              <a:t>However, solar resource outputs in off-peak hours are limited by the MW ratings studied in the GINR process, which are based on the maximum temperature.  </a:t>
            </a:r>
          </a:p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>
          <a:xfrm>
            <a:off x="381000" y="243682"/>
            <a:ext cx="8458200" cy="5183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Background - </a:t>
            </a:r>
            <a:r>
              <a:rPr lang="en-US" dirty="0"/>
              <a:t>MW Ratings of Solar Resources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3866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/>
              <a:t>Discussion - </a:t>
            </a:r>
            <a:r>
              <a:rPr lang="en-US" dirty="0"/>
              <a:t>MW Ratings of Solar Resources </a:t>
            </a:r>
            <a:endParaRPr lang="en-US" alt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502403" y="1066800"/>
            <a:ext cx="826770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ERCOT discussed internally the feasibility of allowing solar </a:t>
            </a:r>
            <a:r>
              <a:rPr lang="en-US" sz="2400" dirty="0">
                <a:solidFill>
                  <a:schemeClr val="tx1"/>
                </a:solidFill>
              </a:rPr>
              <a:t>resource developers </a:t>
            </a:r>
            <a:r>
              <a:rPr lang="en-US" sz="2400" dirty="0" smtClean="0">
                <a:solidFill>
                  <a:schemeClr val="tx1"/>
                </a:solidFill>
              </a:rPr>
              <a:t>to </a:t>
            </a:r>
            <a:r>
              <a:rPr lang="en-US" sz="2400" dirty="0">
                <a:solidFill>
                  <a:schemeClr val="tx1"/>
                </a:solidFill>
              </a:rPr>
              <a:t>submit MW ratings other than those based on the maximum </a:t>
            </a:r>
            <a:r>
              <a:rPr lang="en-US" sz="2400" dirty="0" smtClean="0">
                <a:solidFill>
                  <a:schemeClr val="tx1"/>
                </a:solidFill>
              </a:rPr>
              <a:t>temperature. The discussion covered the following topics: 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What MW ratings should be submitted?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Seasonal Net Max Sustainable Rating?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Studies: </a:t>
            </a:r>
            <a:r>
              <a:rPr lang="en-US" sz="2000" dirty="0" smtClean="0">
                <a:solidFill>
                  <a:schemeClr val="tx1"/>
                </a:solidFill>
              </a:rPr>
              <a:t>screening</a:t>
            </a:r>
            <a:r>
              <a:rPr lang="en-US" sz="2000" dirty="0">
                <a:solidFill>
                  <a:schemeClr val="tx1"/>
                </a:solidFill>
              </a:rPr>
              <a:t>, FIS, </a:t>
            </a:r>
            <a:r>
              <a:rPr lang="en-US" sz="2000" dirty="0" smtClean="0">
                <a:solidFill>
                  <a:schemeClr val="tx1"/>
                </a:solidFill>
              </a:rPr>
              <a:t>QSA, and planning 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Network modeling: planning, operations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Resource adequacy</a:t>
            </a:r>
          </a:p>
          <a:p>
            <a:pPr algn="just"/>
            <a:endParaRPr lang="en-US" sz="1800" dirty="0" smtClean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1" algn="just"/>
            <a:endParaRPr lang="en-US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90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600" dirty="0" smtClean="0"/>
              <a:t>Potential </a:t>
            </a:r>
            <a:r>
              <a:rPr lang="en-US" altLang="en-US" sz="2600" dirty="0"/>
              <a:t>Solution - </a:t>
            </a:r>
            <a:r>
              <a:rPr lang="en-US" sz="2600" dirty="0"/>
              <a:t>MW Ratings of Solar Resources </a:t>
            </a:r>
            <a:endParaRPr lang="en-US" altLang="en-US" sz="26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502403" y="1066800"/>
            <a:ext cx="82677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2400" dirty="0" smtClean="0">
                <a:solidFill>
                  <a:schemeClr val="tx1"/>
                </a:solidFill>
              </a:rPr>
              <a:t>Solar </a:t>
            </a:r>
            <a:r>
              <a:rPr lang="en-US" sz="2400" dirty="0">
                <a:solidFill>
                  <a:schemeClr val="tx1"/>
                </a:solidFill>
              </a:rPr>
              <a:t>resource developers </a:t>
            </a:r>
            <a:r>
              <a:rPr lang="en-US" sz="2400" dirty="0" smtClean="0">
                <a:solidFill>
                  <a:schemeClr val="tx1"/>
                </a:solidFill>
              </a:rPr>
              <a:t>can submit </a:t>
            </a:r>
            <a:r>
              <a:rPr lang="en-US" sz="2400" dirty="0">
                <a:solidFill>
                  <a:schemeClr val="tx1"/>
                </a:solidFill>
              </a:rPr>
              <a:t>MW ratings other than those based on the maximum temperature (45</a:t>
            </a:r>
            <a:r>
              <a:rPr lang="en-US" sz="2400" baseline="30000" dirty="0">
                <a:solidFill>
                  <a:schemeClr val="tx1"/>
                </a:solidFill>
              </a:rPr>
              <a:t>o</a:t>
            </a:r>
            <a:r>
              <a:rPr lang="en-US" sz="2400" dirty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) for the project max MW in RIOO</a:t>
            </a:r>
            <a:endParaRPr lang="en-US" sz="2400" dirty="0">
              <a:solidFill>
                <a:schemeClr val="tx1"/>
              </a:solidFill>
            </a:endParaRP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RIOO Summer MW should be 45 </a:t>
            </a:r>
            <a:r>
              <a:rPr lang="en-US" sz="2200" dirty="0" err="1" smtClean="0">
                <a:solidFill>
                  <a:schemeClr val="tx1"/>
                </a:solidFill>
              </a:rPr>
              <a:t>deg</a:t>
            </a:r>
            <a:r>
              <a:rPr lang="en-US" sz="2200" dirty="0" smtClean="0">
                <a:solidFill>
                  <a:schemeClr val="tx1"/>
                </a:solidFill>
              </a:rPr>
              <a:t> C value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RIOO Winter MW can be a lower temp value and should match project max MW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IA, RIOO payment, SS, FIS, QSA and reactive requirements will use the project max MW</a:t>
            </a:r>
          </a:p>
          <a:p>
            <a:pPr lvl="1"/>
            <a:r>
              <a:rPr lang="en-US" sz="2200" dirty="0" smtClean="0">
                <a:solidFill>
                  <a:schemeClr val="tx1"/>
                </a:solidFill>
              </a:rPr>
              <a:t>HRL should be less than or equal to project max MW</a:t>
            </a:r>
          </a:p>
          <a:p>
            <a:pPr lvl="0"/>
            <a:r>
              <a:rPr lang="en-US" sz="2400" dirty="0">
                <a:solidFill>
                  <a:schemeClr val="tx1"/>
                </a:solidFill>
              </a:rPr>
              <a:t>For the purpose of resource adequacy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The temperatures used for Seasonal </a:t>
            </a:r>
            <a:r>
              <a:rPr lang="en-US" sz="2000" dirty="0">
                <a:solidFill>
                  <a:schemeClr val="tx1"/>
                </a:solidFill>
              </a:rPr>
              <a:t>Net Max Sustainable Ratings in RARF </a:t>
            </a:r>
            <a:r>
              <a:rPr lang="en-US" sz="2000" dirty="0" smtClean="0">
                <a:solidFill>
                  <a:schemeClr val="tx1"/>
                </a:solidFill>
              </a:rPr>
              <a:t>do not </a:t>
            </a:r>
            <a:r>
              <a:rPr lang="en-US" sz="2000" dirty="0">
                <a:solidFill>
                  <a:schemeClr val="tx1"/>
                </a:solidFill>
              </a:rPr>
              <a:t>change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algn="just"/>
            <a:endParaRPr lang="en-US" sz="1800" dirty="0" smtClean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1" algn="just"/>
            <a:endParaRPr lang="en-US" sz="1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76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 PMU </a:t>
            </a:r>
            <a:r>
              <a:rPr lang="en-US" dirty="0" smtClean="0"/>
              <a:t>Requirements </a:t>
            </a:r>
            <a:r>
              <a:rPr lang="en-US" dirty="0"/>
              <a:t>for </a:t>
            </a:r>
            <a:r>
              <a:rPr lang="en-US" dirty="0" smtClean="0"/>
              <a:t>Repowering Projects</a:t>
            </a:r>
            <a:endParaRPr lang="en-US" alt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923925"/>
            <a:ext cx="8267700" cy="44862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ERCOT proposes to require PMU installation </a:t>
            </a:r>
            <a:r>
              <a:rPr lang="en-US" sz="2400" dirty="0">
                <a:solidFill>
                  <a:schemeClr val="tx1"/>
                </a:solidFill>
              </a:rPr>
              <a:t>for repowering </a:t>
            </a:r>
            <a:r>
              <a:rPr lang="en-US" sz="2400" dirty="0" smtClean="0">
                <a:solidFill>
                  <a:schemeClr val="tx1"/>
                </a:solidFill>
              </a:rPr>
              <a:t>projects for the following reasons: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PMU </a:t>
            </a:r>
            <a:r>
              <a:rPr lang="en-US" sz="2000" dirty="0" smtClean="0">
                <a:solidFill>
                  <a:schemeClr val="tx1"/>
                </a:solidFill>
              </a:rPr>
              <a:t>data is needed </a:t>
            </a:r>
            <a:r>
              <a:rPr lang="en-US" sz="2000" dirty="0">
                <a:solidFill>
                  <a:schemeClr val="tx1"/>
                </a:solidFill>
              </a:rPr>
              <a:t>for model </a:t>
            </a:r>
            <a:r>
              <a:rPr lang="en-US" sz="2000" dirty="0" smtClean="0">
                <a:solidFill>
                  <a:schemeClr val="tx1"/>
                </a:solidFill>
              </a:rPr>
              <a:t>validation;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PMU </a:t>
            </a:r>
            <a:r>
              <a:rPr lang="en-US" sz="2000" dirty="0" smtClean="0">
                <a:solidFill>
                  <a:schemeClr val="tx1"/>
                </a:solidFill>
              </a:rPr>
              <a:t>data is needed </a:t>
            </a:r>
            <a:r>
              <a:rPr lang="en-US" sz="2000" dirty="0">
                <a:solidFill>
                  <a:schemeClr val="tx1"/>
                </a:solidFill>
              </a:rPr>
              <a:t>for post-event analysis;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PMU </a:t>
            </a:r>
            <a:r>
              <a:rPr lang="en-US" sz="2000" dirty="0" smtClean="0">
                <a:solidFill>
                  <a:schemeClr val="tx1"/>
                </a:solidFill>
              </a:rPr>
              <a:t>data is needed </a:t>
            </a:r>
            <a:r>
              <a:rPr lang="en-US" sz="2000" dirty="0">
                <a:solidFill>
                  <a:schemeClr val="tx1"/>
                </a:solidFill>
              </a:rPr>
              <a:t>to increase situational awareness, </a:t>
            </a:r>
            <a:r>
              <a:rPr lang="en-US" sz="2000" dirty="0" smtClean="0">
                <a:solidFill>
                  <a:schemeClr val="tx1"/>
                </a:solidFill>
              </a:rPr>
              <a:t>and </a:t>
            </a:r>
            <a:r>
              <a:rPr lang="en-US" sz="2000" dirty="0">
                <a:solidFill>
                  <a:schemeClr val="tx1"/>
                </a:solidFill>
              </a:rPr>
              <a:t>enable operators to take prompt actions in case of abnormal system behaviors like oscillations;</a:t>
            </a:r>
          </a:p>
          <a:p>
            <a:pPr marL="685800" lvl="1"/>
            <a:endParaRPr lang="en-US" sz="2000" dirty="0" smtClean="0"/>
          </a:p>
          <a:p>
            <a:pPr marL="1085850" lvl="2"/>
            <a:endParaRPr lang="en-US" sz="1800" dirty="0" smtClean="0"/>
          </a:p>
          <a:p>
            <a:pPr lvl="1"/>
            <a:endParaRPr lang="en-US" altLang="en-US" sz="2000" dirty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 smtClean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 smtClean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 smtClean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 smtClean="0">
              <a:ea typeface="Calibri" panose="020F0502020204030204" pitchFamily="34" charset="0"/>
            </a:endParaRPr>
          </a:p>
          <a:p>
            <a:pPr eaLnBrk="1" hangingPunct="1"/>
            <a:endParaRPr lang="en-US" altLang="en-US" sz="24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21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Nodal Operating Guide </a:t>
            </a:r>
            <a:r>
              <a:rPr lang="en-US" dirty="0" smtClean="0"/>
              <a:t>6.1.3.2</a:t>
            </a: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73" y="1066800"/>
            <a:ext cx="8922327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76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Question Mark - Why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524000"/>
            <a:ext cx="2384425" cy="298053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1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c34af464-7aa1-4edd-9be4-83dffc1cb92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29366</TotalTime>
  <Words>385</Words>
  <Application>Microsoft Office PowerPoint</Application>
  <PresentationFormat>On-screen Show (4:3)</PresentationFormat>
  <Paragraphs>61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PowerPoint Presentation</vt:lpstr>
      <vt:lpstr>Background - MW Ratings of Solar Resources </vt:lpstr>
      <vt:lpstr>Discussion - MW Ratings of Solar Resources </vt:lpstr>
      <vt:lpstr>Potential Solution - MW Ratings of Solar Resources </vt:lpstr>
      <vt:lpstr> PMU Requirements for Repowering Projects</vt:lpstr>
      <vt:lpstr>Nodal Operating Guide 6.1.3.2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Teixeira, Jay</cp:lastModifiedBy>
  <cp:revision>762</cp:revision>
  <cp:lastPrinted>2020-01-08T20:39:22Z</cp:lastPrinted>
  <dcterms:created xsi:type="dcterms:W3CDTF">2016-01-21T15:20:31Z</dcterms:created>
  <dcterms:modified xsi:type="dcterms:W3CDTF">2020-08-21T16:24:50Z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