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85" r:id="rId8"/>
    <p:sldId id="319" r:id="rId9"/>
    <p:sldId id="275" r:id="rId10"/>
    <p:sldId id="320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84" autoAdjust="0"/>
    <p:restoredTop sz="94660"/>
  </p:normalViewPr>
  <p:slideViewPr>
    <p:cSldViewPr showGuides="1">
      <p:cViewPr varScale="1">
        <p:scale>
          <a:sx n="75" d="100"/>
          <a:sy n="75" d="100"/>
        </p:scale>
        <p:origin x="7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3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42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75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09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NERC 2020 </a:t>
            </a:r>
            <a:r>
              <a:rPr lang="en-US" sz="2600" b="1" dirty="0" smtClean="0"/>
              <a:t>LTRA </a:t>
            </a:r>
            <a:r>
              <a:rPr lang="en-US" sz="2600" b="1" dirty="0" smtClean="0"/>
              <a:t>Preparation Update</a:t>
            </a:r>
            <a:endParaRPr lang="en-US" sz="2600" b="1" dirty="0"/>
          </a:p>
          <a:p>
            <a:endParaRPr lang="en-US" dirty="0"/>
          </a:p>
          <a:p>
            <a:r>
              <a:rPr lang="en-US" dirty="0" smtClean="0"/>
              <a:t>Pete Warnken</a:t>
            </a:r>
            <a:endParaRPr lang="en-US" dirty="0"/>
          </a:p>
          <a:p>
            <a:r>
              <a:rPr lang="en-US" dirty="0" smtClean="0"/>
              <a:t>Manager, Resource Adequacy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August 24,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Tier 1, 2 and 3 Resource Categorization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92676"/>
            <a:ext cx="8534400" cy="5487320"/>
          </a:xfrm>
        </p:spPr>
        <p:txBody>
          <a:bodyPr/>
          <a:lstStyle/>
          <a:p>
            <a:r>
              <a:rPr lang="en-US" sz="2800" dirty="0" smtClean="0"/>
              <a:t>Tier 1 – </a:t>
            </a:r>
            <a:r>
              <a:rPr lang="en-US" sz="2800" dirty="0" smtClean="0"/>
              <a:t>Same as CDR criteria</a:t>
            </a:r>
          </a:p>
          <a:p>
            <a:r>
              <a:rPr lang="en-US" sz="2800" dirty="0" smtClean="0"/>
              <a:t>Tier </a:t>
            </a:r>
            <a:r>
              <a:rPr lang="en-US" sz="2800" dirty="0" smtClean="0"/>
              <a:t>2 </a:t>
            </a:r>
            <a:r>
              <a:rPr lang="en-US" sz="2800" dirty="0"/>
              <a:t>–</a:t>
            </a:r>
            <a:r>
              <a:rPr lang="en-US" sz="2800" dirty="0" smtClean="0"/>
              <a:t> All projects for which an ERCOT steady-state Security Screening Study has been completed and a Full Interconnection has been requested</a:t>
            </a:r>
          </a:p>
          <a:p>
            <a:r>
              <a:rPr lang="en-US" sz="2800" dirty="0" smtClean="0"/>
              <a:t>Tier 3 – Projects for which an interconnection application has been completed, and that do not meet Tier 1 or Tier 2 criteria</a:t>
            </a:r>
          </a:p>
          <a:p>
            <a:r>
              <a:rPr lang="en-US" sz="2800" dirty="0" smtClean="0"/>
              <a:t>July 15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is the summer cut-off date for including </a:t>
            </a:r>
            <a:r>
              <a:rPr lang="en-US" sz="2800" dirty="0" smtClean="0"/>
              <a:t>resources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94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ERCOT/SPP Imports and </a:t>
            </a:r>
            <a:r>
              <a:rPr lang="en-US" b="1" dirty="0" smtClean="0">
                <a:solidFill>
                  <a:schemeClr val="accent1"/>
                </a:solidFill>
              </a:rPr>
              <a:t>Exports, Summer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62632"/>
            <a:ext cx="8191500" cy="5485768"/>
          </a:xfrm>
        </p:spPr>
        <p:txBody>
          <a:bodyPr/>
          <a:lstStyle/>
          <a:p>
            <a:r>
              <a:rPr lang="en-US" sz="2800" dirty="0" smtClean="0"/>
              <a:t>For 2021 and beyond:</a:t>
            </a:r>
          </a:p>
          <a:p>
            <a:pPr lvl="1"/>
            <a:r>
              <a:rPr lang="en-US" sz="2400" dirty="0" smtClean="0"/>
              <a:t>DC </a:t>
            </a:r>
            <a:r>
              <a:rPr lang="en-US" sz="2400" dirty="0" smtClean="0"/>
              <a:t>Tie East: Firm Imports = 50 MW, Firm Exports = 0 MW</a:t>
            </a:r>
          </a:p>
          <a:p>
            <a:pPr lvl="1"/>
            <a:r>
              <a:rPr lang="en-US" sz="2400" dirty="0"/>
              <a:t>DC Tie </a:t>
            </a:r>
            <a:r>
              <a:rPr lang="en-US" sz="2400" dirty="0" smtClean="0"/>
              <a:t>North: </a:t>
            </a:r>
            <a:r>
              <a:rPr lang="en-US" sz="2400" dirty="0" smtClean="0"/>
              <a:t>Firm Imports = </a:t>
            </a:r>
            <a:r>
              <a:rPr lang="en-US" sz="2400" dirty="0" smtClean="0"/>
              <a:t>190 </a:t>
            </a:r>
            <a:r>
              <a:rPr lang="en-US" sz="2400" dirty="0" smtClean="0"/>
              <a:t>MW, Firm Exports = </a:t>
            </a:r>
            <a:r>
              <a:rPr lang="en-US" sz="2400" dirty="0" smtClean="0"/>
              <a:t>30 MW</a:t>
            </a:r>
          </a:p>
          <a:p>
            <a:pPr lvl="2"/>
            <a:r>
              <a:rPr lang="en-US" sz="2200" dirty="0" smtClean="0"/>
              <a:t>Oklaunion </a:t>
            </a:r>
            <a:r>
              <a:rPr lang="en-US" sz="2200" dirty="0" smtClean="0"/>
              <a:t>retires after 2020 summer </a:t>
            </a:r>
            <a:r>
              <a:rPr lang="en-US" sz="2200" dirty="0" smtClean="0"/>
              <a:t>season; 30 MW Firm </a:t>
            </a:r>
            <a:r>
              <a:rPr lang="en-US" sz="2200" dirty="0" smtClean="0"/>
              <a:t>Exports </a:t>
            </a:r>
            <a:r>
              <a:rPr lang="en-US" sz="2200" dirty="0" smtClean="0"/>
              <a:t>reflect an SPP modeling assumption</a:t>
            </a:r>
            <a:endParaRPr lang="en-US" sz="2200" dirty="0" smtClean="0"/>
          </a:p>
          <a:p>
            <a:pPr lvl="1"/>
            <a:r>
              <a:rPr lang="en-US" sz="2400" dirty="0" smtClean="0"/>
              <a:t>DC Ties with Mexican Grid: Net Imports = 28 </a:t>
            </a:r>
            <a:r>
              <a:rPr lang="en-US" sz="2400" dirty="0" smtClean="0"/>
              <a:t>MW</a:t>
            </a:r>
          </a:p>
          <a:p>
            <a:pPr lvl="2"/>
            <a:r>
              <a:rPr lang="en-US" sz="2200" dirty="0" smtClean="0"/>
              <a:t>Non-firm per NERC accounting rules, </a:t>
            </a:r>
            <a:r>
              <a:rPr lang="en-US" sz="2200" dirty="0" smtClean="0"/>
              <a:t>treated as “Expected </a:t>
            </a:r>
            <a:r>
              <a:rPr lang="en-US" sz="2200" dirty="0" smtClean="0"/>
              <a:t>Imports”</a:t>
            </a:r>
          </a:p>
          <a:p>
            <a:pPr lvl="2"/>
            <a:r>
              <a:rPr lang="en-US" sz="2200" dirty="0" smtClean="0"/>
              <a:t>Not included in Anticipated Reserve Margin calculation</a:t>
            </a:r>
            <a:endParaRPr lang="en-US" sz="2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65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534400" cy="594518"/>
          </a:xfrm>
        </p:spPr>
        <p:txBody>
          <a:bodyPr/>
          <a:lstStyle/>
          <a:p>
            <a:r>
              <a:rPr lang="en-US" dirty="0" smtClean="0"/>
              <a:t>LTRA 2020 vs. 2019 Line Item Comparison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066799"/>
            <a:ext cx="5257800" cy="50301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05600" y="1596720"/>
            <a:ext cx="2057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Anticipated</a:t>
            </a:r>
            <a:r>
              <a:rPr lang="en-US" dirty="0" smtClean="0"/>
              <a:t> – Includes existing and CDR planned resources</a:t>
            </a:r>
          </a:p>
          <a:p>
            <a:endParaRPr lang="en-US" dirty="0"/>
          </a:p>
          <a:p>
            <a:r>
              <a:rPr lang="en-US" b="1" dirty="0" smtClean="0"/>
              <a:t>Prospective</a:t>
            </a:r>
            <a:r>
              <a:rPr lang="en-US" dirty="0" smtClean="0"/>
              <a:t> – Includes Anticipated and Tier 2 resources, as well as Net Expected Imports/Exports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78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Remaining LTRA Preparation Schedule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33400" y="1295400"/>
            <a:ext cx="7775575" cy="4114800"/>
            <a:chOff x="368300" y="952500"/>
            <a:chExt cx="7775575" cy="41148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1000" y="1219200"/>
              <a:ext cx="7762875" cy="97155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8300" y="2171700"/>
              <a:ext cx="7753350" cy="28956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1475" y="952500"/>
              <a:ext cx="7762875" cy="2667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4354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12010</TotalTime>
  <Words>217</Words>
  <Application>Microsoft Office PowerPoint</Application>
  <PresentationFormat>On-screen Show (4:3)</PresentationFormat>
  <Paragraphs>32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Tier 1, 2 and 3 Resource Categorization</vt:lpstr>
      <vt:lpstr>ERCOT/SPP Imports and Exports, Summer</vt:lpstr>
      <vt:lpstr>LTRA 2020 vs. 2019 Line Item Comparison</vt:lpstr>
      <vt:lpstr>Remaining LTRA Preparation Schedule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306</cp:revision>
  <cp:lastPrinted>2016-01-21T20:53:15Z</cp:lastPrinted>
  <dcterms:created xsi:type="dcterms:W3CDTF">2016-01-21T15:20:31Z</dcterms:created>
  <dcterms:modified xsi:type="dcterms:W3CDTF">2020-08-21T18:44:51Z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