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10"/>
  </p:notesMasterIdLst>
  <p:handoutMasterIdLst>
    <p:handoutMasterId r:id="rId11"/>
  </p:handoutMasterIdLst>
  <p:sldIdLst>
    <p:sldId id="270" r:id="rId4"/>
    <p:sldId id="571" r:id="rId5"/>
    <p:sldId id="572" r:id="rId6"/>
    <p:sldId id="573" r:id="rId7"/>
    <p:sldId id="574" r:id="rId8"/>
    <p:sldId id="5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85" d="100"/>
          <a:sy n="85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lists/92931/Procedure_for_Calculating_Responsive_Reserve__RRS__Limits_for_Individual_Resources_080120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8/5/3/139264-ROS" TargetMode="External"/><Relationship Id="rId2" Type="http://schemas.openxmlformats.org/officeDocument/2006/relationships/hyperlink" Target="https://eta-publications.lbl.gov/sites/default/files/frequency_control_requirements_lbnl-200110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RRS Limits For Non-Thermal Resources and A few others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PDCWG</a:t>
            </a:r>
          </a:p>
          <a:p>
            <a:r>
              <a:rPr lang="en-US" dirty="0" smtClean="0"/>
              <a:t>August 20, 2020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ERCOT Staff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Per Section 4 in the Other </a:t>
            </a:r>
            <a:r>
              <a:rPr lang="en-US" sz="1600" dirty="0"/>
              <a:t>Binding Document (OBD</a:t>
            </a:r>
            <a:r>
              <a:rPr lang="en-US" sz="1600" dirty="0" smtClean="0"/>
              <a:t>), </a:t>
            </a:r>
            <a:r>
              <a:rPr lang="en-US" sz="1600" dirty="0">
                <a:hlinkClick r:id="rId2"/>
              </a:rPr>
              <a:t>Procedure for Calculating Responsive Reserve (RRS) Limits for Individual </a:t>
            </a:r>
            <a:r>
              <a:rPr lang="en-US" sz="1600" dirty="0" smtClean="0">
                <a:hlinkClick r:id="rId2"/>
              </a:rPr>
              <a:t>Resources</a:t>
            </a:r>
            <a:r>
              <a:rPr lang="en-US" sz="1600" dirty="0" smtClean="0"/>
              <a:t>, RRS limit for non-thermal Resources or Generation Resources with a Resource Category </a:t>
            </a:r>
            <a:r>
              <a:rPr lang="en-US" sz="1600" dirty="0"/>
              <a:t>of either (</a:t>
            </a:r>
            <a:r>
              <a:rPr lang="en-US" sz="1600" dirty="0" err="1"/>
              <a:t>i</a:t>
            </a:r>
            <a:r>
              <a:rPr lang="en-US" sz="1600" dirty="0"/>
              <a:t>) </a:t>
            </a:r>
            <a:r>
              <a:rPr lang="en-US" sz="1600" dirty="0" err="1"/>
              <a:t>aeroderivative</a:t>
            </a:r>
            <a:r>
              <a:rPr lang="en-US" sz="1600" dirty="0"/>
              <a:t> simple cycle commissioned after 1996, or (ii) Reciprocating </a:t>
            </a:r>
            <a:r>
              <a:rPr lang="en-US" sz="1600" dirty="0" smtClean="0"/>
              <a:t>Engine (“fast resources”) may be updated to </a:t>
            </a:r>
            <a:r>
              <a:rPr lang="en-US" sz="1600" dirty="0"/>
              <a:t>be higher or lower than 20% threshold based on their </a:t>
            </a:r>
            <a:endParaRPr lang="en-US" sz="1600" dirty="0" smtClean="0"/>
          </a:p>
          <a:p>
            <a:pPr lvl="1"/>
            <a:r>
              <a:rPr lang="en-US" sz="1600" dirty="0" smtClean="0"/>
              <a:t>droop </a:t>
            </a:r>
            <a:r>
              <a:rPr lang="en-US" sz="1600" dirty="0"/>
              <a:t>performance characteristics, </a:t>
            </a:r>
            <a:endParaRPr lang="en-US" sz="1600" dirty="0" smtClean="0"/>
          </a:p>
          <a:p>
            <a:pPr lvl="1"/>
            <a:r>
              <a:rPr lang="en-US" sz="1600" dirty="0" smtClean="0"/>
              <a:t>actual </a:t>
            </a:r>
            <a:r>
              <a:rPr lang="en-US" sz="1600" dirty="0"/>
              <a:t>tests, and </a:t>
            </a:r>
            <a:endParaRPr lang="en-US" sz="16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need to keep the frequency responsive capability fairly distributed across multiple </a:t>
            </a:r>
            <a:r>
              <a:rPr lang="en-US" sz="1600" dirty="0" smtClean="0"/>
              <a:t>Resources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Once established these RRS limits are subject to change based on performance during FMEs as specified in Section 5 of </a:t>
            </a:r>
            <a:r>
              <a:rPr lang="en-US" smtClean="0"/>
              <a:t>the same OBD.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sz="1600" dirty="0" smtClean="0"/>
              <a:t>PDCWG </a:t>
            </a:r>
            <a:r>
              <a:rPr lang="en-US" sz="1600" dirty="0" smtClean="0"/>
              <a:t>at its April 2020 meeting had asked ERCOT to provide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 smtClean="0"/>
              <a:t>background on how RRS limits are currently being established on “fast resources”  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a range that the PDCWG may consider to establish a RRS limit on </a:t>
            </a:r>
            <a:r>
              <a:rPr lang="en-US" sz="1600" dirty="0"/>
              <a:t>“fast resources”</a:t>
            </a:r>
            <a:r>
              <a:rPr lang="en-US" sz="1600" dirty="0" smtClean="0"/>
              <a:t> such that the frequency responsive capability will be fairly distributed across multiple Resources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In a report titled </a:t>
            </a:r>
            <a:r>
              <a:rPr lang="en-US" sz="1600" dirty="0">
                <a:hlinkClick r:id="rId2"/>
              </a:rPr>
              <a:t>Frequency Control Requirements for Reliable Interconnection Frequency Response</a:t>
            </a:r>
            <a:r>
              <a:rPr lang="en-US" sz="1600" dirty="0"/>
              <a:t> </a:t>
            </a:r>
            <a:r>
              <a:rPr lang="en-US" sz="1600" dirty="0" smtClean="0"/>
              <a:t>for a study conducted for FERC (</a:t>
            </a:r>
            <a:r>
              <a:rPr lang="en-US" sz="1600" dirty="0" smtClean="0">
                <a:hlinkClick r:id="rId3"/>
              </a:rPr>
              <a:t>also presented at the May 2018 ROS</a:t>
            </a:r>
            <a:r>
              <a:rPr lang="en-US" sz="1600" dirty="0" smtClean="0"/>
              <a:t>), the </a:t>
            </a:r>
            <a:r>
              <a:rPr lang="en-US" sz="1600" dirty="0"/>
              <a:t>Lawrence Berkeley National Laboratory </a:t>
            </a:r>
            <a:r>
              <a:rPr lang="en-US" sz="1600" dirty="0" smtClean="0"/>
              <a:t>(LBNL) had recommended that the </a:t>
            </a:r>
            <a:r>
              <a:rPr lang="en-US" sz="1600" dirty="0" smtClean="0">
                <a:sym typeface="Century Gothic"/>
              </a:rPr>
              <a:t>Responsibility </a:t>
            </a:r>
            <a:r>
              <a:rPr lang="en-US" sz="1600" dirty="0">
                <a:sym typeface="Century Gothic"/>
              </a:rPr>
              <a:t>for Frequency Response must be carried by allocating Frequency Response duty </a:t>
            </a:r>
            <a:r>
              <a:rPr lang="en-US" sz="1600" dirty="0" smtClean="0">
                <a:sym typeface="Century Gothic"/>
              </a:rPr>
              <a:t>as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10616"/>
            <a:ext cx="4581625" cy="4161818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600" dirty="0" smtClean="0">
                <a:sym typeface="Century Gothic"/>
              </a:rPr>
              <a:t>a </a:t>
            </a:r>
            <a:r>
              <a:rPr lang="en-US" sz="1600" dirty="0">
                <a:sym typeface="Century Gothic"/>
              </a:rPr>
              <a:t>small fraction of the operational range</a:t>
            </a:r>
          </a:p>
          <a:p>
            <a:pPr lvl="1"/>
            <a:r>
              <a:rPr lang="en-US" sz="1600" dirty="0">
                <a:sym typeface="Century Gothic"/>
              </a:rPr>
              <a:t>of a sufficiently large number of turbines</a:t>
            </a:r>
          </a:p>
          <a:p>
            <a:endParaRPr lang="en-US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This recommendation is consistent with a study that ERCOT had conducted in 2015 to demonstrate the effectiveness of distributing RRS-PFR across several governors.  </a:t>
            </a:r>
            <a:endParaRPr lang="en-US" sz="1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l="24421" t="19312" r="25895" b="57082"/>
          <a:stretch/>
        </p:blipFill>
        <p:spPr>
          <a:xfrm>
            <a:off x="5038825" y="2279221"/>
            <a:ext cx="3975768" cy="1200312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2181" y="4163867"/>
            <a:ext cx="4069055" cy="175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81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RRS Responsibility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reviewed the RRS Responsibilities that have been provided by (non-ONRR) Generation Resources in Real Time in the recent past. The table below provides a summary of this data.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1600" dirty="0" smtClean="0"/>
              <a:t>The average RRS </a:t>
            </a:r>
            <a:r>
              <a:rPr lang="en-US" sz="1600" dirty="0"/>
              <a:t>Responsibility </a:t>
            </a:r>
            <a:r>
              <a:rPr lang="en-US" sz="1600" dirty="0" smtClean="0"/>
              <a:t>a </a:t>
            </a:r>
            <a:r>
              <a:rPr lang="en-US" sz="1600" dirty="0"/>
              <a:t>Generation Resource provided </a:t>
            </a:r>
            <a:r>
              <a:rPr lang="en-US" sz="1600" dirty="0" smtClean="0"/>
              <a:t>in any given hour varies between 11 - 63 MW</a:t>
            </a:r>
          </a:p>
          <a:p>
            <a:pPr lvl="1"/>
            <a:r>
              <a:rPr lang="en-US" sz="1600" dirty="0" smtClean="0"/>
              <a:t>The maximum RRS Responsibility a Generation </a:t>
            </a:r>
            <a:r>
              <a:rPr lang="en-US" sz="1600" dirty="0"/>
              <a:t>Resource in </a:t>
            </a:r>
            <a:r>
              <a:rPr lang="en-US" sz="1600" dirty="0" smtClean="0"/>
              <a:t>any given hour is typically set by a Combined Cycle Resource. The median of the max RRS </a:t>
            </a:r>
            <a:r>
              <a:rPr lang="en-US" sz="1600" dirty="0"/>
              <a:t>Responsibility </a:t>
            </a:r>
            <a:r>
              <a:rPr lang="en-US" sz="1600" dirty="0" smtClean="0"/>
              <a:t>provided in any given hour is 125 MW.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29418"/>
              </p:ext>
            </p:extLst>
          </p:nvPr>
        </p:nvGraphicFramePr>
        <p:xfrm>
          <a:off x="1001829" y="2021399"/>
          <a:ext cx="6876448" cy="77948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697165"/>
                <a:gridCol w="1199721"/>
                <a:gridCol w="1170460"/>
                <a:gridCol w="1404551"/>
                <a:gridCol w="1404551"/>
              </a:tblGrid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RRS Resp.</a:t>
                      </a:r>
                      <a:r>
                        <a:rPr lang="en-US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Min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Median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  <a:r>
                        <a:rPr lang="en-US" sz="1600" b="0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Percentile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Max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</a:tr>
              <a:tr h="2791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Hourly </a:t>
                      </a: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Avg. </a:t>
                      </a:r>
                      <a:r>
                        <a:rPr lang="en-US" sz="1600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(MW)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Hourly </a:t>
                      </a: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Max. (MW)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R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04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Frequency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Currently ERCOT does not </a:t>
            </a:r>
            <a:r>
              <a:rPr lang="en-US" sz="1400" dirty="0"/>
              <a:t>have the verified dynamic models that </a:t>
            </a:r>
            <a:r>
              <a:rPr lang="en-US" sz="1400" dirty="0" smtClean="0"/>
              <a:t>directly reflect the frequency response of these “fast resources”.</a:t>
            </a:r>
          </a:p>
          <a:p>
            <a:pPr lvl="1"/>
            <a:r>
              <a:rPr lang="en-US" sz="1400" dirty="0" smtClean="0"/>
              <a:t>As a result, in </a:t>
            </a:r>
            <a:r>
              <a:rPr lang="en-US" sz="1400" dirty="0"/>
              <a:t>order to assess the impact of replacing thermal RRS providers with “fast resources” on frequency stability, </a:t>
            </a:r>
            <a:r>
              <a:rPr lang="en-US" sz="1400" dirty="0" smtClean="0"/>
              <a:t>ERCOT created a model by tweaking the parameters within a generic model to simulate </a:t>
            </a:r>
            <a:r>
              <a:rPr lang="en-US" sz="1400" dirty="0"/>
              <a:t>the frequency response from the “fast resources”. </a:t>
            </a:r>
            <a:r>
              <a:rPr lang="en-US" sz="1400" dirty="0" smtClean="0"/>
              <a:t> </a:t>
            </a:r>
          </a:p>
          <a:p>
            <a:endParaRPr lang="en-US" sz="800" dirty="0"/>
          </a:p>
          <a:p>
            <a:r>
              <a:rPr lang="en-US" sz="1400" dirty="0"/>
              <a:t>Simulations were run using these models on the 130 </a:t>
            </a:r>
            <a:r>
              <a:rPr lang="en-US" sz="1400" dirty="0" smtClean="0"/>
              <a:t>GW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·</a:t>
            </a:r>
            <a:r>
              <a:rPr lang="en-US" sz="1400" dirty="0" smtClean="0"/>
              <a:t>s </a:t>
            </a:r>
            <a:r>
              <a:rPr lang="en-US" sz="1400" dirty="0"/>
              <a:t>inertia case that was used in the 2017 RRS Study. </a:t>
            </a:r>
          </a:p>
          <a:p>
            <a:pPr lvl="1"/>
            <a:r>
              <a:rPr lang="en-US" sz="1400" dirty="0"/>
              <a:t>A very small improvement was noticed in the frequency nadir if all 1150 MW RRS-PFR was provided by these “fast resources”.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100" dirty="0" smtClean="0"/>
              <a:t>*ERCOT will continue to monitor the results of this study as more models for “fast resources” become available.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409" y="3108587"/>
            <a:ext cx="6092794" cy="281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5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order </a:t>
            </a:r>
            <a:r>
              <a:rPr lang="en-US" dirty="0" smtClean="0"/>
              <a:t>to help ensure RRS-PFR is </a:t>
            </a:r>
            <a:r>
              <a:rPr lang="en-US" dirty="0"/>
              <a:t>distributed </a:t>
            </a:r>
            <a:r>
              <a:rPr lang="en-US" dirty="0" smtClean="0"/>
              <a:t>across several Generation Resources, currently ERCOT is comfortable with if a RRS Limit between 65 MW and 125 MW is chosen as maximum for RRS-PFR from a single “fast resource”.</a:t>
            </a:r>
          </a:p>
          <a:p>
            <a:pPr lvl="1"/>
            <a:r>
              <a:rPr lang="en-US" dirty="0" smtClean="0"/>
              <a:t>ERCOT is open to revisiting this value in future once more operational data is available.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Based on some cursory studies that have been conducted using representative models, ERCOT did not observe any significant negative impact on frequency stability with “fast resources” providing RRS-PFR during low inertia conditions and does not see a need to impose a system level limit on total RRS-PFR from “fast resources”. </a:t>
            </a:r>
          </a:p>
          <a:p>
            <a:pPr lvl="1"/>
            <a:r>
              <a:rPr lang="en-US" dirty="0"/>
              <a:t>ERCOT will continue to monitor the results of this study as more models for “fast resources” become available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490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28571</TotalTime>
  <Words>657</Words>
  <Application>Microsoft Office PowerPoint</Application>
  <PresentationFormat>On-screen Show (4:3)</PresentationFormat>
  <Paragraphs>82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Times New Roman</vt:lpstr>
      <vt:lpstr>Wingdings</vt:lpstr>
      <vt:lpstr>1_Office Theme</vt:lpstr>
      <vt:lpstr>2_Custom Design</vt:lpstr>
      <vt:lpstr>3_Custom Design</vt:lpstr>
      <vt:lpstr>PowerPoint Presentation</vt:lpstr>
      <vt:lpstr>Introduction</vt:lpstr>
      <vt:lpstr>Background</vt:lpstr>
      <vt:lpstr>Historical RRS Responsibility Analysis</vt:lpstr>
      <vt:lpstr>Impact on Frequency Stability</vt:lpstr>
      <vt:lpstr>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597</cp:revision>
  <dcterms:created xsi:type="dcterms:W3CDTF">2016-04-16T13:25:21Z</dcterms:created>
  <dcterms:modified xsi:type="dcterms:W3CDTF">2020-08-20T14:20:25Z</dcterms:modified>
</cp:coreProperties>
</file>