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7"/>
  </p:notesMasterIdLst>
  <p:handoutMasterIdLst>
    <p:handoutMasterId r:id="rId18"/>
  </p:handoutMasterIdLst>
  <p:sldIdLst>
    <p:sldId id="260" r:id="rId6"/>
    <p:sldId id="270" r:id="rId7"/>
    <p:sldId id="282" r:id="rId8"/>
    <p:sldId id="278" r:id="rId9"/>
    <p:sldId id="271" r:id="rId10"/>
    <p:sldId id="272" r:id="rId11"/>
    <p:sldId id="284" r:id="rId12"/>
    <p:sldId id="286" r:id="rId13"/>
    <p:sldId id="273" r:id="rId14"/>
    <p:sldId id="274" r:id="rId15"/>
    <p:sldId id="27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0955085-0193-422B-8C53-80D233F62E92}">
          <p14:sldIdLst>
            <p14:sldId id="260"/>
            <p14:sldId id="270"/>
            <p14:sldId id="282"/>
            <p14:sldId id="278"/>
            <p14:sldId id="271"/>
            <p14:sldId id="272"/>
            <p14:sldId id="284"/>
            <p14:sldId id="286"/>
            <p14:sldId id="273"/>
            <p14:sldId id="274"/>
            <p14:sldId id="27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gbee, Nathan" initials="BN" lastIdx="4" clrIdx="0">
    <p:extLst>
      <p:ext uri="{19B8F6BF-5375-455C-9EA6-DF929625EA0E}">
        <p15:presenceInfo xmlns:p15="http://schemas.microsoft.com/office/powerpoint/2012/main" userId="S-1-5-21-639947351-343809578-3807592339-28080" providerId="AD"/>
      </p:ext>
    </p:extLst>
  </p:cmAuthor>
  <p:cmAuthor id="2" name="Freddy Garcia" initials="FG" lastIdx="1" clrIdx="1">
    <p:extLst>
      <p:ext uri="{19B8F6BF-5375-455C-9EA6-DF929625EA0E}">
        <p15:presenceInfo xmlns:p15="http://schemas.microsoft.com/office/powerpoint/2012/main" userId="Freddy Garc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5" d="100"/>
          <a:sy n="75" d="100"/>
        </p:scale>
        <p:origin x="90" y="3234"/>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rcot.com\users\fgarcia\_Grid%20Analysis\Presentations\Transmission%20problem%20Workshop\Current%20and%20Recent%20RAS%20Proposa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t" anchorCtr="1"/>
          <a:lstStyle/>
          <a:p>
            <a:pPr>
              <a:defRPr sz="1800" b="1" i="0" u="none" strike="noStrike" kern="1200" spc="0" baseline="0">
                <a:solidFill>
                  <a:schemeClr val="accent1">
                    <a:lumMod val="75000"/>
                  </a:schemeClr>
                </a:solidFill>
                <a:latin typeface="+mn-lt"/>
                <a:ea typeface="+mn-ea"/>
                <a:cs typeface="+mn-cs"/>
              </a:defRPr>
            </a:pPr>
            <a:r>
              <a:rPr lang="en-US" sz="1800" b="1">
                <a:solidFill>
                  <a:schemeClr val="accent1">
                    <a:lumMod val="75000"/>
                  </a:schemeClr>
                </a:solidFill>
                <a:latin typeface="+mn-lt"/>
              </a:rPr>
              <a:t>RAS Proposals Post Nodal</a:t>
            </a:r>
          </a:p>
        </c:rich>
      </c:tx>
      <c:layout>
        <c:manualLayout>
          <c:xMode val="edge"/>
          <c:yMode val="edge"/>
          <c:x val="0.36249192934158753"/>
          <c:y val="9.3916531990318707E-3"/>
        </c:manualLayout>
      </c:layout>
      <c:overlay val="0"/>
      <c:spPr>
        <a:noFill/>
        <a:ln>
          <a:noFill/>
        </a:ln>
        <a:effectLst/>
      </c:spPr>
    </c:title>
    <c:autoTitleDeleted val="0"/>
    <c:plotArea>
      <c:layout>
        <c:manualLayout>
          <c:layoutTarget val="inner"/>
          <c:xMode val="edge"/>
          <c:yMode val="edge"/>
          <c:x val="5.3873129009737203E-2"/>
          <c:y val="0.19532352726742494"/>
          <c:w val="0.91432241299985184"/>
          <c:h val="0.80456266310640923"/>
        </c:manualLayout>
      </c:layout>
      <c:scatterChart>
        <c:scatterStyle val="lineMarker"/>
        <c:varyColors val="0"/>
        <c:ser>
          <c:idx val="0"/>
          <c:order val="1"/>
          <c:tx>
            <c:v>Milestones</c:v>
          </c:tx>
          <c:spPr>
            <a:ln w="25400" cap="rnd">
              <a:noFill/>
              <a:round/>
            </a:ln>
            <a:effectLst/>
          </c:spPr>
          <c:marker>
            <c:symbol val="diamond"/>
            <c:size val="14"/>
            <c:spPr>
              <a:solidFill>
                <a:schemeClr val="tx1"/>
              </a:solidFill>
              <a:ln w="9525">
                <a:noFill/>
              </a:ln>
              <a:effectLst/>
            </c:spPr>
          </c:marker>
          <c:dPt>
            <c:idx val="0"/>
            <c:marker>
              <c:spPr>
                <a:solidFill>
                  <a:schemeClr val="accent6">
                    <a:lumMod val="75000"/>
                  </a:schemeClr>
                </a:solidFill>
                <a:ln w="9525">
                  <a:noFill/>
                </a:ln>
                <a:effectLst/>
              </c:spPr>
            </c:marker>
            <c:bubble3D val="0"/>
            <c:extLst xmlns:c16r2="http://schemas.microsoft.com/office/drawing/2015/06/chart">
              <c:ext xmlns:c16="http://schemas.microsoft.com/office/drawing/2014/chart" uri="{C3380CC4-5D6E-409C-BE32-E72D297353CC}">
                <c16:uniqueId val="{00000001-D75F-47E9-9661-163A2FF19FEB}"/>
              </c:ext>
            </c:extLst>
          </c:dPt>
          <c:dPt>
            <c:idx val="4"/>
            <c:marker>
              <c:spPr>
                <a:solidFill>
                  <a:srgbClr val="92D050"/>
                </a:solidFill>
                <a:ln w="9525">
                  <a:noFill/>
                </a:ln>
                <a:effectLst/>
              </c:spPr>
            </c:marker>
            <c:bubble3D val="0"/>
          </c:dPt>
          <c:dPt>
            <c:idx val="6"/>
            <c:marker>
              <c:spPr>
                <a:solidFill>
                  <a:srgbClr val="00B0F0"/>
                </a:solidFill>
                <a:ln w="9525">
                  <a:noFill/>
                </a:ln>
                <a:effectLst/>
              </c:spPr>
            </c:marker>
            <c:bubble3D val="0"/>
          </c:dPt>
          <c:dPt>
            <c:idx val="10"/>
            <c:marker>
              <c:spPr>
                <a:solidFill>
                  <a:srgbClr val="FF0000"/>
                </a:solidFill>
                <a:ln w="9525">
                  <a:noFill/>
                </a:ln>
                <a:effectLst/>
              </c:spPr>
            </c:marker>
            <c:bubble3D val="0"/>
          </c:dPt>
          <c:dPt>
            <c:idx val="13"/>
            <c:marker>
              <c:spPr>
                <a:solidFill>
                  <a:srgbClr val="FF0000"/>
                </a:solidFill>
                <a:ln w="9525">
                  <a:noFill/>
                </a:ln>
                <a:effectLst/>
              </c:spPr>
            </c:marker>
            <c:bubble3D val="0"/>
          </c:dPt>
          <c:dPt>
            <c:idx val="14"/>
            <c:marker>
              <c:spPr>
                <a:solidFill>
                  <a:srgbClr val="FF0000"/>
                </a:solidFill>
                <a:ln w="9525">
                  <a:noFill/>
                </a:ln>
                <a:effectLst/>
              </c:spPr>
            </c:marker>
            <c:bubble3D val="0"/>
          </c:dPt>
          <c:dPt>
            <c:idx val="15"/>
            <c:marker>
              <c:spPr>
                <a:solidFill>
                  <a:srgbClr val="FF0000"/>
                </a:solidFill>
                <a:ln w="9525">
                  <a:noFill/>
                </a:ln>
                <a:effectLst/>
              </c:spPr>
            </c:marker>
            <c:bubble3D val="0"/>
          </c:dPt>
          <c:dPt>
            <c:idx val="16"/>
            <c:marker>
              <c:spPr>
                <a:solidFill>
                  <a:srgbClr val="FF0000"/>
                </a:solidFill>
                <a:ln w="9525">
                  <a:noFill/>
                </a:ln>
                <a:effectLst/>
              </c:spPr>
            </c:marker>
            <c:bubble3D val="0"/>
          </c:dPt>
          <c:dPt>
            <c:idx val="17"/>
            <c:marker>
              <c:spPr>
                <a:solidFill>
                  <a:srgbClr val="FF0000"/>
                </a:solidFill>
                <a:ln w="9525">
                  <a:noFill/>
                </a:ln>
                <a:effectLst/>
              </c:spPr>
            </c:marker>
            <c:bubble3D val="0"/>
          </c:dPt>
          <c:dPt>
            <c:idx val="18"/>
            <c:marker>
              <c:spPr>
                <a:solidFill>
                  <a:srgbClr val="FF0000"/>
                </a:solidFill>
                <a:ln w="9525">
                  <a:noFill/>
                </a:ln>
                <a:effectLst/>
              </c:spPr>
            </c:marker>
            <c:bubble3D val="0"/>
          </c:dPt>
          <c:dPt>
            <c:idx val="19"/>
            <c:marker>
              <c:spPr>
                <a:solidFill>
                  <a:srgbClr val="FF0000"/>
                </a:solidFill>
                <a:ln w="9525">
                  <a:noFill/>
                </a:ln>
                <a:effectLst/>
              </c:spPr>
            </c:marker>
            <c:bubble3D val="0"/>
          </c:dPt>
          <c:dPt>
            <c:idx val="20"/>
            <c:marker>
              <c:spPr>
                <a:solidFill>
                  <a:srgbClr val="FF0000"/>
                </a:solidFill>
                <a:ln w="9525">
                  <a:noFill/>
                </a:ln>
                <a:effectLst/>
              </c:spPr>
            </c:marker>
            <c:bubble3D val="0"/>
          </c:dPt>
          <c:dPt>
            <c:idx val="21"/>
            <c:marker>
              <c:spPr>
                <a:solidFill>
                  <a:srgbClr val="00B0F0"/>
                </a:solidFill>
                <a:ln w="9525">
                  <a:noFill/>
                </a:ln>
                <a:effectLst/>
              </c:spPr>
            </c:marker>
            <c:bubble3D val="0"/>
          </c:dPt>
          <c:dLbls>
            <c:dLbl>
              <c:idx val="0"/>
              <c:tx>
                <c:rich>
                  <a:bodyPr/>
                  <a:lstStyle/>
                  <a:p>
                    <a:endParaRPr lang="en-US"/>
                  </a:p>
                </c:rich>
              </c:tx>
              <c:dLblPos val="t"/>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1-D75F-47E9-9661-163A2FF19FEB}"/>
                </c:ext>
                <c:ext xmlns:c15="http://schemas.microsoft.com/office/drawing/2012/chart" uri="{CE6537A1-D6FC-4f65-9D91-7224C49458BB}"/>
              </c:extLst>
            </c:dLbl>
            <c:dLbl>
              <c:idx val="1"/>
              <c:layout>
                <c:manualLayout>
                  <c:x val="-7.4953392113467826E-2"/>
                  <c:y val="-3.7917325219086057E-2"/>
                </c:manualLayout>
              </c:layout>
              <c:tx>
                <c:rich>
                  <a:bodyPr rot="0" spcFirstLastPara="1" vertOverflow="ellipsis" vert="horz" wrap="square" lIns="38100" tIns="19050" rIns="38100" bIns="19050" anchor="ctr" anchorCtr="1">
                    <a:noAutofit/>
                  </a:bodyPr>
                  <a:lstStyle/>
                  <a:p>
                    <a:pPr>
                      <a:defRPr sz="1000" b="1" i="0" u="none" strike="noStrike" kern="1200" baseline="0">
                        <a:solidFill>
                          <a:sysClr val="windowText" lastClr="000000"/>
                        </a:solidFill>
                        <a:latin typeface="+mn-lt"/>
                        <a:ea typeface="+mn-ea"/>
                        <a:cs typeface="+mn-cs"/>
                      </a:defRPr>
                    </a:pPr>
                    <a:r>
                      <a:rPr lang="en-US"/>
                      <a:t>Stryker Creek</a:t>
                    </a:r>
                  </a:p>
                </c:rich>
              </c:tx>
              <c:spPr>
                <a:solidFill>
                  <a:schemeClr val="bg1">
                    <a:alpha val="50000"/>
                  </a:schemeClr>
                </a:solid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7.4870938682917415E-2"/>
                      <c:h val="5.1740956378948072E-2"/>
                    </c:manualLayout>
                  </c15:layout>
                </c:ext>
              </c:extLst>
            </c:dLbl>
            <c:dLbl>
              <c:idx val="2"/>
              <c:layout>
                <c:manualLayout>
                  <c:x val="-7.8704878548369966E-2"/>
                  <c:y val="-5.9554534849810443E-2"/>
                </c:manualLayout>
              </c:layout>
              <c:tx>
                <c:rich>
                  <a:bodyPr/>
                  <a:lstStyle/>
                  <a:p>
                    <a:fld id="{7A0A1693-B97A-4215-A810-8FF4C2F8EF6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3"/>
              <c:layout>
                <c:manualLayout>
                  <c:x val="1.4463406299590881E-2"/>
                  <c:y val="3.6243256051327341E-3"/>
                </c:manualLayout>
              </c:layout>
              <c:tx>
                <c:rich>
                  <a:bodyPr rot="0" spcFirstLastPara="1" vertOverflow="ellipsis" vert="horz" wrap="square" lIns="38100" tIns="19050" rIns="38100" bIns="19050" anchor="ctr" anchorCtr="1">
                    <a:noAutofit/>
                  </a:bodyPr>
                  <a:lstStyle/>
                  <a:p>
                    <a:pPr>
                      <a:defRPr sz="1000" b="1" i="0" u="none" strike="noStrike" kern="1200" baseline="0">
                        <a:solidFill>
                          <a:sysClr val="windowText" lastClr="000000"/>
                        </a:solidFill>
                        <a:latin typeface="+mn-lt"/>
                        <a:ea typeface="+mn-ea"/>
                        <a:cs typeface="+mn-cs"/>
                      </a:defRPr>
                    </a:pPr>
                    <a:fld id="{6BC3D942-77FC-4C22-AB07-02E1632A92E4}" type="CELLRANGE">
                      <a:rPr lang="en-US"/>
                      <a:pPr>
                        <a:defRPr sz="1000" b="1" i="0" u="none" strike="noStrike" kern="1200" baseline="0">
                          <a:solidFill>
                            <a:sysClr val="windowText" lastClr="000000"/>
                          </a:solidFill>
                          <a:latin typeface="+mn-lt"/>
                          <a:ea typeface="+mn-ea"/>
                          <a:cs typeface="+mn-cs"/>
                        </a:defRPr>
                      </a:pPr>
                      <a:t>[CELLRANGE]</a:t>
                    </a:fld>
                    <a:endParaRPr lang="en-US"/>
                  </a:p>
                </c:rich>
              </c:tx>
              <c:spPr>
                <a:solidFill>
                  <a:schemeClr val="bg1">
                    <a:alpha val="50000"/>
                  </a:schemeClr>
                </a:solid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4.2458433138492499E-2"/>
                      <c:h val="5.0639186422910348E-2"/>
                    </c:manualLayout>
                  </c15:layout>
                  <c15:dlblFieldTable/>
                  <c15:showDataLabelsRange val="1"/>
                </c:ext>
              </c:extLst>
            </c:dLbl>
            <c:dLbl>
              <c:idx val="4"/>
              <c:layout/>
              <c:tx>
                <c:rich>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fld id="{BCA719F3-853B-4EA9-ADA8-CC972C7C2663}" type="CELLRANGE">
                      <a:rPr lang="en-US" sz="1200">
                        <a:solidFill>
                          <a:srgbClr val="00B050"/>
                        </a:solidFill>
                      </a:rPr>
                      <a:pPr>
                        <a:defRPr sz="1000" b="1" i="0" u="none" strike="noStrike" kern="1200" baseline="0">
                          <a:solidFill>
                            <a:sysClr val="windowText" lastClr="000000"/>
                          </a:solidFill>
                          <a:latin typeface="+mn-lt"/>
                          <a:ea typeface="+mn-ea"/>
                          <a:cs typeface="+mn-cs"/>
                        </a:defRPr>
                      </a:pPr>
                      <a:t>[CELLRANGE]</a:t>
                    </a:fld>
                    <a:endParaRPr lang="en-US"/>
                  </a:p>
                </c:rich>
              </c:tx>
              <c:spPr>
                <a:solidFill>
                  <a:schemeClr val="bg1">
                    <a:alpha val="50000"/>
                  </a:schemeClr>
                </a:solidFill>
                <a:ln>
                  <a:noFill/>
                </a:ln>
                <a:effectLst>
                  <a:outerShdw blurRad="50800" dist="50800" dir="5400000" algn="ctr" rotWithShape="0">
                    <a:schemeClr val="bg1"/>
                  </a:outerShdw>
                </a:effectLst>
              </c:spPr>
              <c:dLblPos val="t"/>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5"/>
              <c:layout>
                <c:manualLayout>
                  <c:x val="-4.060560742843005E-2"/>
                  <c:y val="-3.5300925925925923E-2"/>
                </c:manualLayout>
              </c:layout>
              <c:tx>
                <c:rich>
                  <a:bodyPr/>
                  <a:lstStyle/>
                  <a:p>
                    <a:fld id="{B706893D-92F6-4144-BFD3-7BDCBBE7286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6"/>
              <c:layout/>
              <c:tx>
                <c:rich>
                  <a:bodyPr rot="0" spcFirstLastPara="1" vertOverflow="ellipsis" vert="horz" wrap="square" lIns="38100" tIns="19050" rIns="38100" bIns="19050" anchor="ctr" anchorCtr="1">
                    <a:spAutoFit/>
                  </a:bodyPr>
                  <a:lstStyle/>
                  <a:p>
                    <a:pPr>
                      <a:defRPr sz="1000" b="1" i="0" u="none" strike="noStrike" kern="1200" baseline="0">
                        <a:solidFill>
                          <a:srgbClr val="00B0F0"/>
                        </a:solidFill>
                        <a:latin typeface="+mn-lt"/>
                        <a:ea typeface="+mn-ea"/>
                        <a:cs typeface="+mn-cs"/>
                      </a:defRPr>
                    </a:pPr>
                    <a:fld id="{BC7E5D16-1F9D-4D6C-90A6-B8BF61C489DE}" type="CELLRANGE">
                      <a:rPr lang="en-US"/>
                      <a:pPr>
                        <a:defRPr sz="1000" b="1" i="0" u="none" strike="noStrike" kern="1200" baseline="0">
                          <a:solidFill>
                            <a:srgbClr val="00B0F0"/>
                          </a:solidFill>
                          <a:latin typeface="+mn-lt"/>
                          <a:ea typeface="+mn-ea"/>
                          <a:cs typeface="+mn-cs"/>
                        </a:defRPr>
                      </a:pPr>
                      <a:t>[CELLRANGE]</a:t>
                    </a:fld>
                    <a:endParaRPr lang="en-US"/>
                  </a:p>
                </c:rich>
              </c:tx>
              <c:spPr>
                <a:solidFill>
                  <a:sysClr val="window" lastClr="FFFFFF">
                    <a:alpha val="50000"/>
                  </a:sysClr>
                </a:solidFill>
                <a:ln>
                  <a:noFill/>
                </a:ln>
                <a:effectLst/>
              </c:spPr>
              <c:dLblPos val="t"/>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7"/>
              <c:layout/>
              <c:tx>
                <c:rich>
                  <a:bodyPr/>
                  <a:lstStyle/>
                  <a:p>
                    <a:fld id="{52EEB33A-0F11-4789-BA72-ADBC778C310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8"/>
              <c:layout>
                <c:manualLayout>
                  <c:x val="-3.596300399297786E-2"/>
                  <c:y val="-3.6597769028871435E-2"/>
                </c:manualLayout>
              </c:layout>
              <c:tx>
                <c:rich>
                  <a:bodyPr/>
                  <a:lstStyle/>
                  <a:p>
                    <a:fld id="{B872165E-7881-47C4-9DA8-C9AC95416AA5}"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9"/>
              <c:layout>
                <c:manualLayout>
                  <c:x val="-4.1471719754552543E-2"/>
                  <c:y val="-3.9930555555555552E-2"/>
                </c:manualLayout>
              </c:layout>
              <c:tx>
                <c:rich>
                  <a:bodyPr/>
                  <a:lstStyle/>
                  <a:p>
                    <a:fld id="{86388100-E164-461D-AA31-03FCBE26AC88}"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0"/>
              <c:layout>
                <c:manualLayout>
                  <c:x val="-4.6445046173094501E-2"/>
                  <c:y val="-3.3995728394516991E-2"/>
                </c:manualLayout>
              </c:layout>
              <c:tx>
                <c:rich>
                  <a:bodyPr rot="0" spcFirstLastPara="1" vertOverflow="ellipsis" vert="horz" wrap="square" lIns="38100" tIns="19050" rIns="38100" bIns="19050" anchor="ctr" anchorCtr="1">
                    <a:noAutofit/>
                  </a:bodyPr>
                  <a:lstStyle/>
                  <a:p>
                    <a:pPr>
                      <a:defRPr sz="1000" b="1" i="0" u="none" strike="noStrike" kern="1200" baseline="0">
                        <a:solidFill>
                          <a:sysClr val="windowText" lastClr="000000"/>
                        </a:solidFill>
                        <a:latin typeface="+mn-lt"/>
                        <a:ea typeface="+mn-ea"/>
                        <a:cs typeface="+mn-cs"/>
                      </a:defRPr>
                    </a:pPr>
                    <a:fld id="{0572068F-E737-4587-AD0E-D16148C3F7FF}" type="CELLRANGE">
                      <a:rPr lang="en-US">
                        <a:solidFill>
                          <a:srgbClr val="FF0000"/>
                        </a:solidFill>
                      </a:rPr>
                      <a:pPr>
                        <a:defRPr sz="1000" b="1" i="0" u="none" strike="noStrike" kern="1200" baseline="0">
                          <a:solidFill>
                            <a:sysClr val="windowText" lastClr="000000"/>
                          </a:solidFill>
                          <a:latin typeface="+mn-lt"/>
                          <a:ea typeface="+mn-ea"/>
                          <a:cs typeface="+mn-cs"/>
                        </a:defRPr>
                      </a:pPr>
                      <a:t>[CELLRANGE]</a:t>
                    </a:fld>
                    <a:endParaRPr lang="en-US"/>
                  </a:p>
                </c:rich>
              </c:tx>
              <c:spPr>
                <a:solidFill>
                  <a:schemeClr val="bg1">
                    <a:alpha val="50000"/>
                  </a:schemeClr>
                </a:solid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6.7695217072811467E-2"/>
                      <c:h val="3.8299249052201806E-2"/>
                    </c:manualLayout>
                  </c15:layout>
                  <c15:dlblFieldTable/>
                  <c15:showDataLabelsRange val="1"/>
                </c:ext>
              </c:extLst>
            </c:dLbl>
            <c:dLbl>
              <c:idx val="11"/>
              <c:layout>
                <c:manualLayout>
                  <c:x val="-0.10734370342621075"/>
                  <c:y val="-4.3817439486730824E-3"/>
                </c:manualLayout>
              </c:layout>
              <c:tx>
                <c:rich>
                  <a:bodyPr/>
                  <a:lstStyle/>
                  <a:p>
                    <a:fld id="{693AAC3A-0B4F-4899-A202-96D029BE837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2"/>
              <c:layout>
                <c:manualLayout>
                  <c:x val="2.6756241538707483E-3"/>
                  <c:y val="3.3110965296004667E-3"/>
                </c:manualLayout>
              </c:layout>
              <c:tx>
                <c:rich>
                  <a:bodyPr/>
                  <a:lstStyle/>
                  <a:p>
                    <a:fld id="{CE1B89BF-6A61-4742-9C34-C0F138FB1DD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3"/>
              <c:layout>
                <c:manualLayout>
                  <c:x val="-0.11395973362954298"/>
                  <c:y val="-3.0016039661708953E-3"/>
                </c:manualLayout>
              </c:layout>
              <c:tx>
                <c:rich>
                  <a:bodyPr/>
                  <a:lstStyle/>
                  <a:p>
                    <a:fld id="{5BF9A6C2-2801-48BC-8E2D-F21E8B5BF313}" type="CELLRANGE">
                      <a:rPr lang="en-US" smtClean="0">
                        <a:solidFill>
                          <a:srgbClr val="FF0000"/>
                        </a:solidFill>
                      </a:rPr>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4"/>
              <c:layout>
                <c:manualLayout>
                  <c:x val="-7.6965875769503353E-2"/>
                  <c:y val="-7.2264144065325589E-3"/>
                </c:manualLayout>
              </c:layout>
              <c:tx>
                <c:rich>
                  <a:bodyPr rot="0" spcFirstLastPara="1" vertOverflow="ellipsis" vert="horz" wrap="square" lIns="38100" tIns="19050" rIns="38100" bIns="19050" anchor="ctr" anchorCtr="1">
                    <a:noAutofit/>
                  </a:bodyPr>
                  <a:lstStyle/>
                  <a:p>
                    <a:pPr>
                      <a:defRPr sz="1000" b="1" i="0" u="none" strike="noStrike" kern="1200" baseline="0">
                        <a:solidFill>
                          <a:sysClr val="windowText" lastClr="000000"/>
                        </a:solidFill>
                        <a:latin typeface="+mn-lt"/>
                        <a:ea typeface="+mn-ea"/>
                        <a:cs typeface="+mn-cs"/>
                      </a:defRPr>
                    </a:pPr>
                    <a:r>
                      <a:rPr lang="en-US" dirty="0">
                        <a:solidFill>
                          <a:srgbClr val="FF0000"/>
                        </a:solidFill>
                      </a:rPr>
                      <a:t>RAS </a:t>
                    </a:r>
                    <a:r>
                      <a:rPr lang="en-US" dirty="0" smtClean="0">
                        <a:solidFill>
                          <a:srgbClr val="FF0000"/>
                        </a:solidFill>
                      </a:rPr>
                      <a:t>1</a:t>
                    </a:r>
                    <a:endParaRPr lang="en-US" dirty="0">
                      <a:solidFill>
                        <a:srgbClr val="FF0000"/>
                      </a:solidFill>
                    </a:endParaRPr>
                  </a:p>
                </c:rich>
              </c:tx>
              <c:spPr>
                <a:solidFill>
                  <a:schemeClr val="bg1">
                    <a:alpha val="50000"/>
                  </a:schemeClr>
                </a:solid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5.5810598642490022E-2"/>
                      <c:h val="3.0326808107319917E-2"/>
                    </c:manualLayout>
                  </c15:layout>
                </c:ext>
              </c:extLst>
            </c:dLbl>
            <c:dLbl>
              <c:idx val="15"/>
              <c:layout>
                <c:manualLayout>
                  <c:x val="-0.10270242255205064"/>
                  <c:y val="-2.1365923009623797E-2"/>
                </c:manualLayout>
              </c:layout>
              <c:tx>
                <c:rich>
                  <a:bodyPr/>
                  <a:lstStyle/>
                  <a:p>
                    <a:endParaRPr lang="en-US" dirty="0"/>
                  </a:p>
                </c:rich>
              </c:tx>
              <c:dLblPos val="r"/>
              <c:showLegendKey val="0"/>
              <c:showVal val="0"/>
              <c:showCatName val="0"/>
              <c:showSerName val="0"/>
              <c:showPercent val="0"/>
              <c:showBubbleSize val="0"/>
              <c:extLst>
                <c:ext xmlns:c15="http://schemas.microsoft.com/office/drawing/2012/chart" uri="{CE6537A1-D6FC-4f65-9D91-7224C49458BB}">
                  <c15:layout/>
                </c:ext>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layout/>
              <c:tx>
                <c:rich>
                  <a:bodyPr rot="0" spcFirstLastPara="1" vertOverflow="ellipsis" vert="horz" wrap="square" lIns="38100" tIns="19050" rIns="38100" bIns="19050" anchor="ctr" anchorCtr="1">
                    <a:spAutoFit/>
                  </a:bodyPr>
                  <a:lstStyle/>
                  <a:p>
                    <a:pPr>
                      <a:defRPr sz="1000" b="1" i="0" u="none" strike="noStrike" kern="1200" baseline="0">
                        <a:solidFill>
                          <a:srgbClr val="FF0000"/>
                        </a:solidFill>
                        <a:latin typeface="+mn-lt"/>
                        <a:ea typeface="+mn-ea"/>
                        <a:cs typeface="+mn-cs"/>
                      </a:defRPr>
                    </a:pPr>
                    <a:fld id="{A8CCFEDE-A140-445F-A6AC-1C9C379E6DDE}" type="CELLRANGE">
                      <a:rPr lang="en-US"/>
                      <a:pPr>
                        <a:defRPr sz="1000" b="1" i="0" u="none" strike="noStrike" kern="1200" baseline="0">
                          <a:solidFill>
                            <a:srgbClr val="FF0000"/>
                          </a:solidFill>
                          <a:latin typeface="+mn-lt"/>
                          <a:ea typeface="+mn-ea"/>
                          <a:cs typeface="+mn-cs"/>
                        </a:defRPr>
                      </a:pPr>
                      <a:t>[CELLRANGE]</a:t>
                    </a:fld>
                    <a:endParaRPr lang="en-US"/>
                  </a:p>
                </c:rich>
              </c:tx>
              <c:spPr>
                <a:solidFill>
                  <a:schemeClr val="bg1">
                    <a:alpha val="50000"/>
                  </a:schemeClr>
                </a:solidFill>
                <a:ln>
                  <a:noFill/>
                </a:ln>
                <a:effectLst/>
              </c:spPr>
              <c:dLblPos val="t"/>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0"/>
              <c:layout/>
              <c:tx>
                <c:rich>
                  <a:bodyPr/>
                  <a:lstStyle/>
                  <a:p>
                    <a:fld id="{88BD5444-1CF0-410A-9B26-96D64AE9CEC6}" type="CELLRANGE">
                      <a:rPr lang="en-US">
                        <a:solidFill>
                          <a:srgbClr val="FF0000"/>
                        </a:solidFill>
                      </a:rPr>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21"/>
              <c:layout/>
              <c:tx>
                <c:rich>
                  <a:bodyPr/>
                  <a:lstStyle/>
                  <a:p>
                    <a:fld id="{F12EA199-9615-441F-9197-24031195E2BD}" type="CELLRANGE">
                      <a:rPr lang="en-US">
                        <a:solidFill>
                          <a:srgbClr val="00B0F0"/>
                        </a:solidFill>
                      </a:rPr>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22"/>
              <c:tx>
                <c:rich>
                  <a:bodyPr rot="0" spcFirstLastPara="1" vertOverflow="ellipsis" vert="horz" wrap="square" lIns="38100" tIns="19050" rIns="38100" bIns="19050" anchor="ctr" anchorCtr="1">
                    <a:spAutoFit/>
                  </a:bodyPr>
                  <a:lstStyle/>
                  <a:p>
                    <a:pPr>
                      <a:defRPr sz="1000" b="1" i="0" u="none" strike="noStrike" kern="1200" baseline="0">
                        <a:solidFill>
                          <a:srgbClr val="FF0000"/>
                        </a:solidFill>
                        <a:latin typeface="+mn-lt"/>
                        <a:ea typeface="+mn-ea"/>
                        <a:cs typeface="+mn-cs"/>
                      </a:defRPr>
                    </a:pPr>
                    <a:endParaRPr lang="en-US"/>
                  </a:p>
                </c:rich>
              </c:tx>
              <c:spPr>
                <a:solidFill>
                  <a:schemeClr val="bg1">
                    <a:alpha val="50000"/>
                  </a:schemeClr>
                </a:solidFill>
                <a:ln>
                  <a:noFill/>
                </a:ln>
                <a:effectLst/>
              </c:spPr>
              <c:dLblPos val="t"/>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3-5EF8-4134-955B-52DF741E0001}"/>
                </c:ext>
                <c:ext xmlns:c15="http://schemas.microsoft.com/office/drawing/2012/chart" uri="{CE6537A1-D6FC-4f65-9D91-7224C49458BB}"/>
              </c:extLst>
            </c:dLbl>
            <c:spPr>
              <a:solidFill>
                <a:schemeClr val="bg1">
                  <a:alpha val="50000"/>
                </a:schemeClr>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dLblPos val="t"/>
            <c:showLegendKey val="0"/>
            <c:showVal val="0"/>
            <c:showCatName val="0"/>
            <c:showSerName val="0"/>
            <c:showPercent val="0"/>
            <c:showBubbleSize val="0"/>
            <c:showLeaderLines val="0"/>
            <c:extLst xmlns:c16r2="http://schemas.microsoft.com/office/drawing/2015/06/chart">
              <c:ext xmlns:c15="http://schemas.microsoft.com/office/drawing/2012/chart" uri="{CE6537A1-D6FC-4f65-9D91-7224C49458BB}">
                <c15:layout/>
                <c15:showDataLabelsRange val="1"/>
                <c15:showLeaderLines val="0"/>
              </c:ext>
            </c:extLst>
          </c:dLbls>
          <c:errBars>
            <c:errDir val="y"/>
            <c:errBarType val="minus"/>
            <c:errValType val="percentage"/>
            <c:noEndCap val="1"/>
            <c:val val="100"/>
            <c:spPr>
              <a:noFill/>
              <a:ln w="12700" cap="flat" cmpd="sng" algn="ctr">
                <a:solidFill>
                  <a:schemeClr val="tx1"/>
                </a:solidFill>
                <a:prstDash val="dash"/>
                <a:round/>
              </a:ln>
              <a:effectLst/>
            </c:spPr>
          </c:errBars>
          <c:xVal>
            <c:numRef>
              <c:f>Timeline!$A$45:$A$67</c:f>
              <c:numCache>
                <c:formatCode>m/d/yyyy</c:formatCode>
                <c:ptCount val="23"/>
                <c:pt idx="1">
                  <c:v>39701</c:v>
                </c:pt>
                <c:pt idx="2">
                  <c:v>40151</c:v>
                </c:pt>
                <c:pt idx="3">
                  <c:v>40037</c:v>
                </c:pt>
                <c:pt idx="4">
                  <c:v>40513</c:v>
                </c:pt>
                <c:pt idx="5">
                  <c:v>40679</c:v>
                </c:pt>
                <c:pt idx="6">
                  <c:v>41464</c:v>
                </c:pt>
                <c:pt idx="7">
                  <c:v>41654</c:v>
                </c:pt>
                <c:pt idx="8">
                  <c:v>42522</c:v>
                </c:pt>
                <c:pt idx="9">
                  <c:v>42634</c:v>
                </c:pt>
                <c:pt idx="10">
                  <c:v>43074</c:v>
                </c:pt>
                <c:pt idx="11">
                  <c:v>43768</c:v>
                </c:pt>
                <c:pt idx="12">
                  <c:v>44014</c:v>
                </c:pt>
                <c:pt idx="13">
                  <c:v>43770</c:v>
                </c:pt>
                <c:pt idx="14">
                  <c:v>43875</c:v>
                </c:pt>
                <c:pt idx="15">
                  <c:v>43929</c:v>
                </c:pt>
                <c:pt idx="16">
                  <c:v>43935</c:v>
                </c:pt>
                <c:pt idx="17">
                  <c:v>43992</c:v>
                </c:pt>
                <c:pt idx="18">
                  <c:v>44029</c:v>
                </c:pt>
                <c:pt idx="19">
                  <c:v>42430</c:v>
                </c:pt>
                <c:pt idx="20">
                  <c:v>41086</c:v>
                </c:pt>
                <c:pt idx="21">
                  <c:v>40630</c:v>
                </c:pt>
              </c:numCache>
            </c:numRef>
          </c:xVal>
          <c:yVal>
            <c:numRef>
              <c:f>Timeline!$F$45:$F$67</c:f>
              <c:numCache>
                <c:formatCode>General</c:formatCode>
                <c:ptCount val="23"/>
                <c:pt idx="1">
                  <c:v>10</c:v>
                </c:pt>
                <c:pt idx="2">
                  <c:v>15</c:v>
                </c:pt>
                <c:pt idx="3">
                  <c:v>20</c:v>
                </c:pt>
                <c:pt idx="4">
                  <c:v>40</c:v>
                </c:pt>
                <c:pt idx="5">
                  <c:v>25</c:v>
                </c:pt>
                <c:pt idx="6">
                  <c:v>15</c:v>
                </c:pt>
                <c:pt idx="7">
                  <c:v>30</c:v>
                </c:pt>
                <c:pt idx="8">
                  <c:v>35</c:v>
                </c:pt>
                <c:pt idx="9">
                  <c:v>40</c:v>
                </c:pt>
                <c:pt idx="10">
                  <c:v>25</c:v>
                </c:pt>
                <c:pt idx="11">
                  <c:v>10</c:v>
                </c:pt>
                <c:pt idx="12">
                  <c:v>35</c:v>
                </c:pt>
                <c:pt idx="13">
                  <c:v>5</c:v>
                </c:pt>
                <c:pt idx="14">
                  <c:v>15</c:v>
                </c:pt>
                <c:pt idx="15">
                  <c:v>20</c:v>
                </c:pt>
                <c:pt idx="16">
                  <c:v>25</c:v>
                </c:pt>
                <c:pt idx="17">
                  <c:v>30</c:v>
                </c:pt>
                <c:pt idx="18">
                  <c:v>40</c:v>
                </c:pt>
                <c:pt idx="19">
                  <c:v>15</c:v>
                </c:pt>
                <c:pt idx="20">
                  <c:v>10</c:v>
                </c:pt>
                <c:pt idx="21">
                  <c:v>10</c:v>
                </c:pt>
              </c:numCache>
            </c:numRef>
          </c:yVal>
          <c:smooth val="0"/>
          <c:extLst xmlns:c16r2="http://schemas.microsoft.com/office/drawing/2015/06/chart">
            <c:ext xmlns:c16="http://schemas.microsoft.com/office/drawing/2014/chart" uri="{C3380CC4-5D6E-409C-BE32-E72D297353CC}">
              <c16:uniqueId val="{00000000-D75F-47E9-9661-163A2FF19FEB}"/>
            </c:ext>
            <c:ext xmlns:c15="http://schemas.microsoft.com/office/drawing/2012/chart" uri="{02D57815-91ED-43cb-92C2-25804820EDAC}">
              <c15:datalabelsRange>
                <c15:f>Timeline!$E$45:$E$67</c15:f>
                <c15:dlblRangeCache>
                  <c:ptCount val="23"/>
                  <c:pt idx="1">
                    <c:v>Stryker Creek</c:v>
                  </c:pt>
                  <c:pt idx="2">
                    <c:v>Horse Hollow</c:v>
                  </c:pt>
                  <c:pt idx="3">
                    <c:v>Eskota</c:v>
                  </c:pt>
                  <c:pt idx="4">
                    <c:v>Nodal Go live</c:v>
                  </c:pt>
                  <c:pt idx="5">
                    <c:v>Barney Davis</c:v>
                  </c:pt>
                  <c:pt idx="6">
                    <c:v>Permian Basin</c:v>
                  </c:pt>
                  <c:pt idx="7">
                    <c:v>Morgan Creek</c:v>
                  </c:pt>
                  <c:pt idx="8">
                    <c:v>Wirtz</c:v>
                  </c:pt>
                  <c:pt idx="9">
                    <c:v>Mitchell Bend</c:v>
                  </c:pt>
                  <c:pt idx="10">
                    <c:v>Lost Pines</c:v>
                  </c:pt>
                  <c:pt idx="11">
                    <c:v>Culberson Loop</c:v>
                  </c:pt>
                  <c:pt idx="12">
                    <c:v>Bearkat</c:v>
                  </c:pt>
                  <c:pt idx="13">
                    <c:v>Rockspring RAS</c:v>
                  </c:pt>
                  <c:pt idx="14">
                    <c:v>RAS 2(East Raymond)</c:v>
                  </c:pt>
                  <c:pt idx="15">
                    <c:v>RAS 3(Roseland Solar)</c:v>
                  </c:pt>
                  <c:pt idx="16">
                    <c:v>RAS 4(Windthorst)</c:v>
                  </c:pt>
                  <c:pt idx="17">
                    <c:v>RAS 5(Aguayo Wind)</c:v>
                  </c:pt>
                  <c:pt idx="18">
                    <c:v>RAS 6(Plamas Wind)</c:v>
                  </c:pt>
                  <c:pt idx="19">
                    <c:v>Javelina</c:v>
                  </c:pt>
                  <c:pt idx="20">
                    <c:v>Twin Buttes</c:v>
                  </c:pt>
                  <c:pt idx="21">
                    <c:v>Allen Switch</c:v>
                  </c:pt>
                  <c:pt idx="22">
                    <c:v>Insert new rows above this one</c:v>
                  </c:pt>
                </c15:dlblRangeCache>
              </c15:datalabelsRange>
            </c:ext>
          </c:extLst>
        </c:ser>
        <c:dLbls>
          <c:showLegendKey val="0"/>
          <c:showVal val="0"/>
          <c:showCatName val="0"/>
          <c:showSerName val="0"/>
          <c:showPercent val="0"/>
          <c:showBubbleSize val="0"/>
        </c:dLbls>
        <c:axId val="680739936"/>
        <c:axId val="680741504"/>
        <c:extLst>
          <c:ext xmlns:c15="http://schemas.microsoft.com/office/drawing/2012/chart" uri="{02D57815-91ED-43cb-92C2-25804820EDAC}">
            <c15:filteredScatterSeries>
              <c15:ser>
                <c:idx val="1"/>
                <c:order val="0"/>
                <c:tx>
                  <c:v>Tasks</c:v>
                </c:tx>
                <c:spPr>
                  <a:ln w="25400" cap="rnd">
                    <a:noFill/>
                    <a:round/>
                  </a:ln>
                  <a:effectLst/>
                </c:spPr>
                <c:marker>
                  <c:symbol val="diamond"/>
                  <c:size val="12"/>
                  <c:spPr>
                    <a:solidFill>
                      <a:schemeClr val="accent1">
                        <a:lumMod val="60000"/>
                        <a:lumOff val="40000"/>
                      </a:schemeClr>
                    </a:solidFill>
                    <a:ln w="9525">
                      <a:noFill/>
                    </a:ln>
                    <a:effectLst/>
                  </c:spPr>
                </c:marker>
                <c:dLbls>
                  <c:dLbl>
                    <c:idx val="0"/>
                    <c:tx>
                      <c:rich>
                        <a:bodyPr/>
                        <a:lstStyle/>
                        <a:p>
                          <a:endParaRPr lang="en-US"/>
                        </a:p>
                      </c:rich>
                    </c:tx>
                    <c:dLblPos val="l"/>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B-D75F-47E9-9661-163A2FF19FEB}"/>
                      </c:ext>
                      <c:ext uri="{CE6537A1-D6FC-4f65-9D91-7224C49458BB}"/>
                    </c:extLst>
                  </c:dLbl>
                  <c:dLbl>
                    <c:idx val="1"/>
                    <c:tx>
                      <c:rich>
                        <a:bodyPr/>
                        <a:lstStyle/>
                        <a:p>
                          <a:endParaRPr lang="en-US"/>
                        </a:p>
                      </c:rich>
                    </c:tx>
                    <c:dLblPos val="l"/>
                    <c:showLegendKey val="0"/>
                    <c:showVal val="0"/>
                    <c:showCatName val="0"/>
                    <c:showSerName val="0"/>
                    <c:showPercent val="0"/>
                    <c:showBubbleSize val="0"/>
                    <c:extLst>
                      <c:ext uri="{CE6537A1-D6FC-4f65-9D91-7224C49458BB}"/>
                    </c:extLst>
                  </c:dLbl>
                  <c:dLbl>
                    <c:idx val="2"/>
                    <c:tx>
                      <c:rich>
                        <a:bodyPr/>
                        <a:lstStyle/>
                        <a:p>
                          <a:endParaRPr lang="en-US"/>
                        </a:p>
                      </c:rich>
                    </c:tx>
                    <c:dLblPos val="l"/>
                    <c:showLegendKey val="0"/>
                    <c:showVal val="0"/>
                    <c:showCatName val="0"/>
                    <c:showSerName val="0"/>
                    <c:showPercent val="0"/>
                    <c:showBubbleSize val="0"/>
                    <c:extLst>
                      <c:ext uri="{CE6537A1-D6FC-4f65-9D91-7224C49458BB}"/>
                    </c:extLst>
                  </c:dLbl>
                  <c:dLbl>
                    <c:idx val="3"/>
                    <c:tx>
                      <c:rich>
                        <a:bodyPr/>
                        <a:lstStyle/>
                        <a:p>
                          <a:endParaRPr lang="en-US"/>
                        </a:p>
                      </c:rich>
                    </c:tx>
                    <c:dLblPos val="l"/>
                    <c:showLegendKey val="0"/>
                    <c:showVal val="0"/>
                    <c:showCatName val="0"/>
                    <c:showSerName val="0"/>
                    <c:showPercent val="0"/>
                    <c:showBubbleSize val="0"/>
                    <c:extLst>
                      <c:ext uri="{CE6537A1-D6FC-4f65-9D91-7224C49458BB}"/>
                    </c:extLst>
                  </c:dLbl>
                  <c:dLbl>
                    <c:idx val="4"/>
                    <c:tx>
                      <c:rich>
                        <a:bodyPr rot="0" spcFirstLastPara="1" vertOverflow="ellipsis" vert="horz" wrap="square" lIns="38100" tIns="19050" rIns="38100" bIns="19050" anchor="ctr" anchorCtr="1">
                          <a:noAutofit/>
                        </a:bodyPr>
                        <a:lstStyle/>
                        <a:p>
                          <a:pPr>
                            <a:defRPr sz="800" b="1" i="0" u="none" strike="noStrike" kern="1200" baseline="0">
                              <a:solidFill>
                                <a:schemeClr val="tx1">
                                  <a:lumMod val="75000"/>
                                  <a:lumOff val="25000"/>
                                </a:schemeClr>
                              </a:solidFill>
                              <a:latin typeface="+mn-lt"/>
                              <a:ea typeface="+mn-ea"/>
                              <a:cs typeface="+mn-cs"/>
                            </a:defRPr>
                          </a:pPr>
                          <a:r>
                            <a:rPr lang="en-US" sz="800" b="1" i="0" u="none" strike="noStrike" baseline="0">
                              <a:effectLst/>
                            </a:rPr>
                            <a:t>Training Cycle 4: Intro to changes</a:t>
                          </a:r>
                          <a:r>
                            <a:rPr lang="en-US" sz="800" b="1" i="0" u="none" strike="noStrike" baseline="0"/>
                            <a:t> </a:t>
                          </a:r>
                          <a:endParaRPr lang="en-US"/>
                        </a:p>
                      </c:rich>
                    </c:tx>
                    <c:spPr>
                      <a:solidFill>
                        <a:schemeClr val="bg1">
                          <a:alpha val="60000"/>
                        </a:schemeClr>
                      </a:solidFill>
                      <a:ln>
                        <a:noFill/>
                      </a:ln>
                      <a:effectLst/>
                    </c:spPr>
                    <c:dLblPos val="l"/>
                    <c:showLegendKey val="0"/>
                    <c:showVal val="0"/>
                    <c:showCatName val="0"/>
                    <c:showSerName val="0"/>
                    <c:showPercent val="0"/>
                    <c:showBubbleSize val="0"/>
                    <c:extLst>
                      <c:ext uri="{CE6537A1-D6FC-4f65-9D91-7224C49458BB}">
                        <c15:spPr xmlns:c15="http://schemas.microsoft.com/office/drawing/2012/chart">
                          <a:prstGeom prst="rect">
                            <a:avLst/>
                          </a:prstGeom>
                        </c15:spPr>
                      </c:ext>
                    </c:extLst>
                  </c:dLbl>
                  <c:dLbl>
                    <c:idx val="5"/>
                    <c:tx>
                      <c:rich>
                        <a:bodyPr/>
                        <a:lstStyle/>
                        <a:p>
                          <a:endParaRPr lang="en-US"/>
                        </a:p>
                      </c:rich>
                    </c:tx>
                    <c:dLblPos val="l"/>
                    <c:showLegendKey val="0"/>
                    <c:showVal val="0"/>
                    <c:showCatName val="0"/>
                    <c:showSerName val="0"/>
                    <c:showPercent val="0"/>
                    <c:showBubbleSize val="0"/>
                    <c:extLst>
                      <c:ext uri="{CE6537A1-D6FC-4f65-9D91-7224C49458BB}"/>
                    </c:extLst>
                  </c:dLbl>
                  <c:dLbl>
                    <c:idx val="6"/>
                    <c:tx>
                      <c:rich>
                        <a:bodyPr/>
                        <a:lstStyle/>
                        <a:p>
                          <a:endParaRPr lang="en-US"/>
                        </a:p>
                      </c:rich>
                    </c:tx>
                    <c:dLblPos val="l"/>
                    <c:showLegendKey val="0"/>
                    <c:showVal val="0"/>
                    <c:showCatName val="0"/>
                    <c:showSerName val="0"/>
                    <c:showPercent val="0"/>
                    <c:showBubbleSize val="0"/>
                    <c:extLst>
                      <c:ext uri="{CE6537A1-D6FC-4f65-9D91-7224C49458BB}"/>
                    </c:extLst>
                  </c:dLbl>
                  <c:dLbl>
                    <c:idx val="7"/>
                    <c:tx>
                      <c:rich>
                        <a:bodyPr/>
                        <a:lstStyle/>
                        <a:p>
                          <a:endParaRPr lang="en-US"/>
                        </a:p>
                      </c:rich>
                    </c:tx>
                    <c:dLblPos val="l"/>
                    <c:showLegendKey val="0"/>
                    <c:showVal val="0"/>
                    <c:showCatName val="0"/>
                    <c:showSerName val="0"/>
                    <c:showPercent val="0"/>
                    <c:showBubbleSize val="0"/>
                    <c:extLst>
                      <c:ext uri="{CE6537A1-D6FC-4f65-9D91-7224C49458BB}"/>
                    </c:extLst>
                  </c:dLbl>
                  <c:dLbl>
                    <c:idx val="8"/>
                    <c:tx>
                      <c:rich>
                        <a:bodyPr/>
                        <a:lstStyle/>
                        <a:p>
                          <a:endParaRPr lang="en-US"/>
                        </a:p>
                      </c:rich>
                    </c:tx>
                    <c:dLblPos val="l"/>
                    <c:showLegendKey val="0"/>
                    <c:showVal val="0"/>
                    <c:showCatName val="0"/>
                    <c:showSerName val="0"/>
                    <c:showPercent val="0"/>
                    <c:showBubbleSize val="0"/>
                    <c:extLst>
                      <c:ext uri="{CE6537A1-D6FC-4f65-9D91-7224C49458BB}"/>
                    </c:extLst>
                  </c:dLbl>
                  <c:dLbl>
                    <c:idx val="9"/>
                    <c:tx>
                      <c:rich>
                        <a:bodyPr/>
                        <a:lstStyle/>
                        <a:p>
                          <a:endParaRPr lang="en-US"/>
                        </a:p>
                      </c:rich>
                    </c:tx>
                    <c:dLblPos val="l"/>
                    <c:showLegendKey val="0"/>
                    <c:showVal val="0"/>
                    <c:showCatName val="0"/>
                    <c:showSerName val="0"/>
                    <c:showPercent val="0"/>
                    <c:showBubbleSize val="0"/>
                    <c:extLst>
                      <c:ext uri="{CE6537A1-D6FC-4f65-9D91-7224C49458BB}"/>
                    </c:extLst>
                  </c:dLbl>
                  <c:dLbl>
                    <c:idx val="10"/>
                    <c:tx>
                      <c:rich>
                        <a:bodyPr/>
                        <a:lstStyle/>
                        <a:p>
                          <a:endParaRPr lang="en-US"/>
                        </a:p>
                      </c:rich>
                    </c:tx>
                    <c:dLblPos val="l"/>
                    <c:showLegendKey val="0"/>
                    <c:showVal val="0"/>
                    <c:showCatName val="0"/>
                    <c:showSerName val="0"/>
                    <c:showPercent val="0"/>
                    <c:showBubbleSize val="0"/>
                    <c:extLst>
                      <c:ext uri="{CE6537A1-D6FC-4f65-9D91-7224C49458BB}"/>
                    </c:extLst>
                  </c:dLbl>
                  <c:dLbl>
                    <c:idx val="11"/>
                    <c:tx>
                      <c:rich>
                        <a:bodyPr/>
                        <a:lstStyle/>
                        <a:p>
                          <a:endParaRPr lang="en-US"/>
                        </a:p>
                      </c:rich>
                    </c:tx>
                    <c:dLblPos val="l"/>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15-D75F-47E9-9661-163A2FF19FEB}"/>
                      </c:ext>
                      <c:ext uri="{CE6537A1-D6FC-4f65-9D91-7224C49458BB}"/>
                    </c:extLst>
                  </c:dLbl>
                  <c:spPr>
                    <a:solidFill>
                      <a:schemeClr val="bg1">
                        <a:alpha val="60000"/>
                      </a:schemeClr>
                    </a:solid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showLeaderLines val="0"/>
                  <c:extLst xmlns:c16r2="http://schemas.microsoft.com/office/drawing/2015/06/chart">
                    <c:ext uri="{CE6537A1-D6FC-4f65-9D91-7224C49458BB}">
                      <c15:spPr xmlns:c15="http://schemas.microsoft.com/office/drawing/2012/chart">
                        <a:prstGeom prst="rect">
                          <a:avLst/>
                        </a:prstGeom>
                      </c15:spPr>
                      <c15:showDataLabelsRange val="1"/>
                      <c15:showLeaderLines val="1"/>
                      <c15:leaderLines>
                        <c:spPr>
                          <a:ln w="9525" cap="flat" cmpd="sng" algn="ctr">
                            <a:solidFill>
                              <a:schemeClr val="tx1">
                                <a:lumMod val="35000"/>
                                <a:lumOff val="65000"/>
                              </a:schemeClr>
                            </a:solidFill>
                            <a:round/>
                          </a:ln>
                          <a:effectLst/>
                        </c:spPr>
                      </c15:leaderLines>
                    </c:ext>
                  </c:extLst>
                </c:dLbls>
                <c:errBars>
                  <c:errDir val="x"/>
                  <c:errBarType val="plus"/>
                  <c:errValType val="cust"/>
                  <c:noEndCap val="1"/>
                  <c:plus>
                    <c:numRef>
                      <c:extLst>
                        <c:ext uri="{02D57815-91ED-43cb-92C2-25804820EDAC}">
                          <c15:formulaRef>
                            <c15:sqref>Timeline!$C$30:$C$41</c15:sqref>
                          </c15:formulaRef>
                        </c:ext>
                      </c:extLst>
                      <c:numCache>
                        <c:formatCode>General</c:formatCode>
                        <c:ptCount val="12"/>
                      </c:numCache>
                    </c:numRef>
                  </c:plus>
                  <c:minus>
                    <c:numLit>
                      <c:formatCode>General</c:formatCode>
                      <c:ptCount val="1"/>
                      <c:pt idx="0">
                        <c:v>1</c:v>
                      </c:pt>
                    </c:numLit>
                  </c:minus>
                  <c:spPr>
                    <a:noFill/>
                    <a:ln w="88900" cap="flat" cmpd="sng" algn="ctr">
                      <a:solidFill>
                        <a:schemeClr val="accent1"/>
                      </a:solidFill>
                      <a:round/>
                    </a:ln>
                    <a:effectLst/>
                  </c:spPr>
                </c:errBars>
                <c:errBars>
                  <c:errDir val="y"/>
                  <c:errBarType val="minus"/>
                  <c:errValType val="cust"/>
                  <c:noEndCap val="1"/>
                  <c:plus>
                    <c:numLit>
                      <c:formatCode>General</c:formatCode>
                      <c:ptCount val="1"/>
                      <c:pt idx="0">
                        <c:v>0</c:v>
                      </c:pt>
                    </c:numLit>
                  </c:plus>
                  <c:minus>
                    <c:numRef>
                      <c:extLst>
                        <c:ext uri="{02D57815-91ED-43cb-92C2-25804820EDAC}">
                          <c15:formulaRef>
                            <c15:sqref>Timeline!$G$30:$G$41</c15:sqref>
                          </c15:formulaRef>
                        </c:ext>
                      </c:extLst>
                      <c:numCache>
                        <c:formatCode>General</c:formatCode>
                        <c:ptCount val="12"/>
                      </c:numCache>
                    </c:numRef>
                  </c:minus>
                  <c:spPr>
                    <a:noFill/>
                    <a:ln w="12700" cap="flat" cmpd="sng" algn="ctr">
                      <a:solidFill>
                        <a:schemeClr val="accent1">
                          <a:lumMod val="75000"/>
                          <a:alpha val="70000"/>
                        </a:schemeClr>
                      </a:solidFill>
                      <a:prstDash val="solid"/>
                      <a:round/>
                    </a:ln>
                    <a:effectLst/>
                  </c:spPr>
                </c:errBars>
                <c:xVal>
                  <c:numRef>
                    <c:extLst>
                      <c:ext uri="{02D57815-91ED-43cb-92C2-25804820EDAC}">
                        <c15:formulaRef>
                          <c15:sqref>Timeline!$A$30:$A$41</c15:sqref>
                        </c15:formulaRef>
                      </c:ext>
                    </c:extLst>
                    <c:numCache>
                      <c:formatCode>General</c:formatCode>
                      <c:ptCount val="12"/>
                    </c:numCache>
                  </c:numRef>
                </c:xVal>
                <c:yVal>
                  <c:numRef>
                    <c:extLst>
                      <c:ext uri="{02D57815-91ED-43cb-92C2-25804820EDAC}">
                        <c15:formulaRef>
                          <c15:sqref>Timeline!$F$30:$F$41</c15:sqref>
                        </c15:formulaRef>
                      </c:ext>
                    </c:extLst>
                    <c:numCache>
                      <c:formatCode>General</c:formatCode>
                      <c:ptCount val="12"/>
                    </c:numCache>
                  </c:numRef>
                </c:yVal>
                <c:smooth val="0"/>
                <c:extLst xmlns:c16r2="http://schemas.microsoft.com/office/drawing/2015/06/chart">
                  <c:ext xmlns:c16="http://schemas.microsoft.com/office/drawing/2014/chart" uri="{C3380CC4-5D6E-409C-BE32-E72D297353CC}">
                    <c16:uniqueId val="{00000007-D75F-47E9-9661-163A2FF19FEB}"/>
                  </c:ext>
                </c:extLst>
              </c15:ser>
            </c15:filteredScatterSeries>
          </c:ext>
        </c:extLst>
      </c:scatterChart>
      <c:valAx>
        <c:axId val="680739936"/>
        <c:scaling>
          <c:orientation val="minMax"/>
          <c:max val="44200"/>
          <c:min val="39700"/>
        </c:scaling>
        <c:delete val="0"/>
        <c:axPos val="b"/>
        <c:numFmt formatCode="m/d/yyyy" sourceLinked="0"/>
        <c:majorTickMark val="cross"/>
        <c:minorTickMark val="none"/>
        <c:tickLblPos val="nextTo"/>
        <c:spPr>
          <a:noFill/>
          <a:ln w="63500" cap="flat" cmpd="sng" algn="ctr">
            <a:solidFill>
              <a:schemeClr val="tx1">
                <a:lumMod val="50000"/>
                <a:lumOff val="50000"/>
              </a:schemeClr>
            </a:solidFill>
            <a:round/>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680741504"/>
        <c:crosses val="autoZero"/>
        <c:crossBetween val="midCat"/>
        <c:minorUnit val="7"/>
      </c:valAx>
      <c:valAx>
        <c:axId val="680741504"/>
        <c:scaling>
          <c:orientation val="minMax"/>
          <c:max val="50"/>
          <c:min val="-100"/>
        </c:scaling>
        <c:delete val="1"/>
        <c:axPos val="l"/>
        <c:numFmt formatCode="General" sourceLinked="1"/>
        <c:majorTickMark val="out"/>
        <c:minorTickMark val="none"/>
        <c:tickLblPos val="nextTo"/>
        <c:crossAx val="680739936"/>
        <c:crosses val="autoZero"/>
        <c:crossBetween val="midCat"/>
        <c:majorUnit val="25"/>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38100" cap="flat" cmpd="sng" algn="ctr">
      <a:noFill/>
      <a:round/>
    </a:ln>
    <a:effectLst/>
  </c:spPr>
  <c:txPr>
    <a:bodyPr/>
    <a:lstStyle/>
    <a:p>
      <a:pPr>
        <a:defRPr/>
      </a:pPr>
      <a:endParaRPr lang="en-US"/>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0.0339</cdr:x>
      <cdr:y>0.68056</cdr:y>
    </cdr:from>
    <cdr:to>
      <cdr:x>0.18357</cdr:x>
      <cdr:y>0.86613</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10069" y="3733799"/>
          <a:ext cx="1810669" cy="1018120"/>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8/19/2020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8/19/2020</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
        <p:nvSpPr>
          <p:cNvPr id="5" name="Footer Placeholder 4"/>
          <p:cNvSpPr>
            <a:spLocks noGrp="1"/>
          </p:cNvSpPr>
          <p:nvPr>
            <p:ph type="ftr" sz="quarter" idx="11"/>
          </p:nvPr>
        </p:nvSpPr>
        <p:spPr/>
        <p:txBody>
          <a:bodyPr/>
          <a:lstStyle/>
          <a:p>
            <a:r>
              <a:rPr lang="en-US" smtClean="0"/>
              <a:t>Public</a:t>
            </a:r>
            <a:endParaRPr lang="en-US" dirty="0"/>
          </a:p>
        </p:txBody>
      </p:sp>
    </p:spTree>
    <p:extLst>
      <p:ext uri="{BB962C8B-B14F-4D97-AF65-F5344CB8AC3E}">
        <p14:creationId xmlns:p14="http://schemas.microsoft.com/office/powerpoint/2010/main" val="3380475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
        <p:nvSpPr>
          <p:cNvPr id="5" name="Footer Placeholder 4"/>
          <p:cNvSpPr>
            <a:spLocks noGrp="1"/>
          </p:cNvSpPr>
          <p:nvPr>
            <p:ph type="ftr" sz="quarter" idx="11"/>
          </p:nvPr>
        </p:nvSpPr>
        <p:spPr/>
        <p:txBody>
          <a:bodyPr/>
          <a:lstStyle/>
          <a:p>
            <a:r>
              <a:rPr lang="en-US" smtClean="0"/>
              <a:t>Public</a:t>
            </a:r>
            <a:endParaRPr lang="en-US" dirty="0"/>
          </a:p>
        </p:txBody>
      </p:sp>
    </p:spTree>
    <p:extLst>
      <p:ext uri="{BB962C8B-B14F-4D97-AF65-F5344CB8AC3E}">
        <p14:creationId xmlns:p14="http://schemas.microsoft.com/office/powerpoint/2010/main" val="1679959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011F9F-6596-422C-A809-51B167068333}" type="slidenum">
              <a:rPr lang="en-US" smtClean="0"/>
              <a:t>7</a:t>
            </a:fld>
            <a:endParaRPr lang="en-US"/>
          </a:p>
        </p:txBody>
      </p:sp>
    </p:spTree>
    <p:extLst>
      <p:ext uri="{BB962C8B-B14F-4D97-AF65-F5344CB8AC3E}">
        <p14:creationId xmlns:p14="http://schemas.microsoft.com/office/powerpoint/2010/main" val="66640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011F9F-6596-422C-A809-51B167068333}" type="slidenum">
              <a:rPr lang="en-US" smtClean="0"/>
              <a:t>8</a:t>
            </a:fld>
            <a:endParaRPr lang="en-US"/>
          </a:p>
        </p:txBody>
      </p:sp>
    </p:spTree>
    <p:extLst>
      <p:ext uri="{BB962C8B-B14F-4D97-AF65-F5344CB8AC3E}">
        <p14:creationId xmlns:p14="http://schemas.microsoft.com/office/powerpoint/2010/main" val="275351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smtClean="0"/>
              <a:t>Footer text goes here.</a:t>
            </a:r>
            <a:endParaRPr lang="en-US"/>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876800" y="2971800"/>
            <a:ext cx="7162800" cy="2923877"/>
          </a:xfrm>
          <a:prstGeom prst="rect">
            <a:avLst/>
          </a:prstGeom>
          <a:noFill/>
        </p:spPr>
        <p:txBody>
          <a:bodyPr wrap="square" rtlCol="0">
            <a:spAutoFit/>
          </a:bodyPr>
          <a:lstStyle/>
          <a:p>
            <a:r>
              <a:rPr lang="en-US" sz="3600" b="1" smtClean="0">
                <a:solidFill>
                  <a:schemeClr val="tx2"/>
                </a:solidFill>
              </a:rPr>
              <a:t>NOGRR 215</a:t>
            </a:r>
            <a:endParaRPr lang="en-US" sz="3600" b="1" dirty="0">
              <a:solidFill>
                <a:schemeClr val="tx2"/>
              </a:solidFill>
            </a:endParaRPr>
          </a:p>
          <a:p>
            <a:r>
              <a:rPr lang="en-US" sz="2800" dirty="0" smtClean="0">
                <a:solidFill>
                  <a:schemeClr val="tx2"/>
                </a:solidFill>
              </a:rPr>
              <a:t>Transmission Issues Related to Generation Constraints Workshop</a:t>
            </a:r>
          </a:p>
          <a:p>
            <a:endParaRPr lang="en-US" sz="2800" dirty="0">
              <a:solidFill>
                <a:schemeClr val="tx2"/>
              </a:solidFill>
            </a:endParaRPr>
          </a:p>
          <a:p>
            <a:r>
              <a:rPr lang="en-US" sz="2800" dirty="0" smtClean="0">
                <a:solidFill>
                  <a:schemeClr val="tx2"/>
                </a:solidFill>
              </a:rPr>
              <a:t>August 21, </a:t>
            </a:r>
            <a:r>
              <a:rPr lang="en-US" sz="2800" dirty="0">
                <a:solidFill>
                  <a:schemeClr val="tx2"/>
                </a:solidFill>
              </a:rPr>
              <a:t>2020</a:t>
            </a:r>
          </a:p>
          <a:p>
            <a:endParaRPr lang="en-US" sz="3600" b="1"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458200" cy="518318"/>
          </a:xfrm>
        </p:spPr>
        <p:txBody>
          <a:bodyPr/>
          <a:lstStyle/>
          <a:p>
            <a:r>
              <a:rPr lang="en-US" sz="3600" dirty="0"/>
              <a:t>Language Overview</a:t>
            </a:r>
          </a:p>
        </p:txBody>
      </p:sp>
      <p:sp>
        <p:nvSpPr>
          <p:cNvPr id="3" name="Content Placeholder 2"/>
          <p:cNvSpPr>
            <a:spLocks noGrp="1"/>
          </p:cNvSpPr>
          <p:nvPr>
            <p:ph idx="1"/>
          </p:nvPr>
        </p:nvSpPr>
        <p:spPr>
          <a:xfrm>
            <a:off x="355600" y="1143000"/>
            <a:ext cx="11379200" cy="5052221"/>
          </a:xfrm>
        </p:spPr>
        <p:txBody>
          <a:bodyPr/>
          <a:lstStyle/>
          <a:p>
            <a:r>
              <a:rPr lang="en-US" sz="2400" dirty="0"/>
              <a:t>Exit Strategy</a:t>
            </a:r>
          </a:p>
          <a:p>
            <a:pPr lvl="1"/>
            <a:r>
              <a:rPr lang="en-US" sz="2000" dirty="0"/>
              <a:t>Exit Strategy no longer required as part of RAS proposal.</a:t>
            </a:r>
          </a:p>
          <a:p>
            <a:pPr lvl="1"/>
            <a:r>
              <a:rPr lang="en-US" sz="2000" dirty="0"/>
              <a:t>Provide strategy if one has been identified, for example through planned transmission project.</a:t>
            </a:r>
            <a:endParaRPr lang="en-US" sz="1000" dirty="0"/>
          </a:p>
          <a:p>
            <a:pPr lvl="1"/>
            <a:endParaRPr lang="en-US" sz="900" dirty="0"/>
          </a:p>
          <a:p>
            <a:r>
              <a:rPr lang="en-US" sz="2400" dirty="0"/>
              <a:t>ERCOT RAS review</a:t>
            </a:r>
          </a:p>
          <a:p>
            <a:pPr lvl="1"/>
            <a:r>
              <a:rPr lang="en-US" sz="2000" dirty="0"/>
              <a:t>Align with current practice of reviewing new, modified, retirement RAS proposals.</a:t>
            </a:r>
          </a:p>
          <a:p>
            <a:pPr lvl="1"/>
            <a:r>
              <a:rPr lang="en-US" sz="2000" dirty="0"/>
              <a:t>Issue Market Notice for proposals and approvals</a:t>
            </a:r>
            <a:r>
              <a:rPr lang="en-US" sz="2000" dirty="0" smtClean="0"/>
              <a:t>.</a:t>
            </a:r>
          </a:p>
          <a:p>
            <a:pPr lvl="1"/>
            <a:endParaRPr lang="en-US" sz="800" dirty="0" smtClean="0"/>
          </a:p>
          <a:p>
            <a:r>
              <a:rPr lang="en-US" sz="2400" dirty="0" smtClean="0"/>
              <a:t>Retirement</a:t>
            </a:r>
          </a:p>
          <a:p>
            <a:pPr lvl="1"/>
            <a:r>
              <a:rPr lang="en-US" sz="2000" dirty="0" smtClean="0"/>
              <a:t>Retirement may be proposed by </a:t>
            </a:r>
            <a:r>
              <a:rPr lang="en-US" sz="2000" dirty="0"/>
              <a:t>RAS Entity and evaluated through normal processes.</a:t>
            </a:r>
          </a:p>
          <a:p>
            <a:pPr lvl="1"/>
            <a:r>
              <a:rPr lang="en-US" sz="2000" dirty="0" smtClean="0"/>
              <a:t>ERCOT can determine a RAS is no longer needed through an </a:t>
            </a:r>
            <a:r>
              <a:rPr lang="en-US" sz="2000" dirty="0" smtClean="0"/>
              <a:t>ERCOT</a:t>
            </a:r>
            <a:r>
              <a:rPr lang="en-US" sz="2000" dirty="0">
                <a:solidFill>
                  <a:srgbClr val="FF0000"/>
                </a:solidFill>
              </a:rPr>
              <a:t> </a:t>
            </a:r>
            <a:r>
              <a:rPr lang="en-US" sz="2000" dirty="0" smtClean="0"/>
              <a:t>initiated </a:t>
            </a:r>
            <a:r>
              <a:rPr lang="en-US" sz="2000" dirty="0" smtClean="0"/>
              <a:t>review (ex: 5 yr. review) or through transmission planning process.</a:t>
            </a:r>
          </a:p>
          <a:p>
            <a:pPr lvl="1"/>
            <a:endParaRPr lang="en-US" sz="105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891433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Discussion</a:t>
            </a:r>
            <a:endParaRPr lang="en-US" sz="3200"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sz="3200" dirty="0" smtClean="0"/>
              <a:t>Questions?</a:t>
            </a:r>
            <a:endParaRPr lang="en-US" sz="3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3168689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9882"/>
            <a:ext cx="8458200" cy="518318"/>
          </a:xfrm>
        </p:spPr>
        <p:txBody>
          <a:bodyPr/>
          <a:lstStyle/>
          <a:p>
            <a:r>
              <a:rPr lang="en-US" sz="3600" dirty="0" smtClean="0"/>
              <a:t>Business Case</a:t>
            </a:r>
            <a:endParaRPr lang="en-US" sz="3600"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p:cNvSpPr txBox="1"/>
          <p:nvPr/>
        </p:nvSpPr>
        <p:spPr>
          <a:xfrm>
            <a:off x="609600" y="1295400"/>
            <a:ext cx="11049000" cy="3896451"/>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3200" dirty="0">
                <a:solidFill>
                  <a:schemeClr val="tx2"/>
                </a:solidFill>
              </a:rPr>
              <a:t>Significant increase in interest regarding RASs for new generators being developed in areas where interconnection studies for those new generators have demonstrated that the local transmission system cannot handle delivery of the capacity from the new and existing generation.</a:t>
            </a:r>
          </a:p>
          <a:p>
            <a:pPr>
              <a:spcBef>
                <a:spcPct val="20000"/>
              </a:spcBef>
            </a:pPr>
            <a:endParaRPr lang="en-US" sz="1400" dirty="0">
              <a:solidFill>
                <a:schemeClr val="tx2"/>
              </a:solidFill>
            </a:endParaRPr>
          </a:p>
          <a:p>
            <a:pPr marL="342900" indent="-342900">
              <a:spcBef>
                <a:spcPct val="20000"/>
              </a:spcBef>
              <a:buFont typeface="Arial" panose="020B0604020202020204" pitchFamily="34" charset="0"/>
              <a:buChar char="•"/>
            </a:pPr>
            <a:r>
              <a:rPr lang="en-US" sz="3200" dirty="0">
                <a:solidFill>
                  <a:schemeClr val="tx2"/>
                </a:solidFill>
              </a:rPr>
              <a:t>ERCOT is expecting many more requests of this </a:t>
            </a:r>
            <a:r>
              <a:rPr lang="en-US" sz="3200" dirty="0" smtClean="0">
                <a:solidFill>
                  <a:schemeClr val="tx2"/>
                </a:solidFill>
              </a:rPr>
              <a:t>type.</a:t>
            </a:r>
            <a:endParaRPr lang="en-US" sz="3200" dirty="0">
              <a:solidFill>
                <a:schemeClr val="tx2"/>
              </a:solidFill>
            </a:endParaRPr>
          </a:p>
        </p:txBody>
      </p:sp>
    </p:spTree>
    <p:extLst>
      <p:ext uri="{BB962C8B-B14F-4D97-AF65-F5344CB8AC3E}">
        <p14:creationId xmlns:p14="http://schemas.microsoft.com/office/powerpoint/2010/main" val="3186210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19" name="Title 18"/>
          <p:cNvSpPr>
            <a:spLocks noGrp="1"/>
          </p:cNvSpPr>
          <p:nvPr>
            <p:ph type="title"/>
          </p:nvPr>
        </p:nvSpPr>
        <p:spPr/>
        <p:txBody>
          <a:bodyPr/>
          <a:lstStyle/>
          <a:p>
            <a:r>
              <a:rPr lang="en-US" smtClean="0"/>
              <a:t>RAS Timeline</a:t>
            </a:r>
            <a:endParaRPr lang="en-US" dirty="0"/>
          </a:p>
        </p:txBody>
      </p:sp>
      <p:graphicFrame>
        <p:nvGraphicFramePr>
          <p:cNvPr id="23" name="Chart 22" descr="Project timeline chart">
            <a:extLst>
              <a:ext uri="{FF2B5EF4-FFF2-40B4-BE49-F238E27FC236}">
                <a16:creationId xmlns:lc="http://schemas.openxmlformats.org/drawingml/2006/lockedCanvas" xmlns:a16="http://schemas.microsoft.com/office/drawing/2014/main" xmlns="" xmlns:xdr="http://schemas.openxmlformats.org/drawingml/2006/spreadsheetDrawing" id="{804101E9-334F-4A84-8D62-96D9C4F484C2}"/>
              </a:ext>
            </a:extLst>
          </p:cNvPr>
          <p:cNvGraphicFramePr>
            <a:graphicFrameLocks/>
          </p:cNvGraphicFramePr>
          <p:nvPr>
            <p:extLst>
              <p:ext uri="{D42A27DB-BD31-4B8C-83A1-F6EECF244321}">
                <p14:modId xmlns:p14="http://schemas.microsoft.com/office/powerpoint/2010/main" val="1100946228"/>
              </p:ext>
            </p:extLst>
          </p:nvPr>
        </p:nvGraphicFramePr>
        <p:xfrm>
          <a:off x="47131" y="762001"/>
          <a:ext cx="12097738"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10497548" y="2551829"/>
            <a:ext cx="566945" cy="246221"/>
          </a:xfrm>
          <a:prstGeom prst="rect">
            <a:avLst/>
          </a:prstGeom>
        </p:spPr>
        <p:txBody>
          <a:bodyPr wrap="square">
            <a:spAutoFit/>
          </a:bodyPr>
          <a:lstStyle/>
          <a:p>
            <a:r>
              <a:rPr lang="en-US" sz="1000" b="1" dirty="0">
                <a:solidFill>
                  <a:srgbClr val="FF0000"/>
                </a:solidFill>
              </a:rPr>
              <a:t>RAS </a:t>
            </a:r>
            <a:r>
              <a:rPr lang="en-US" sz="1000" b="1" dirty="0" smtClean="0">
                <a:solidFill>
                  <a:srgbClr val="FF0000"/>
                </a:solidFill>
              </a:rPr>
              <a:t>2</a:t>
            </a:r>
            <a:endParaRPr lang="en-US" sz="1000" b="1" dirty="0"/>
          </a:p>
        </p:txBody>
      </p:sp>
      <p:sp>
        <p:nvSpPr>
          <p:cNvPr id="5" name="Rectangle 4"/>
          <p:cNvSpPr/>
          <p:nvPr/>
        </p:nvSpPr>
        <p:spPr>
          <a:xfrm>
            <a:off x="10503121" y="2305607"/>
            <a:ext cx="561372" cy="246221"/>
          </a:xfrm>
          <a:prstGeom prst="rect">
            <a:avLst/>
          </a:prstGeom>
        </p:spPr>
        <p:txBody>
          <a:bodyPr wrap="none">
            <a:spAutoFit/>
          </a:bodyPr>
          <a:lstStyle/>
          <a:p>
            <a:r>
              <a:rPr lang="en-US" sz="1000" b="1" dirty="0">
                <a:solidFill>
                  <a:srgbClr val="FF0000"/>
                </a:solidFill>
              </a:rPr>
              <a:t>RAS </a:t>
            </a:r>
            <a:r>
              <a:rPr lang="en-US" sz="1000" b="1" dirty="0" smtClean="0">
                <a:solidFill>
                  <a:srgbClr val="FF0000"/>
                </a:solidFill>
              </a:rPr>
              <a:t>3</a:t>
            </a:r>
            <a:endParaRPr lang="en-US" sz="1000" b="1" dirty="0">
              <a:solidFill>
                <a:srgbClr val="FF0000"/>
              </a:solidFill>
            </a:endParaRPr>
          </a:p>
        </p:txBody>
      </p:sp>
      <p:sp>
        <p:nvSpPr>
          <p:cNvPr id="6" name="Rectangle 5"/>
          <p:cNvSpPr/>
          <p:nvPr/>
        </p:nvSpPr>
        <p:spPr>
          <a:xfrm>
            <a:off x="11314088" y="2333131"/>
            <a:ext cx="561372" cy="246221"/>
          </a:xfrm>
          <a:prstGeom prst="rect">
            <a:avLst/>
          </a:prstGeom>
        </p:spPr>
        <p:txBody>
          <a:bodyPr wrap="none">
            <a:spAutoFit/>
          </a:bodyPr>
          <a:lstStyle/>
          <a:p>
            <a:r>
              <a:rPr lang="en-US" sz="1000" b="1" dirty="0">
                <a:solidFill>
                  <a:srgbClr val="FF0000"/>
                </a:solidFill>
              </a:rPr>
              <a:t>RAS </a:t>
            </a:r>
            <a:r>
              <a:rPr lang="en-US" sz="1000" b="1" dirty="0" smtClean="0">
                <a:solidFill>
                  <a:srgbClr val="FF0000"/>
                </a:solidFill>
              </a:rPr>
              <a:t>4</a:t>
            </a:r>
            <a:endParaRPr lang="en-US" sz="1000" b="1" dirty="0">
              <a:solidFill>
                <a:srgbClr val="FF0000"/>
              </a:solidFill>
            </a:endParaRPr>
          </a:p>
        </p:txBody>
      </p:sp>
      <p:sp>
        <p:nvSpPr>
          <p:cNvPr id="7" name="Rectangle 6"/>
          <p:cNvSpPr/>
          <p:nvPr/>
        </p:nvSpPr>
        <p:spPr>
          <a:xfrm>
            <a:off x="10783807" y="1846618"/>
            <a:ext cx="561372" cy="246221"/>
          </a:xfrm>
          <a:prstGeom prst="rect">
            <a:avLst/>
          </a:prstGeom>
        </p:spPr>
        <p:txBody>
          <a:bodyPr wrap="none">
            <a:spAutoFit/>
          </a:bodyPr>
          <a:lstStyle/>
          <a:p>
            <a:r>
              <a:rPr lang="en-US" sz="1000" b="1" dirty="0">
                <a:solidFill>
                  <a:srgbClr val="FF0000"/>
                </a:solidFill>
              </a:rPr>
              <a:t>RAS 5</a:t>
            </a:r>
          </a:p>
        </p:txBody>
      </p:sp>
    </p:spTree>
    <p:extLst>
      <p:ext uri="{BB962C8B-B14F-4D97-AF65-F5344CB8AC3E}">
        <p14:creationId xmlns:p14="http://schemas.microsoft.com/office/powerpoint/2010/main" val="2981314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RAS History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10" name="TextBox 9"/>
          <p:cNvSpPr txBox="1"/>
          <p:nvPr/>
        </p:nvSpPr>
        <p:spPr>
          <a:xfrm>
            <a:off x="10228738" y="3806182"/>
            <a:ext cx="1778000" cy="523220"/>
          </a:xfrm>
          <a:prstGeom prst="rect">
            <a:avLst/>
          </a:prstGeom>
          <a:noFill/>
        </p:spPr>
        <p:txBody>
          <a:bodyPr wrap="square" rtlCol="0">
            <a:spAutoFit/>
          </a:bodyPr>
          <a:lstStyle/>
          <a:p>
            <a:r>
              <a:rPr lang="en-US" sz="1400" b="1" dirty="0" smtClean="0"/>
              <a:t>Nodal Go Live</a:t>
            </a:r>
          </a:p>
          <a:p>
            <a:r>
              <a:rPr lang="en-US" sz="1400" b="1" dirty="0" smtClean="0"/>
              <a:t>Dec. 2010</a:t>
            </a:r>
            <a:endParaRPr lang="en-US" sz="1400" b="1" dirty="0"/>
          </a:p>
        </p:txBody>
      </p:sp>
      <p:cxnSp>
        <p:nvCxnSpPr>
          <p:cNvPr id="12" name="Straight Arrow Connector 11"/>
          <p:cNvCxnSpPr>
            <a:stCxn id="10" idx="1"/>
          </p:cNvCxnSpPr>
          <p:nvPr/>
        </p:nvCxnSpPr>
        <p:spPr>
          <a:xfrm flipH="1" flipV="1">
            <a:off x="9466738" y="3958584"/>
            <a:ext cx="762000" cy="109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228738" y="4634201"/>
            <a:ext cx="1963262" cy="523220"/>
          </a:xfrm>
          <a:prstGeom prst="rect">
            <a:avLst/>
          </a:prstGeom>
          <a:noFill/>
        </p:spPr>
        <p:txBody>
          <a:bodyPr wrap="square" rtlCol="0">
            <a:spAutoFit/>
          </a:bodyPr>
          <a:lstStyle/>
          <a:p>
            <a:r>
              <a:rPr lang="en-US" sz="1400" b="1" dirty="0" smtClean="0"/>
              <a:t>Southwest </a:t>
            </a:r>
            <a:r>
              <a:rPr lang="en-US" sz="1400" b="1" dirty="0" smtClean="0"/>
              <a:t>Blackout </a:t>
            </a:r>
            <a:r>
              <a:rPr lang="en-US" sz="1400" b="1" dirty="0" smtClean="0"/>
              <a:t>Sept. 2011</a:t>
            </a:r>
          </a:p>
        </p:txBody>
      </p:sp>
      <p:cxnSp>
        <p:nvCxnSpPr>
          <p:cNvPr id="9" name="Straight Arrow Connector 8"/>
          <p:cNvCxnSpPr>
            <a:stCxn id="5" idx="1"/>
          </p:cNvCxnSpPr>
          <p:nvPr/>
        </p:nvCxnSpPr>
        <p:spPr>
          <a:xfrm flipH="1" flipV="1">
            <a:off x="9448800" y="4329402"/>
            <a:ext cx="779938" cy="566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7" name="Content Placeholder 16"/>
          <p:cNvGraphicFramePr>
            <a:graphicFrameLocks noGrp="1"/>
          </p:cNvGraphicFramePr>
          <p:nvPr>
            <p:ph idx="1"/>
            <p:extLst>
              <p:ext uri="{D42A27DB-BD31-4B8C-83A1-F6EECF244321}">
                <p14:modId xmlns:p14="http://schemas.microsoft.com/office/powerpoint/2010/main" val="2992988213"/>
              </p:ext>
            </p:extLst>
          </p:nvPr>
        </p:nvGraphicFramePr>
        <p:xfrm>
          <a:off x="3398362" y="76200"/>
          <a:ext cx="6050438" cy="6266522"/>
        </p:xfrm>
        <a:graphic>
          <a:graphicData uri="http://schemas.openxmlformats.org/drawingml/2006/table">
            <a:tbl>
              <a:tblPr/>
              <a:tblGrid>
                <a:gridCol w="3309135"/>
                <a:gridCol w="892674"/>
                <a:gridCol w="934229"/>
                <a:gridCol w="914400"/>
              </a:tblGrid>
              <a:tr h="400187">
                <a:tc>
                  <a:txBody>
                    <a:bodyPr/>
                    <a:lstStyle/>
                    <a:p>
                      <a:pPr algn="ctr" fontAlgn="ctr"/>
                      <a:r>
                        <a:rPr lang="en-US" sz="1050" b="1" i="0" u="none" strike="noStrike" dirty="0">
                          <a:solidFill>
                            <a:srgbClr val="000000"/>
                          </a:solidFill>
                          <a:effectLst/>
                          <a:latin typeface="Calibri" panose="020F0502020204030204" pitchFamily="34" charset="0"/>
                        </a:rPr>
                        <a:t>Remedial Action Schemes</a:t>
                      </a:r>
                    </a:p>
                  </a:txBody>
                  <a:tcPr marL="6746" marR="6746" marT="674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7DB81"/>
                    </a:solidFill>
                  </a:tcPr>
                </a:tc>
                <a:tc>
                  <a:txBody>
                    <a:bodyPr/>
                    <a:lstStyle/>
                    <a:p>
                      <a:pPr algn="ctr" fontAlgn="ctr"/>
                      <a:r>
                        <a:rPr lang="en-US" sz="1050" b="1" i="0" u="none" strike="noStrike" dirty="0">
                          <a:solidFill>
                            <a:srgbClr val="000000"/>
                          </a:solidFill>
                          <a:effectLst/>
                          <a:latin typeface="Calibri" panose="020F0502020204030204" pitchFamily="34" charset="0"/>
                        </a:rPr>
                        <a:t>Approval Date</a:t>
                      </a:r>
                    </a:p>
                  </a:txBody>
                  <a:tcPr marL="6746" marR="6746" marT="67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7DB81"/>
                    </a:solidFill>
                  </a:tcPr>
                </a:tc>
                <a:tc>
                  <a:txBody>
                    <a:bodyPr/>
                    <a:lstStyle/>
                    <a:p>
                      <a:pPr algn="ctr" fontAlgn="ctr"/>
                      <a:r>
                        <a:rPr lang="en-US" sz="1050" b="1" i="0" u="none" strike="noStrike" dirty="0">
                          <a:solidFill>
                            <a:srgbClr val="000000"/>
                          </a:solidFill>
                          <a:effectLst/>
                          <a:latin typeface="Calibri" panose="020F0502020204030204" pitchFamily="34" charset="0"/>
                        </a:rPr>
                        <a:t>Recently Proposed Date</a:t>
                      </a:r>
                    </a:p>
                  </a:txBody>
                  <a:tcPr marL="6746" marR="6746" marT="67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7DB81"/>
                    </a:solidFill>
                  </a:tcPr>
                </a:tc>
                <a:tc>
                  <a:txBody>
                    <a:bodyPr/>
                    <a:lstStyle/>
                    <a:p>
                      <a:pPr algn="ctr" fontAlgn="ctr"/>
                      <a:r>
                        <a:rPr lang="en-US" sz="1050" b="1" i="0" u="none" strike="noStrike" dirty="0">
                          <a:solidFill>
                            <a:srgbClr val="000000"/>
                          </a:solidFill>
                          <a:effectLst/>
                          <a:latin typeface="Calibri" panose="020F0502020204030204" pitchFamily="34" charset="0"/>
                        </a:rPr>
                        <a:t>Retired</a:t>
                      </a:r>
                    </a:p>
                  </a:txBody>
                  <a:tcPr marL="6746" marR="6746" marT="674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7DB81"/>
                    </a:solidFill>
                  </a:tcPr>
                </a:tc>
              </a:tr>
              <a:tr h="170522">
                <a:tc>
                  <a:txBody>
                    <a:bodyPr/>
                    <a:lstStyle/>
                    <a:p>
                      <a:pPr algn="l" fontAlgn="b"/>
                      <a:r>
                        <a:rPr lang="en-US" sz="1050" b="1" i="0" u="none" strike="noStrike" dirty="0">
                          <a:solidFill>
                            <a:srgbClr val="000000"/>
                          </a:solidFill>
                          <a:effectLst/>
                          <a:latin typeface="Calibri" panose="020F0502020204030204" pitchFamily="34" charset="0"/>
                        </a:rPr>
                        <a:t>Monticello B </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6/1/2004</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6/18/2018</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Mount Enterprise </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6/6/2005</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11/2/2012</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3763">
                <a:tc>
                  <a:txBody>
                    <a:bodyPr/>
                    <a:lstStyle/>
                    <a:p>
                      <a:pPr algn="l" fontAlgn="b"/>
                      <a:r>
                        <a:rPr lang="en-US" sz="1050" b="1" i="0" u="none" strike="noStrike" dirty="0">
                          <a:solidFill>
                            <a:srgbClr val="000000"/>
                          </a:solidFill>
                          <a:effectLst/>
                          <a:latin typeface="Calibri" panose="020F0502020204030204" pitchFamily="34" charset="0"/>
                        </a:rPr>
                        <a:t>Ennis West 138 kV</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7/25/2005</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12/10/2013</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Collin 345/138 kV Auto # 1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2/27/2006</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3/3/2015</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Parkway-Schertz</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2/27/2006</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8/5/2015</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Liggett Switch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1/19/2007</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9/15/2015</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Whirlwind-Matador</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3/19/2008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6/1/2012</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Elkton</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9/10/2008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3/15/2016</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Stryker Creek </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9/10/2008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Allen Switch 345/138 kV Auto # 1Series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10/28/2008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8/31/2016</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China Grove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10/28/2008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7/6/2016</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9165">
                <a:tc>
                  <a:txBody>
                    <a:bodyPr/>
                    <a:lstStyle/>
                    <a:p>
                      <a:pPr algn="l" fontAlgn="b"/>
                      <a:r>
                        <a:rPr lang="en-US" sz="1050" b="1" i="0" u="none" strike="noStrike" dirty="0">
                          <a:solidFill>
                            <a:srgbClr val="000000"/>
                          </a:solidFill>
                          <a:effectLst/>
                          <a:latin typeface="Calibri" panose="020F0502020204030204" pitchFamily="34" charset="0"/>
                        </a:rPr>
                        <a:t>Golden Switch</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10/28/2008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11/16/2013</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Monticello Mining</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10/28/2008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3/16/2016</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Temple Switch 345/138 kV Auto # 1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10/28/2008</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9/21/2015</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Benbrook 345/138 kV Autotransformer A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2/26/2009</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8/6/2014</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499">
                <a:tc>
                  <a:txBody>
                    <a:bodyPr/>
                    <a:lstStyle/>
                    <a:p>
                      <a:pPr algn="l" fontAlgn="b"/>
                      <a:r>
                        <a:rPr lang="en-US" sz="1050" b="1" i="0" u="none" strike="noStrike" dirty="0">
                          <a:solidFill>
                            <a:srgbClr val="000000"/>
                          </a:solidFill>
                          <a:effectLst/>
                          <a:latin typeface="Calibri" panose="020F0502020204030204" pitchFamily="34" charset="0"/>
                        </a:rPr>
                        <a:t>Benbrook 345/138 kV Autotransformers B Series </a:t>
                      </a:r>
                      <a:r>
                        <a:rPr lang="en-US" sz="1050" b="1" i="0" u="none" strike="noStrike" dirty="0" smtClean="0">
                          <a:solidFill>
                            <a:srgbClr val="000000"/>
                          </a:solidFill>
                          <a:effectLst/>
                          <a:latin typeface="Calibri" panose="020F0502020204030204" pitchFamily="34" charset="0"/>
                        </a:rPr>
                        <a:t>Reactor*</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2/26/2009</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8/6/2014</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err="1">
                          <a:solidFill>
                            <a:srgbClr val="000000"/>
                          </a:solidFill>
                          <a:effectLst/>
                          <a:latin typeface="Calibri" panose="020F0502020204030204" pitchFamily="34" charset="0"/>
                        </a:rPr>
                        <a:t>Eskota</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8/12/2009</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Horse Hollow Gen Tie</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12/2/2009</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Stanton East</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4/14/2010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11/9/2014</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Mount Enterprise </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5/5/2010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11/2/2012</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70522">
                <a:tc>
                  <a:txBody>
                    <a:bodyPr/>
                    <a:lstStyle/>
                    <a:p>
                      <a:pPr algn="l" fontAlgn="b"/>
                      <a:r>
                        <a:rPr lang="en-US" sz="1050" b="1" i="0" u="none" strike="noStrike" dirty="0">
                          <a:solidFill>
                            <a:srgbClr val="00B0F0"/>
                          </a:solidFill>
                          <a:effectLst/>
                          <a:latin typeface="Calibri" panose="020F0502020204030204" pitchFamily="34" charset="0"/>
                        </a:rPr>
                        <a:t>Allen Switch -- Ben Davis 345 kV Line Series </a:t>
                      </a:r>
                      <a:r>
                        <a:rPr lang="en-US" sz="1050" b="1" i="0" u="none" strike="noStrike" dirty="0" smtClean="0">
                          <a:solidFill>
                            <a:srgbClr val="00B0F0"/>
                          </a:solidFill>
                          <a:effectLst/>
                          <a:latin typeface="Calibri" panose="020F0502020204030204" pitchFamily="34" charset="0"/>
                        </a:rPr>
                        <a:t>Reactor*</a:t>
                      </a:r>
                      <a:endParaRPr lang="en-US" sz="1050" b="1" i="0" u="none" strike="noStrike" dirty="0">
                        <a:solidFill>
                          <a:srgbClr val="00B0F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3/28/2011</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1/9/2013</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Barney Davis</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5/16/2011</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B0F0"/>
                          </a:solidFill>
                          <a:effectLst/>
                          <a:latin typeface="Calibri" panose="020F0502020204030204" pitchFamily="34" charset="0"/>
                        </a:rPr>
                        <a:t>Permian Basin </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7/9/2013</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a:solidFill>
                            <a:srgbClr val="000000"/>
                          </a:solidFill>
                          <a:effectLst/>
                          <a:latin typeface="Calibri" panose="020F0502020204030204" pitchFamily="34" charset="0"/>
                        </a:rPr>
                        <a:t>6/6/2018</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Morgan Creek</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1/15/2014</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err="1" smtClean="0">
                          <a:solidFill>
                            <a:srgbClr val="000000"/>
                          </a:solidFill>
                          <a:effectLst/>
                          <a:latin typeface="Calibri" panose="020F0502020204030204" pitchFamily="34" charset="0"/>
                        </a:rPr>
                        <a:t>Wirtz</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6/1/2016</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Mitchell Bend</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9/21/2016</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000000"/>
                          </a:solidFill>
                          <a:effectLst/>
                          <a:latin typeface="Calibri" panose="020F0502020204030204" pitchFamily="34" charset="0"/>
                        </a:rPr>
                        <a:t>Culberson Loop</a:t>
                      </a: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10/30/2019</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smtClean="0">
                          <a:solidFill>
                            <a:srgbClr val="FF0000"/>
                          </a:solidFill>
                          <a:effectLst/>
                          <a:latin typeface="Calibri" panose="020F0502020204030204" pitchFamily="34" charset="0"/>
                        </a:rPr>
                        <a:t>Rocksprings</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050" b="1" i="0" u="none" strike="noStrike" dirty="0">
                        <a:solidFill>
                          <a:srgbClr val="000000"/>
                        </a:solidFill>
                        <a:effectLst/>
                        <a:latin typeface="Calibri" panose="020F0502020204030204" pitchFamily="34" charset="0"/>
                      </a:endParaRP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 </a:t>
                      </a:r>
                      <a:r>
                        <a:rPr lang="en-US" sz="1050" b="1" i="0" u="none" strike="noStrike" dirty="0" smtClean="0">
                          <a:solidFill>
                            <a:srgbClr val="000000"/>
                          </a:solidFill>
                          <a:effectLst/>
                          <a:latin typeface="Calibri" panose="020F0502020204030204" pitchFamily="34" charset="0"/>
                        </a:rPr>
                        <a:t>11/1/2019</a:t>
                      </a:r>
                      <a:endParaRPr lang="en-US" sz="1050" b="1" i="0" u="none" strike="noStrike" dirty="0">
                        <a:solidFill>
                          <a:srgbClr val="000000"/>
                        </a:solidFill>
                        <a:effectLst/>
                        <a:latin typeface="Calibri" panose="020F0502020204030204" pitchFamily="34" charset="0"/>
                      </a:endParaRP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FF0000"/>
                          </a:solidFill>
                          <a:effectLst/>
                          <a:latin typeface="Calibri" panose="020F0502020204030204" pitchFamily="34" charset="0"/>
                        </a:rPr>
                        <a:t>RAS </a:t>
                      </a:r>
                      <a:r>
                        <a:rPr lang="en-US" sz="1050" b="1" i="0" u="none" strike="noStrike" dirty="0" smtClean="0">
                          <a:solidFill>
                            <a:srgbClr val="FF0000"/>
                          </a:solidFill>
                          <a:effectLst/>
                          <a:latin typeface="Calibri" panose="020F0502020204030204" pitchFamily="34" charset="0"/>
                        </a:rPr>
                        <a:t>1</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2/14/2020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FF0000"/>
                          </a:solidFill>
                          <a:effectLst/>
                          <a:latin typeface="Calibri" panose="020F0502020204030204" pitchFamily="34" charset="0"/>
                        </a:rPr>
                        <a:t>RAS </a:t>
                      </a:r>
                      <a:r>
                        <a:rPr lang="en-US" sz="1050" b="1" i="0" u="none" strike="noStrike" dirty="0" smtClean="0">
                          <a:solidFill>
                            <a:srgbClr val="FF0000"/>
                          </a:solidFill>
                          <a:effectLst/>
                          <a:latin typeface="Calibri" panose="020F0502020204030204" pitchFamily="34" charset="0"/>
                        </a:rPr>
                        <a:t>2</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4/8/2020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FF0000"/>
                          </a:solidFill>
                          <a:effectLst/>
                          <a:latin typeface="Calibri" panose="020F0502020204030204" pitchFamily="34" charset="0"/>
                        </a:rPr>
                        <a:t>RAS </a:t>
                      </a:r>
                      <a:r>
                        <a:rPr lang="en-US" sz="1050" b="1" i="0" u="none" strike="noStrike" dirty="0" smtClean="0">
                          <a:solidFill>
                            <a:srgbClr val="FF0000"/>
                          </a:solidFill>
                          <a:effectLst/>
                          <a:latin typeface="Calibri" panose="020F0502020204030204" pitchFamily="34" charset="0"/>
                        </a:rPr>
                        <a:t>3</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4/14/2020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FF0000"/>
                          </a:solidFill>
                          <a:effectLst/>
                          <a:latin typeface="Calibri" panose="020F0502020204030204" pitchFamily="34" charset="0"/>
                        </a:rPr>
                        <a:t>RAS </a:t>
                      </a:r>
                      <a:r>
                        <a:rPr lang="en-US" sz="1050" b="1" i="0" u="none" strike="noStrike" dirty="0" smtClean="0">
                          <a:solidFill>
                            <a:srgbClr val="FF0000"/>
                          </a:solidFill>
                          <a:effectLst/>
                          <a:latin typeface="Calibri" panose="020F0502020204030204" pitchFamily="34" charset="0"/>
                        </a:rPr>
                        <a:t>4</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6/10/2020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248">
                <a:tc>
                  <a:txBody>
                    <a:bodyPr/>
                    <a:lstStyle/>
                    <a:p>
                      <a:pPr algn="l" fontAlgn="b"/>
                      <a:r>
                        <a:rPr lang="en-US" sz="1050" b="1" i="0" u="none" strike="noStrike" dirty="0" err="1" smtClean="0">
                          <a:solidFill>
                            <a:srgbClr val="000000"/>
                          </a:solidFill>
                          <a:effectLst/>
                          <a:latin typeface="Calibri" panose="020F0502020204030204" pitchFamily="34" charset="0"/>
                        </a:rPr>
                        <a:t>Bearkat</a:t>
                      </a:r>
                      <a:endParaRPr lang="en-US" sz="1050" b="1" i="0" u="none" strike="noStrike" dirty="0">
                        <a:solidFill>
                          <a:srgbClr val="00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smtClean="0">
                          <a:solidFill>
                            <a:srgbClr val="000000"/>
                          </a:solidFill>
                          <a:effectLst/>
                          <a:latin typeface="Calibri" panose="020F0502020204030204" pitchFamily="34" charset="0"/>
                        </a:rPr>
                        <a:t>7/2/2020</a:t>
                      </a:r>
                      <a:endParaRPr lang="en-US" sz="1050" b="1" i="0" u="none" strike="noStrike" dirty="0">
                        <a:solidFill>
                          <a:srgbClr val="000000"/>
                        </a:solidFill>
                        <a:effectLst/>
                        <a:latin typeface="Calibri" panose="020F0502020204030204" pitchFamily="34" charset="0"/>
                      </a:endParaRP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22">
                <a:tc>
                  <a:txBody>
                    <a:bodyPr/>
                    <a:lstStyle/>
                    <a:p>
                      <a:pPr algn="l" fontAlgn="b"/>
                      <a:r>
                        <a:rPr lang="en-US" sz="1050" b="1" i="0" u="none" strike="noStrike" dirty="0">
                          <a:solidFill>
                            <a:srgbClr val="FF0000"/>
                          </a:solidFill>
                          <a:effectLst/>
                          <a:latin typeface="Calibri" panose="020F0502020204030204" pitchFamily="34" charset="0"/>
                        </a:rPr>
                        <a:t>RAS </a:t>
                      </a:r>
                      <a:r>
                        <a:rPr lang="en-US" sz="1050" b="1" i="0" u="none" strike="noStrike" dirty="0" smtClean="0">
                          <a:solidFill>
                            <a:srgbClr val="FF0000"/>
                          </a:solidFill>
                          <a:effectLst/>
                          <a:latin typeface="Calibri" panose="020F0502020204030204" pitchFamily="34" charset="0"/>
                        </a:rPr>
                        <a:t>5</a:t>
                      </a:r>
                      <a:endParaRPr lang="en-US" sz="1050" b="1" i="0" u="none" strike="noStrike" dirty="0">
                        <a:solidFill>
                          <a:srgbClr val="FF0000"/>
                        </a:solidFill>
                        <a:effectLst/>
                        <a:latin typeface="Calibri" panose="020F0502020204030204" pitchFamily="34" charset="0"/>
                      </a:endParaRPr>
                    </a:p>
                  </a:txBody>
                  <a:tcPr marL="6746" marR="6746" marT="674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050" b="1" i="0" u="none" strike="noStrike">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7/17/2020</a:t>
                      </a:r>
                    </a:p>
                  </a:txBody>
                  <a:tcPr marL="6746" marR="6746" marT="67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050" b="1" i="0" u="none" strike="noStrike" dirty="0">
                          <a:solidFill>
                            <a:srgbClr val="000000"/>
                          </a:solidFill>
                          <a:effectLst/>
                          <a:latin typeface="Calibri" panose="020F0502020204030204" pitchFamily="34" charset="0"/>
                        </a:rPr>
                        <a:t> </a:t>
                      </a:r>
                    </a:p>
                  </a:txBody>
                  <a:tcPr marL="6746" marR="6746" marT="674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Content Placeholder 2"/>
          <p:cNvSpPr txBox="1">
            <a:spLocks/>
          </p:cNvSpPr>
          <p:nvPr/>
        </p:nvSpPr>
        <p:spPr>
          <a:xfrm>
            <a:off x="304800" y="929482"/>
            <a:ext cx="2971800" cy="531891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b="1" dirty="0" smtClean="0"/>
              <a:t>All SPS/RAS’s have been and are TSP owned</a:t>
            </a:r>
          </a:p>
          <a:p>
            <a:pPr marL="0" indent="0">
              <a:buNone/>
            </a:pPr>
            <a:endParaRPr lang="en-US" sz="800" b="1" dirty="0" smtClean="0"/>
          </a:p>
          <a:p>
            <a:r>
              <a:rPr lang="en-US" sz="1800" b="1" dirty="0" smtClean="0"/>
              <a:t>Transmission </a:t>
            </a:r>
            <a:r>
              <a:rPr lang="en-US" sz="1800" b="1" dirty="0"/>
              <a:t>system is different than it was 10-20 years ago</a:t>
            </a:r>
          </a:p>
          <a:p>
            <a:endParaRPr lang="en-US" sz="800" b="1" dirty="0" smtClean="0"/>
          </a:p>
          <a:p>
            <a:r>
              <a:rPr lang="en-US" sz="1800" b="1" dirty="0"/>
              <a:t>Nodal Market provides for more efficient </a:t>
            </a:r>
            <a:r>
              <a:rPr lang="en-US" sz="1800" b="1" dirty="0" smtClean="0"/>
              <a:t>dispatch</a:t>
            </a:r>
          </a:p>
          <a:p>
            <a:endParaRPr lang="en-US" sz="800" b="1" dirty="0"/>
          </a:p>
          <a:p>
            <a:r>
              <a:rPr lang="en-US" sz="1800" b="1" dirty="0"/>
              <a:t>LMP designed to provide price signal for Resource </a:t>
            </a:r>
            <a:r>
              <a:rPr lang="en-US" sz="1800" b="1" dirty="0" smtClean="0"/>
              <a:t>location</a:t>
            </a:r>
            <a:endParaRPr lang="en-US" sz="800" b="1" dirty="0"/>
          </a:p>
          <a:p>
            <a:endParaRPr lang="en-US" sz="800" b="1" dirty="0" smtClean="0"/>
          </a:p>
          <a:p>
            <a:r>
              <a:rPr lang="en-US" sz="1800" b="1" dirty="0" smtClean="0"/>
              <a:t>PRC-012-2 effective Jan 1, 2021</a:t>
            </a:r>
          </a:p>
          <a:p>
            <a:pPr lvl="1"/>
            <a:r>
              <a:rPr lang="en-US" sz="1400" b="1" dirty="0" smtClean="0"/>
              <a:t>*Would not currently qualify as a RAS</a:t>
            </a:r>
          </a:p>
          <a:p>
            <a:endParaRPr lang="en-US" sz="800" b="1" dirty="0" smtClean="0"/>
          </a:p>
          <a:p>
            <a:endParaRPr lang="en-US" sz="800" b="1" dirty="0" smtClean="0"/>
          </a:p>
          <a:p>
            <a:endParaRPr lang="en-US" sz="800" b="1" dirty="0" smtClean="0"/>
          </a:p>
          <a:p>
            <a:endParaRPr lang="en-US" sz="1800" b="1" dirty="0" smtClean="0"/>
          </a:p>
          <a:p>
            <a:endParaRPr lang="en-US" dirty="0"/>
          </a:p>
        </p:txBody>
      </p:sp>
    </p:spTree>
    <p:extLst>
      <p:ext uri="{BB962C8B-B14F-4D97-AF65-F5344CB8AC3E}">
        <p14:creationId xmlns:p14="http://schemas.microsoft.com/office/powerpoint/2010/main" val="3853181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19882"/>
            <a:ext cx="8458200" cy="518318"/>
          </a:xfrm>
        </p:spPr>
        <p:txBody>
          <a:bodyPr/>
          <a:lstStyle/>
          <a:p>
            <a:r>
              <a:rPr lang="en-US" sz="3600" dirty="0" smtClean="0"/>
              <a:t>Business Case</a:t>
            </a:r>
            <a:endParaRPr lang="en-US" sz="3600"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7" name="TextBox 6"/>
          <p:cNvSpPr txBox="1"/>
          <p:nvPr/>
        </p:nvSpPr>
        <p:spPr>
          <a:xfrm>
            <a:off x="690348" y="1066800"/>
            <a:ext cx="10892051" cy="5133713"/>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2800" dirty="0" smtClean="0">
                <a:solidFill>
                  <a:schemeClr val="tx2"/>
                </a:solidFill>
              </a:rPr>
              <a:t>An </a:t>
            </a:r>
            <a:r>
              <a:rPr lang="en-US" sz="2800" dirty="0">
                <a:solidFill>
                  <a:schemeClr val="tx2"/>
                </a:solidFill>
              </a:rPr>
              <a:t>increase in number of RASs </a:t>
            </a:r>
            <a:r>
              <a:rPr lang="en-US" sz="2800" dirty="0" smtClean="0">
                <a:solidFill>
                  <a:schemeClr val="tx2"/>
                </a:solidFill>
              </a:rPr>
              <a:t>may negatively </a:t>
            </a:r>
            <a:r>
              <a:rPr lang="en-US" sz="2800" dirty="0">
                <a:solidFill>
                  <a:schemeClr val="tx2"/>
                </a:solidFill>
              </a:rPr>
              <a:t>impact system reliability and increase risk to ERCOT System</a:t>
            </a:r>
            <a:r>
              <a:rPr lang="en-US" sz="2800" dirty="0" smtClean="0">
                <a:solidFill>
                  <a:schemeClr val="tx2"/>
                </a:solidFill>
              </a:rPr>
              <a:t>.</a:t>
            </a:r>
            <a:endParaRPr lang="en-US" sz="2800" dirty="0">
              <a:solidFill>
                <a:schemeClr val="tx2"/>
              </a:solidFill>
            </a:endParaRPr>
          </a:p>
          <a:p>
            <a:pPr marL="742950" lvl="1" indent="-285750">
              <a:spcBef>
                <a:spcPct val="20000"/>
              </a:spcBef>
              <a:buFont typeface="Arial" panose="020B0604020202020204" pitchFamily="34" charset="0"/>
              <a:buChar char="–"/>
            </a:pPr>
            <a:r>
              <a:rPr lang="en-US" sz="2800" dirty="0" smtClean="0">
                <a:solidFill>
                  <a:schemeClr val="tx2"/>
                </a:solidFill>
              </a:rPr>
              <a:t>Increased </a:t>
            </a:r>
            <a:r>
              <a:rPr lang="en-US" sz="2800" dirty="0">
                <a:solidFill>
                  <a:schemeClr val="tx2"/>
                </a:solidFill>
              </a:rPr>
              <a:t>risk on ability to recognize </a:t>
            </a:r>
            <a:r>
              <a:rPr lang="en-US" sz="2800" dirty="0" smtClean="0">
                <a:solidFill>
                  <a:schemeClr val="tx2"/>
                </a:solidFill>
              </a:rPr>
              <a:t>an </a:t>
            </a:r>
            <a:r>
              <a:rPr lang="en-US" sz="2800" dirty="0">
                <a:solidFill>
                  <a:schemeClr val="tx2"/>
                </a:solidFill>
              </a:rPr>
              <a:t>Outage’s impact on RAS. </a:t>
            </a:r>
            <a:endParaRPr lang="en-US" sz="2800" dirty="0" smtClean="0">
              <a:solidFill>
                <a:schemeClr val="tx2"/>
              </a:solidFill>
            </a:endParaRPr>
          </a:p>
          <a:p>
            <a:pPr marL="742950" lvl="1" indent="-285750">
              <a:spcBef>
                <a:spcPct val="20000"/>
              </a:spcBef>
              <a:buFont typeface="Arial" panose="020B0604020202020204" pitchFamily="34" charset="0"/>
              <a:buChar char="–"/>
            </a:pPr>
            <a:r>
              <a:rPr lang="en-US" sz="2800" dirty="0">
                <a:solidFill>
                  <a:schemeClr val="tx2"/>
                </a:solidFill>
              </a:rPr>
              <a:t>Increasing difficulty with recognizing impact of combinations of  Outages on multiple RAS. </a:t>
            </a:r>
          </a:p>
          <a:p>
            <a:pPr marL="742950" lvl="1" indent="-285750">
              <a:spcBef>
                <a:spcPct val="20000"/>
              </a:spcBef>
              <a:buFont typeface="Arial" panose="020B0604020202020204" pitchFamily="34" charset="0"/>
              <a:buChar char="–"/>
            </a:pPr>
            <a:r>
              <a:rPr lang="en-US" sz="2800" dirty="0" smtClean="0">
                <a:solidFill>
                  <a:schemeClr val="tx2"/>
                </a:solidFill>
              </a:rPr>
              <a:t>Increased </a:t>
            </a:r>
            <a:r>
              <a:rPr lang="en-US" sz="2800" dirty="0">
                <a:solidFill>
                  <a:schemeClr val="tx2"/>
                </a:solidFill>
              </a:rPr>
              <a:t>risk associated with RAS-RAS interactions in RAS-concentrated areas.</a:t>
            </a:r>
          </a:p>
          <a:p>
            <a:pPr marL="742950" lvl="1" indent="-285750">
              <a:spcBef>
                <a:spcPct val="20000"/>
              </a:spcBef>
              <a:buFont typeface="Arial" panose="020B0604020202020204" pitchFamily="34" charset="0"/>
              <a:buChar char="–"/>
            </a:pPr>
            <a:r>
              <a:rPr lang="en-US" sz="2800" dirty="0" smtClean="0">
                <a:solidFill>
                  <a:schemeClr val="tx2"/>
                </a:solidFill>
              </a:rPr>
              <a:t>Needed </a:t>
            </a:r>
            <a:r>
              <a:rPr lang="en-US" sz="2800" dirty="0">
                <a:solidFill>
                  <a:schemeClr val="tx2"/>
                </a:solidFill>
              </a:rPr>
              <a:t>generation not committed in MMS due to treatment of RASs and related contingencies.</a:t>
            </a:r>
          </a:p>
          <a:p>
            <a:pPr lvl="1">
              <a:spcBef>
                <a:spcPct val="20000"/>
              </a:spcBef>
            </a:pPr>
            <a:endParaRPr lang="en-US" sz="2100" strike="sngStrike" dirty="0">
              <a:solidFill>
                <a:schemeClr val="tx2"/>
              </a:solidFill>
            </a:endParaRPr>
          </a:p>
        </p:txBody>
      </p:sp>
    </p:spTree>
    <p:extLst>
      <p:ext uri="{BB962C8B-B14F-4D97-AF65-F5344CB8AC3E}">
        <p14:creationId xmlns:p14="http://schemas.microsoft.com/office/powerpoint/2010/main" val="1254137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Business </a:t>
            </a:r>
            <a:r>
              <a:rPr lang="en-US" sz="3600" dirty="0" smtClean="0"/>
              <a:t>Case</a:t>
            </a:r>
            <a:endParaRPr lang="en-US" sz="3600" strike="sngStrike" dirty="0"/>
          </a:p>
        </p:txBody>
      </p:sp>
      <p:sp>
        <p:nvSpPr>
          <p:cNvPr id="3" name="Content Placeholder 2"/>
          <p:cNvSpPr>
            <a:spLocks noGrp="1"/>
          </p:cNvSpPr>
          <p:nvPr>
            <p:ph idx="1"/>
          </p:nvPr>
        </p:nvSpPr>
        <p:spPr/>
        <p:txBody>
          <a:bodyPr/>
          <a:lstStyle/>
          <a:p>
            <a:pPr lvl="1"/>
            <a:endParaRPr lang="en-US" sz="2100" dirty="0"/>
          </a:p>
          <a:p>
            <a:pPr marL="0" indent="0">
              <a:buNone/>
            </a:pPr>
            <a:endParaRPr lang="en-US" sz="2300" dirty="0"/>
          </a:p>
          <a:p>
            <a:endParaRPr lang="en-US" dirty="0" smtClean="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
        <p:nvSpPr>
          <p:cNvPr id="5" name="Rectangle 4"/>
          <p:cNvSpPr/>
          <p:nvPr/>
        </p:nvSpPr>
        <p:spPr>
          <a:xfrm>
            <a:off x="406400" y="926777"/>
            <a:ext cx="11176000" cy="3970318"/>
          </a:xfrm>
          <a:prstGeom prst="rect">
            <a:avLst/>
          </a:prstGeom>
        </p:spPr>
        <p:txBody>
          <a:bodyPr wrap="square">
            <a:spAutoFit/>
          </a:bodyPr>
          <a:lstStyle/>
          <a:p>
            <a:pPr marL="742950" lvl="1" indent="-285750">
              <a:spcBef>
                <a:spcPct val="20000"/>
              </a:spcBef>
              <a:buFont typeface="Arial" panose="020B0604020202020204" pitchFamily="34" charset="0"/>
              <a:buChar char="–"/>
            </a:pPr>
            <a:endParaRPr lang="en-US" sz="2800" dirty="0" smtClean="0">
              <a:solidFill>
                <a:schemeClr val="tx2"/>
              </a:solidFill>
            </a:endParaRPr>
          </a:p>
          <a:p>
            <a:pPr marL="742950" lvl="1" indent="-285750">
              <a:spcBef>
                <a:spcPct val="20000"/>
              </a:spcBef>
              <a:buFont typeface="Arial" panose="020B0604020202020204" pitchFamily="34" charset="0"/>
              <a:buChar char="–"/>
            </a:pPr>
            <a:r>
              <a:rPr lang="en-US" sz="2800" dirty="0">
                <a:solidFill>
                  <a:schemeClr val="tx2"/>
                </a:solidFill>
              </a:rPr>
              <a:t>Increased compliance burden on RAS Entities and ERCOT.</a:t>
            </a:r>
          </a:p>
          <a:p>
            <a:pPr marL="742950" lvl="1" indent="-285750">
              <a:spcBef>
                <a:spcPct val="20000"/>
              </a:spcBef>
              <a:buFont typeface="Arial" panose="020B0604020202020204" pitchFamily="34" charset="0"/>
              <a:buChar char="–"/>
            </a:pPr>
            <a:r>
              <a:rPr lang="en-US" sz="2800" dirty="0">
                <a:solidFill>
                  <a:schemeClr val="tx2"/>
                </a:solidFill>
              </a:rPr>
              <a:t>Other risks are described in the NOGRR Business Case section.</a:t>
            </a:r>
          </a:p>
          <a:p>
            <a:pPr marL="742950" lvl="1" indent="-285750">
              <a:spcBef>
                <a:spcPct val="20000"/>
              </a:spcBef>
              <a:buFont typeface="Arial" panose="020B0604020202020204" pitchFamily="34" charset="0"/>
              <a:buChar char="–"/>
            </a:pPr>
            <a:r>
              <a:rPr lang="en-US" sz="2800" dirty="0" smtClean="0">
                <a:solidFill>
                  <a:schemeClr val="tx2"/>
                </a:solidFill>
              </a:rPr>
              <a:t>Post-contingency</a:t>
            </a:r>
            <a:r>
              <a:rPr lang="en-US" sz="2800" dirty="0">
                <a:solidFill>
                  <a:schemeClr val="tx2"/>
                </a:solidFill>
              </a:rPr>
              <a:t>, pre-RAS system conditions are meeting the criteria for potential cascading Outages (need RAS + GTC to ensure reliability, which is 2x risk compared to no RAS)</a:t>
            </a:r>
          </a:p>
          <a:p>
            <a:pPr marL="1200150" lvl="2" indent="-285750">
              <a:spcBef>
                <a:spcPct val="20000"/>
              </a:spcBef>
              <a:buFont typeface="Arial" panose="020B0604020202020204" pitchFamily="34" charset="0"/>
              <a:buChar char="–"/>
            </a:pPr>
            <a:r>
              <a:rPr lang="en-US" sz="2800" dirty="0">
                <a:solidFill>
                  <a:schemeClr val="tx2"/>
                </a:solidFill>
              </a:rPr>
              <a:t>Under normal conditions and during Outages</a:t>
            </a:r>
          </a:p>
          <a:p>
            <a:pPr marL="1200150" lvl="2" indent="-285750">
              <a:spcBef>
                <a:spcPct val="20000"/>
              </a:spcBef>
              <a:buFont typeface="Arial" panose="020B0604020202020204" pitchFamily="34" charset="0"/>
              <a:buChar char="–"/>
            </a:pPr>
            <a:r>
              <a:rPr lang="en-US" sz="2800" dirty="0">
                <a:solidFill>
                  <a:schemeClr val="tx2"/>
                </a:solidFill>
              </a:rPr>
              <a:t>RAS </a:t>
            </a:r>
            <a:r>
              <a:rPr lang="en-US" sz="2800" dirty="0" err="1">
                <a:solidFill>
                  <a:schemeClr val="tx2"/>
                </a:solidFill>
              </a:rPr>
              <a:t>misoperation</a:t>
            </a:r>
            <a:r>
              <a:rPr lang="en-US" sz="2800" dirty="0">
                <a:solidFill>
                  <a:schemeClr val="tx2"/>
                </a:solidFill>
              </a:rPr>
              <a:t> could lead to cascading Outages</a:t>
            </a:r>
          </a:p>
        </p:txBody>
      </p:sp>
    </p:spTree>
    <p:extLst>
      <p:ext uri="{BB962C8B-B14F-4D97-AF65-F5344CB8AC3E}">
        <p14:creationId xmlns:p14="http://schemas.microsoft.com/office/powerpoint/2010/main" val="11303713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Connector 69"/>
          <p:cNvCxnSpPr/>
          <p:nvPr/>
        </p:nvCxnSpPr>
        <p:spPr>
          <a:xfrm>
            <a:off x="7374031" y="818462"/>
            <a:ext cx="88965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6347779" y="817146"/>
            <a:ext cx="1026254" cy="0"/>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5" name="Elbow Connector 144"/>
          <p:cNvCxnSpPr/>
          <p:nvPr/>
        </p:nvCxnSpPr>
        <p:spPr>
          <a:xfrm rot="5400000" flipH="1" flipV="1">
            <a:off x="5654159" y="926841"/>
            <a:ext cx="803314" cy="583924"/>
          </a:xfrm>
          <a:prstGeom prst="bentConnector3">
            <a:avLst>
              <a:gd name="adj1" fmla="val 99973"/>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1" name="Elbow Connector 130"/>
          <p:cNvCxnSpPr/>
          <p:nvPr/>
        </p:nvCxnSpPr>
        <p:spPr>
          <a:xfrm rot="16200000" flipH="1">
            <a:off x="4397871" y="4020059"/>
            <a:ext cx="1454692" cy="1272634"/>
          </a:xfrm>
          <a:prstGeom prst="bentConnector3">
            <a:avLst>
              <a:gd name="adj1" fmla="val 11161"/>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z="3200" dirty="0" smtClean="0"/>
              <a:t>RAS Example</a:t>
            </a:r>
            <a:endParaRPr lang="en-US" sz="3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
        <p:nvSpPr>
          <p:cNvPr id="21" name="TextBox 20"/>
          <p:cNvSpPr txBox="1"/>
          <p:nvPr/>
        </p:nvSpPr>
        <p:spPr>
          <a:xfrm>
            <a:off x="1761498" y="1037455"/>
            <a:ext cx="1432934" cy="369332"/>
          </a:xfrm>
          <a:prstGeom prst="rect">
            <a:avLst/>
          </a:prstGeom>
          <a:noFill/>
        </p:spPr>
        <p:txBody>
          <a:bodyPr wrap="square" rtlCol="0">
            <a:spAutoFit/>
          </a:bodyPr>
          <a:lstStyle/>
          <a:p>
            <a:pPr algn="ctr"/>
            <a:endParaRPr lang="en-US" dirty="0"/>
          </a:p>
        </p:txBody>
      </p:sp>
      <p:sp>
        <p:nvSpPr>
          <p:cNvPr id="22" name="Oval 21"/>
          <p:cNvSpPr/>
          <p:nvPr/>
        </p:nvSpPr>
        <p:spPr>
          <a:xfrm>
            <a:off x="1679503" y="1987675"/>
            <a:ext cx="453483" cy="438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1780632" y="2127534"/>
            <a:ext cx="267629" cy="170985"/>
          </a:xfrm>
          <a:custGeom>
            <a:avLst/>
            <a:gdLst>
              <a:gd name="connsiteX0" fmla="*/ 0 w 669771"/>
              <a:gd name="connsiteY0" fmla="*/ 148811 h 312393"/>
              <a:gd name="connsiteX1" fmla="*/ 163551 w 669771"/>
              <a:gd name="connsiteY1" fmla="*/ 128 h 312393"/>
              <a:gd name="connsiteX2" fmla="*/ 341970 w 669771"/>
              <a:gd name="connsiteY2" fmla="*/ 126508 h 312393"/>
              <a:gd name="connsiteX3" fmla="*/ 520390 w 669771"/>
              <a:gd name="connsiteY3" fmla="*/ 312362 h 312393"/>
              <a:gd name="connsiteX4" fmla="*/ 654205 w 669771"/>
              <a:gd name="connsiteY4" fmla="*/ 141377 h 312393"/>
              <a:gd name="connsiteX5" fmla="*/ 661639 w 669771"/>
              <a:gd name="connsiteY5" fmla="*/ 141377 h 312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71" h="312393">
                <a:moveTo>
                  <a:pt x="0" y="148811"/>
                </a:moveTo>
                <a:cubicBezTo>
                  <a:pt x="53278" y="76328"/>
                  <a:pt x="106556" y="3845"/>
                  <a:pt x="163551" y="128"/>
                </a:cubicBezTo>
                <a:cubicBezTo>
                  <a:pt x="220546" y="-3589"/>
                  <a:pt x="282497" y="74469"/>
                  <a:pt x="341970" y="126508"/>
                </a:cubicBezTo>
                <a:cubicBezTo>
                  <a:pt x="401443" y="178547"/>
                  <a:pt x="468351" y="309884"/>
                  <a:pt x="520390" y="312362"/>
                </a:cubicBezTo>
                <a:cubicBezTo>
                  <a:pt x="572429" y="314840"/>
                  <a:pt x="630663" y="169875"/>
                  <a:pt x="654205" y="141377"/>
                </a:cubicBezTo>
                <a:cubicBezTo>
                  <a:pt x="677747" y="112879"/>
                  <a:pt x="669693" y="127128"/>
                  <a:pt x="661639" y="1413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963128" y="3371289"/>
            <a:ext cx="1129990" cy="369332"/>
          </a:xfrm>
          <a:prstGeom prst="rect">
            <a:avLst/>
          </a:prstGeom>
          <a:noFill/>
        </p:spPr>
        <p:txBody>
          <a:bodyPr wrap="square" rtlCol="0">
            <a:spAutoFit/>
          </a:bodyPr>
          <a:lstStyle/>
          <a:p>
            <a:pPr algn="ctr"/>
            <a:r>
              <a:rPr lang="en-US" dirty="0"/>
              <a:t>Gen B</a:t>
            </a:r>
          </a:p>
        </p:txBody>
      </p:sp>
      <p:sp>
        <p:nvSpPr>
          <p:cNvPr id="28" name="Oval 27"/>
          <p:cNvSpPr/>
          <p:nvPr/>
        </p:nvSpPr>
        <p:spPr>
          <a:xfrm>
            <a:off x="1750112" y="3858380"/>
            <a:ext cx="453483" cy="438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p:cNvSpPr/>
          <p:nvPr/>
        </p:nvSpPr>
        <p:spPr>
          <a:xfrm>
            <a:off x="1843038" y="3992195"/>
            <a:ext cx="267629" cy="170985"/>
          </a:xfrm>
          <a:custGeom>
            <a:avLst/>
            <a:gdLst>
              <a:gd name="connsiteX0" fmla="*/ 0 w 669771"/>
              <a:gd name="connsiteY0" fmla="*/ 148811 h 312393"/>
              <a:gd name="connsiteX1" fmla="*/ 163551 w 669771"/>
              <a:gd name="connsiteY1" fmla="*/ 128 h 312393"/>
              <a:gd name="connsiteX2" fmla="*/ 341970 w 669771"/>
              <a:gd name="connsiteY2" fmla="*/ 126508 h 312393"/>
              <a:gd name="connsiteX3" fmla="*/ 520390 w 669771"/>
              <a:gd name="connsiteY3" fmla="*/ 312362 h 312393"/>
              <a:gd name="connsiteX4" fmla="*/ 654205 w 669771"/>
              <a:gd name="connsiteY4" fmla="*/ 141377 h 312393"/>
              <a:gd name="connsiteX5" fmla="*/ 661639 w 669771"/>
              <a:gd name="connsiteY5" fmla="*/ 141377 h 312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71" h="312393">
                <a:moveTo>
                  <a:pt x="0" y="148811"/>
                </a:moveTo>
                <a:cubicBezTo>
                  <a:pt x="53278" y="76328"/>
                  <a:pt x="106556" y="3845"/>
                  <a:pt x="163551" y="128"/>
                </a:cubicBezTo>
                <a:cubicBezTo>
                  <a:pt x="220546" y="-3589"/>
                  <a:pt x="282497" y="74469"/>
                  <a:pt x="341970" y="126508"/>
                </a:cubicBezTo>
                <a:cubicBezTo>
                  <a:pt x="401443" y="178547"/>
                  <a:pt x="468351" y="309884"/>
                  <a:pt x="520390" y="312362"/>
                </a:cubicBezTo>
                <a:cubicBezTo>
                  <a:pt x="572429" y="314840"/>
                  <a:pt x="630663" y="169875"/>
                  <a:pt x="654205" y="141377"/>
                </a:cubicBezTo>
                <a:cubicBezTo>
                  <a:pt x="677747" y="112879"/>
                  <a:pt x="669693" y="127128"/>
                  <a:pt x="661639" y="1413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2203592" y="4075312"/>
            <a:ext cx="247184"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489115" y="1381492"/>
            <a:ext cx="0" cy="1709854"/>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488901" y="2611282"/>
            <a:ext cx="0" cy="2367402"/>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500264" y="2846488"/>
            <a:ext cx="1988636" cy="3249"/>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2481677" y="3519563"/>
            <a:ext cx="0" cy="161072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2489115" y="4290284"/>
            <a:ext cx="1999786" cy="1213"/>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3656276" y="2256347"/>
            <a:ext cx="1665251" cy="369332"/>
          </a:xfrm>
          <a:prstGeom prst="rect">
            <a:avLst/>
          </a:prstGeom>
          <a:noFill/>
        </p:spPr>
        <p:txBody>
          <a:bodyPr wrap="square" rtlCol="0">
            <a:spAutoFit/>
          </a:bodyPr>
          <a:lstStyle/>
          <a:p>
            <a:pPr algn="ctr"/>
            <a:r>
              <a:rPr lang="en-US" dirty="0"/>
              <a:t>Station 1</a:t>
            </a:r>
          </a:p>
        </p:txBody>
      </p:sp>
      <p:sp>
        <p:nvSpPr>
          <p:cNvPr id="107" name="TextBox 106"/>
          <p:cNvSpPr txBox="1"/>
          <p:nvPr/>
        </p:nvSpPr>
        <p:spPr>
          <a:xfrm>
            <a:off x="508000" y="2065026"/>
            <a:ext cx="1178542" cy="338554"/>
          </a:xfrm>
          <a:prstGeom prst="rect">
            <a:avLst/>
          </a:prstGeom>
          <a:noFill/>
        </p:spPr>
        <p:txBody>
          <a:bodyPr wrap="square" rtlCol="0">
            <a:spAutoFit/>
          </a:bodyPr>
          <a:lstStyle/>
          <a:p>
            <a:pPr algn="ctr"/>
            <a:r>
              <a:rPr lang="en-US" sz="1600" dirty="0" smtClean="0"/>
              <a:t>300 </a:t>
            </a:r>
            <a:r>
              <a:rPr lang="en-US" sz="1600" dirty="0"/>
              <a:t>MW</a:t>
            </a:r>
          </a:p>
        </p:txBody>
      </p:sp>
      <p:sp>
        <p:nvSpPr>
          <p:cNvPr id="109" name="TextBox 108"/>
          <p:cNvSpPr txBox="1"/>
          <p:nvPr/>
        </p:nvSpPr>
        <p:spPr>
          <a:xfrm>
            <a:off x="701790" y="3942254"/>
            <a:ext cx="1110578" cy="338554"/>
          </a:xfrm>
          <a:prstGeom prst="rect">
            <a:avLst/>
          </a:prstGeom>
          <a:noFill/>
        </p:spPr>
        <p:txBody>
          <a:bodyPr wrap="square" rtlCol="0">
            <a:spAutoFit/>
          </a:bodyPr>
          <a:lstStyle/>
          <a:p>
            <a:pPr algn="ctr"/>
            <a:r>
              <a:rPr lang="en-US" sz="1600" dirty="0"/>
              <a:t>2</a:t>
            </a:r>
            <a:r>
              <a:rPr lang="en-US" sz="1600" dirty="0" smtClean="0"/>
              <a:t>00 </a:t>
            </a:r>
            <a:r>
              <a:rPr lang="en-US" sz="1600" dirty="0"/>
              <a:t>MW</a:t>
            </a:r>
          </a:p>
        </p:txBody>
      </p:sp>
      <p:cxnSp>
        <p:nvCxnSpPr>
          <p:cNvPr id="118" name="Straight Connector 117"/>
          <p:cNvCxnSpPr/>
          <p:nvPr/>
        </p:nvCxnSpPr>
        <p:spPr>
          <a:xfrm flipH="1">
            <a:off x="5228599" y="5400568"/>
            <a:ext cx="1033349" cy="797"/>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6230352" y="5215901"/>
            <a:ext cx="1312122" cy="369332"/>
          </a:xfrm>
          <a:prstGeom prst="rect">
            <a:avLst/>
          </a:prstGeom>
          <a:noFill/>
        </p:spPr>
        <p:txBody>
          <a:bodyPr wrap="square" rtlCol="0">
            <a:spAutoFit/>
          </a:bodyPr>
          <a:lstStyle/>
          <a:p>
            <a:pPr algn="ctr"/>
            <a:r>
              <a:rPr lang="en-US" dirty="0"/>
              <a:t>Station 2</a:t>
            </a:r>
          </a:p>
        </p:txBody>
      </p:sp>
      <p:cxnSp>
        <p:nvCxnSpPr>
          <p:cNvPr id="121" name="Straight Connector 120"/>
          <p:cNvCxnSpPr/>
          <p:nvPr/>
        </p:nvCxnSpPr>
        <p:spPr>
          <a:xfrm flipH="1">
            <a:off x="5228600" y="1648519"/>
            <a:ext cx="1198755" cy="79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4072588" y="1463854"/>
            <a:ext cx="1312122" cy="369332"/>
          </a:xfrm>
          <a:prstGeom prst="rect">
            <a:avLst/>
          </a:prstGeom>
          <a:noFill/>
        </p:spPr>
        <p:txBody>
          <a:bodyPr wrap="square" rtlCol="0">
            <a:spAutoFit/>
          </a:bodyPr>
          <a:lstStyle/>
          <a:p>
            <a:pPr algn="ctr"/>
            <a:r>
              <a:rPr lang="en-US" dirty="0"/>
              <a:t>Station 3</a:t>
            </a:r>
          </a:p>
        </p:txBody>
      </p:sp>
      <p:cxnSp>
        <p:nvCxnSpPr>
          <p:cNvPr id="124" name="Elbow Connector 123"/>
          <p:cNvCxnSpPr/>
          <p:nvPr/>
        </p:nvCxnSpPr>
        <p:spPr>
          <a:xfrm rot="5400000" flipH="1" flipV="1">
            <a:off x="4020287" y="2117133"/>
            <a:ext cx="2209860" cy="1272634"/>
          </a:xfrm>
          <a:prstGeom prst="bentConnector3">
            <a:avLst>
              <a:gd name="adj1" fmla="val 21069"/>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6347779" y="544831"/>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5470259" y="226622"/>
            <a:ext cx="1341865" cy="369332"/>
          </a:xfrm>
          <a:prstGeom prst="rect">
            <a:avLst/>
          </a:prstGeom>
          <a:noFill/>
        </p:spPr>
        <p:txBody>
          <a:bodyPr wrap="square" rtlCol="0">
            <a:spAutoFit/>
          </a:bodyPr>
          <a:lstStyle/>
          <a:p>
            <a:pPr algn="ctr"/>
            <a:r>
              <a:rPr lang="en-US" dirty="0"/>
              <a:t>Station 4</a:t>
            </a:r>
          </a:p>
        </p:txBody>
      </p:sp>
      <p:sp>
        <p:nvSpPr>
          <p:cNvPr id="143" name="TextBox 142"/>
          <p:cNvSpPr txBox="1"/>
          <p:nvPr/>
        </p:nvSpPr>
        <p:spPr>
          <a:xfrm>
            <a:off x="6968491" y="244629"/>
            <a:ext cx="1136154" cy="369332"/>
          </a:xfrm>
          <a:prstGeom prst="rect">
            <a:avLst/>
          </a:prstGeom>
          <a:noFill/>
        </p:spPr>
        <p:txBody>
          <a:bodyPr wrap="square" rtlCol="0">
            <a:spAutoFit/>
          </a:bodyPr>
          <a:lstStyle/>
          <a:p>
            <a:pPr algn="ctr"/>
            <a:r>
              <a:rPr lang="en-US" dirty="0"/>
              <a:t>Station 5</a:t>
            </a:r>
          </a:p>
        </p:txBody>
      </p:sp>
      <p:sp>
        <p:nvSpPr>
          <p:cNvPr id="154" name="Flowchart: Summing Junction 153"/>
          <p:cNvSpPr/>
          <p:nvPr/>
        </p:nvSpPr>
        <p:spPr>
          <a:xfrm>
            <a:off x="4841773" y="3783294"/>
            <a:ext cx="603807" cy="611539"/>
          </a:xfrm>
          <a:prstGeom prst="flowChartSummingJuncti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5" name="Straight Connector 154"/>
          <p:cNvCxnSpPr/>
          <p:nvPr/>
        </p:nvCxnSpPr>
        <p:spPr>
          <a:xfrm>
            <a:off x="7374033" y="536294"/>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761534" y="5400567"/>
            <a:ext cx="0" cy="56036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63" name="Cloud 62"/>
          <p:cNvSpPr/>
          <p:nvPr/>
        </p:nvSpPr>
        <p:spPr>
          <a:xfrm>
            <a:off x="8261014" y="587141"/>
            <a:ext cx="862127"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Cloud 64"/>
          <p:cNvSpPr/>
          <p:nvPr/>
        </p:nvSpPr>
        <p:spPr>
          <a:xfrm>
            <a:off x="5281319" y="5796043"/>
            <a:ext cx="958618"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4220684" y="234416"/>
            <a:ext cx="3578274" cy="1606863"/>
          </a:xfrm>
          <a:prstGeom prst="rect">
            <a:avLst/>
          </a:prstGeom>
          <a:noFill/>
          <a:ln>
            <a:solidFill>
              <a:srgbClr val="FFC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Elbow Connector 58"/>
          <p:cNvCxnSpPr/>
          <p:nvPr/>
        </p:nvCxnSpPr>
        <p:spPr>
          <a:xfrm>
            <a:off x="3711800" y="3091346"/>
            <a:ext cx="674187" cy="184666"/>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0" name="Elbow Connector 59"/>
          <p:cNvCxnSpPr/>
          <p:nvPr/>
        </p:nvCxnSpPr>
        <p:spPr>
          <a:xfrm flipV="1">
            <a:off x="3748450" y="3762710"/>
            <a:ext cx="644451" cy="214310"/>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3388270" y="3267086"/>
            <a:ext cx="970157" cy="307777"/>
          </a:xfrm>
          <a:prstGeom prst="rect">
            <a:avLst/>
          </a:prstGeom>
          <a:noFill/>
        </p:spPr>
        <p:txBody>
          <a:bodyPr wrap="square" rtlCol="0">
            <a:spAutoFit/>
          </a:bodyPr>
          <a:lstStyle/>
          <a:p>
            <a:pPr algn="ctr"/>
            <a:r>
              <a:rPr lang="en-US" sz="1400" dirty="0"/>
              <a:t>5</a:t>
            </a:r>
            <a:r>
              <a:rPr lang="en-US" sz="1400" dirty="0" smtClean="0"/>
              <a:t>00 </a:t>
            </a:r>
            <a:r>
              <a:rPr lang="en-US" sz="1400" dirty="0"/>
              <a:t>MW</a:t>
            </a:r>
          </a:p>
        </p:txBody>
      </p:sp>
      <p:sp>
        <p:nvSpPr>
          <p:cNvPr id="3" name="TextBox 2"/>
          <p:cNvSpPr txBox="1"/>
          <p:nvPr/>
        </p:nvSpPr>
        <p:spPr>
          <a:xfrm>
            <a:off x="4806526" y="835133"/>
            <a:ext cx="895810" cy="348321"/>
          </a:xfrm>
          <a:prstGeom prst="rect">
            <a:avLst/>
          </a:prstGeom>
          <a:noFill/>
          <a:ln w="38100">
            <a:solidFill>
              <a:srgbClr val="FF0000"/>
            </a:solidFill>
          </a:ln>
        </p:spPr>
        <p:txBody>
          <a:bodyPr wrap="square" rtlCol="0">
            <a:spAutoFit/>
          </a:bodyPr>
          <a:lstStyle/>
          <a:p>
            <a:pPr algn="ctr"/>
            <a:r>
              <a:rPr lang="en-US" sz="1600" dirty="0" smtClean="0">
                <a:solidFill>
                  <a:srgbClr val="FF0000"/>
                </a:solidFill>
              </a:rPr>
              <a:t>166%</a:t>
            </a:r>
            <a:endParaRPr lang="en-US" sz="1600" dirty="0">
              <a:solidFill>
                <a:srgbClr val="FF0000"/>
              </a:solidFill>
            </a:endParaRPr>
          </a:p>
        </p:txBody>
      </p:sp>
      <p:sp>
        <p:nvSpPr>
          <p:cNvPr id="66" name="TextBox 65"/>
          <p:cNvSpPr txBox="1"/>
          <p:nvPr/>
        </p:nvSpPr>
        <p:spPr>
          <a:xfrm>
            <a:off x="6409424" y="862275"/>
            <a:ext cx="895810" cy="338554"/>
          </a:xfrm>
          <a:prstGeom prst="rect">
            <a:avLst/>
          </a:prstGeom>
          <a:noFill/>
          <a:ln w="38100">
            <a:solidFill>
              <a:srgbClr val="FF0000"/>
            </a:solidFill>
          </a:ln>
        </p:spPr>
        <p:txBody>
          <a:bodyPr wrap="square" rtlCol="0">
            <a:spAutoFit/>
          </a:bodyPr>
          <a:lstStyle/>
          <a:p>
            <a:pPr algn="ctr"/>
            <a:r>
              <a:rPr lang="en-US" sz="1600" dirty="0" smtClean="0">
                <a:solidFill>
                  <a:srgbClr val="FF0000"/>
                </a:solidFill>
              </a:rPr>
              <a:t>164%</a:t>
            </a:r>
            <a:endParaRPr lang="en-US" sz="1600" dirty="0">
              <a:solidFill>
                <a:srgbClr val="FF0000"/>
              </a:solidFill>
            </a:endParaRPr>
          </a:p>
        </p:txBody>
      </p:sp>
      <p:cxnSp>
        <p:nvCxnSpPr>
          <p:cNvPr id="58" name="Straight Connector 57"/>
          <p:cNvCxnSpPr/>
          <p:nvPr/>
        </p:nvCxnSpPr>
        <p:spPr>
          <a:xfrm>
            <a:off x="2135610" y="2228015"/>
            <a:ext cx="33065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1030158" y="1556810"/>
            <a:ext cx="1129990" cy="369332"/>
          </a:xfrm>
          <a:prstGeom prst="rect">
            <a:avLst/>
          </a:prstGeom>
          <a:noFill/>
        </p:spPr>
        <p:txBody>
          <a:bodyPr wrap="square" rtlCol="0">
            <a:spAutoFit/>
          </a:bodyPr>
          <a:lstStyle/>
          <a:p>
            <a:pPr algn="ctr"/>
            <a:r>
              <a:rPr lang="en-US" dirty="0"/>
              <a:t>Gen A</a:t>
            </a:r>
          </a:p>
        </p:txBody>
      </p:sp>
      <p:sp>
        <p:nvSpPr>
          <p:cNvPr id="5" name="TextBox 4"/>
          <p:cNvSpPr txBox="1"/>
          <p:nvPr/>
        </p:nvSpPr>
        <p:spPr>
          <a:xfrm>
            <a:off x="6586828" y="3783293"/>
            <a:ext cx="943583" cy="369332"/>
          </a:xfrm>
          <a:prstGeom prst="rect">
            <a:avLst/>
          </a:prstGeom>
          <a:noFill/>
        </p:spPr>
        <p:txBody>
          <a:bodyPr wrap="square" rtlCol="0">
            <a:spAutoFit/>
          </a:bodyPr>
          <a:lstStyle/>
          <a:p>
            <a:r>
              <a:rPr lang="en-US" dirty="0"/>
              <a:t>Line A</a:t>
            </a:r>
          </a:p>
        </p:txBody>
      </p:sp>
      <p:cxnSp>
        <p:nvCxnSpPr>
          <p:cNvPr id="8" name="Straight Arrow Connector 7"/>
          <p:cNvCxnSpPr/>
          <p:nvPr/>
        </p:nvCxnSpPr>
        <p:spPr>
          <a:xfrm flipH="1">
            <a:off x="5919121" y="3991976"/>
            <a:ext cx="641633" cy="1941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323905" y="249714"/>
            <a:ext cx="943583" cy="369332"/>
          </a:xfrm>
          <a:prstGeom prst="rect">
            <a:avLst/>
          </a:prstGeom>
          <a:noFill/>
        </p:spPr>
        <p:txBody>
          <a:bodyPr wrap="square" rtlCol="0">
            <a:spAutoFit/>
          </a:bodyPr>
          <a:lstStyle/>
          <a:p>
            <a:r>
              <a:rPr lang="en-US" dirty="0"/>
              <a:t>Line B</a:t>
            </a:r>
          </a:p>
        </p:txBody>
      </p:sp>
      <p:cxnSp>
        <p:nvCxnSpPr>
          <p:cNvPr id="10" name="Straight Arrow Connector 9"/>
          <p:cNvCxnSpPr/>
          <p:nvPr/>
        </p:nvCxnSpPr>
        <p:spPr>
          <a:xfrm>
            <a:off x="5125217" y="449098"/>
            <a:ext cx="547812" cy="2958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5515" y="2745066"/>
            <a:ext cx="1276440" cy="646331"/>
          </a:xfrm>
          <a:prstGeom prst="rect">
            <a:avLst/>
          </a:prstGeom>
          <a:noFill/>
        </p:spPr>
        <p:txBody>
          <a:bodyPr wrap="square" rtlCol="0">
            <a:spAutoFit/>
          </a:bodyPr>
          <a:lstStyle/>
          <a:p>
            <a:r>
              <a:rPr lang="en-US" dirty="0" smtClean="0">
                <a:solidFill>
                  <a:srgbClr val="FF0000"/>
                </a:solidFill>
              </a:rPr>
              <a:t>New Resource</a:t>
            </a:r>
            <a:endParaRPr lang="en-US" dirty="0">
              <a:solidFill>
                <a:srgbClr val="FF0000"/>
              </a:solidFill>
            </a:endParaRPr>
          </a:p>
        </p:txBody>
      </p:sp>
      <p:cxnSp>
        <p:nvCxnSpPr>
          <p:cNvPr id="11" name="Straight Arrow Connector 10"/>
          <p:cNvCxnSpPr/>
          <p:nvPr/>
        </p:nvCxnSpPr>
        <p:spPr>
          <a:xfrm>
            <a:off x="444253" y="3371289"/>
            <a:ext cx="697806" cy="20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035267" y="2318216"/>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9" name="Elbow Connector 68"/>
          <p:cNvCxnSpPr/>
          <p:nvPr/>
        </p:nvCxnSpPr>
        <p:spPr>
          <a:xfrm rot="16200000" flipH="1">
            <a:off x="6069047" y="1689414"/>
            <a:ext cx="977159" cy="955282"/>
          </a:xfrm>
          <a:prstGeom prst="bentConnector3">
            <a:avLst>
              <a:gd name="adj1" fmla="val 96408"/>
            </a:avLst>
          </a:prstGeom>
          <a:ln w="19050"/>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7035267" y="2613006"/>
            <a:ext cx="758280" cy="3634"/>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2" name="Cloud 71"/>
          <p:cNvSpPr/>
          <p:nvPr/>
        </p:nvSpPr>
        <p:spPr>
          <a:xfrm>
            <a:off x="7662255" y="2309650"/>
            <a:ext cx="958618"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6447816" y="2914107"/>
            <a:ext cx="1174902" cy="369332"/>
          </a:xfrm>
          <a:prstGeom prst="rect">
            <a:avLst/>
          </a:prstGeom>
          <a:noFill/>
        </p:spPr>
        <p:txBody>
          <a:bodyPr wrap="square" rtlCol="0">
            <a:spAutoFit/>
          </a:bodyPr>
          <a:lstStyle/>
          <a:p>
            <a:pPr algn="ctr"/>
            <a:r>
              <a:rPr lang="en-US" dirty="0" smtClean="0"/>
              <a:t>Station 6</a:t>
            </a:r>
            <a:endParaRPr lang="en-US" dirty="0"/>
          </a:p>
        </p:txBody>
      </p:sp>
      <p:sp>
        <p:nvSpPr>
          <p:cNvPr id="74" name="Content Placeholder 2"/>
          <p:cNvSpPr txBox="1">
            <a:spLocks/>
          </p:cNvSpPr>
          <p:nvPr/>
        </p:nvSpPr>
        <p:spPr>
          <a:xfrm>
            <a:off x="8891902" y="1648518"/>
            <a:ext cx="2971800" cy="4523681"/>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b="1" dirty="0"/>
              <a:t>Line B rating = 300 </a:t>
            </a:r>
            <a:r>
              <a:rPr lang="en-US" sz="1800" b="1" dirty="0" smtClean="0"/>
              <a:t>MVA</a:t>
            </a:r>
            <a:endParaRPr lang="en-US" sz="1800" b="1" dirty="0"/>
          </a:p>
          <a:p>
            <a:pPr marL="0" indent="0">
              <a:buNone/>
            </a:pPr>
            <a:endParaRPr lang="en-US" sz="800" b="1" dirty="0" smtClean="0"/>
          </a:p>
          <a:p>
            <a:r>
              <a:rPr lang="en-US" sz="1800" b="1" dirty="0" smtClean="0"/>
              <a:t>RAS trips Gen B</a:t>
            </a:r>
          </a:p>
          <a:p>
            <a:endParaRPr lang="en-US" sz="800" b="1" dirty="0" smtClean="0"/>
          </a:p>
          <a:p>
            <a:r>
              <a:rPr lang="en-US" sz="1800" b="1" dirty="0" smtClean="0"/>
              <a:t>RAS allows 166% N-1 line loading </a:t>
            </a:r>
          </a:p>
          <a:p>
            <a:endParaRPr lang="en-US" sz="800" b="1" dirty="0" smtClean="0"/>
          </a:p>
          <a:p>
            <a:r>
              <a:rPr lang="en-US" sz="1800" b="1" dirty="0"/>
              <a:t>Cascade Criteria = 125% of Emergency Rating</a:t>
            </a:r>
          </a:p>
          <a:p>
            <a:endParaRPr lang="en-US" sz="800" b="1" dirty="0" smtClean="0"/>
          </a:p>
          <a:p>
            <a:r>
              <a:rPr lang="en-US" sz="1800" b="1" dirty="0" smtClean="0"/>
              <a:t>RAS </a:t>
            </a:r>
            <a:r>
              <a:rPr lang="en-US" sz="1800" b="1" dirty="0" err="1" smtClean="0"/>
              <a:t>misoperation</a:t>
            </a:r>
            <a:r>
              <a:rPr lang="en-US" sz="1800" b="1" dirty="0" smtClean="0"/>
              <a:t> </a:t>
            </a:r>
            <a:r>
              <a:rPr lang="en-US" sz="1800" b="1" dirty="0"/>
              <a:t>could lead to </a:t>
            </a:r>
            <a:r>
              <a:rPr lang="en-US" sz="1800" b="1" dirty="0" smtClean="0"/>
              <a:t>instability</a:t>
            </a:r>
            <a:endParaRPr lang="en-US" sz="1800" b="1" dirty="0"/>
          </a:p>
          <a:p>
            <a:endParaRPr lang="en-US" sz="1800" b="1" dirty="0"/>
          </a:p>
          <a:p>
            <a:endParaRPr lang="en-US" sz="800" b="1" dirty="0" smtClean="0"/>
          </a:p>
          <a:p>
            <a:endParaRPr lang="en-US" sz="800" b="1" dirty="0" smtClean="0"/>
          </a:p>
          <a:p>
            <a:endParaRPr lang="en-US" sz="800" b="1" dirty="0" smtClean="0"/>
          </a:p>
          <a:p>
            <a:endParaRPr lang="en-US" sz="800" b="1" dirty="0" smtClean="0"/>
          </a:p>
          <a:p>
            <a:endParaRPr lang="en-US" sz="1800" b="1" dirty="0" smtClean="0"/>
          </a:p>
          <a:p>
            <a:endParaRPr lang="en-US" dirty="0"/>
          </a:p>
        </p:txBody>
      </p:sp>
    </p:spTree>
    <p:extLst>
      <p:ext uri="{BB962C8B-B14F-4D97-AF65-F5344CB8AC3E}">
        <p14:creationId xmlns:p14="http://schemas.microsoft.com/office/powerpoint/2010/main" val="3853484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Connector 69"/>
          <p:cNvCxnSpPr/>
          <p:nvPr/>
        </p:nvCxnSpPr>
        <p:spPr>
          <a:xfrm>
            <a:off x="7374031" y="818462"/>
            <a:ext cx="88965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6347779" y="817146"/>
            <a:ext cx="1026254" cy="0"/>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5" name="Elbow Connector 144"/>
          <p:cNvCxnSpPr/>
          <p:nvPr/>
        </p:nvCxnSpPr>
        <p:spPr>
          <a:xfrm rot="5400000" flipH="1" flipV="1">
            <a:off x="5654159" y="926841"/>
            <a:ext cx="803314" cy="583924"/>
          </a:xfrm>
          <a:prstGeom prst="bentConnector3">
            <a:avLst>
              <a:gd name="adj1" fmla="val 99973"/>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1" name="Elbow Connector 130"/>
          <p:cNvCxnSpPr/>
          <p:nvPr/>
        </p:nvCxnSpPr>
        <p:spPr>
          <a:xfrm rot="16200000" flipH="1">
            <a:off x="4397871" y="4020059"/>
            <a:ext cx="1454692" cy="1272634"/>
          </a:xfrm>
          <a:prstGeom prst="bentConnector3">
            <a:avLst>
              <a:gd name="adj1" fmla="val 11161"/>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z="3200" dirty="0"/>
              <a:t>RAS + GTC</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
        <p:nvSpPr>
          <p:cNvPr id="21" name="TextBox 20"/>
          <p:cNvSpPr txBox="1"/>
          <p:nvPr/>
        </p:nvSpPr>
        <p:spPr>
          <a:xfrm>
            <a:off x="1761498" y="1037455"/>
            <a:ext cx="1432934" cy="369332"/>
          </a:xfrm>
          <a:prstGeom prst="rect">
            <a:avLst/>
          </a:prstGeom>
          <a:noFill/>
        </p:spPr>
        <p:txBody>
          <a:bodyPr wrap="square" rtlCol="0">
            <a:spAutoFit/>
          </a:bodyPr>
          <a:lstStyle/>
          <a:p>
            <a:pPr algn="ctr"/>
            <a:endParaRPr lang="en-US" dirty="0"/>
          </a:p>
        </p:txBody>
      </p:sp>
      <p:sp>
        <p:nvSpPr>
          <p:cNvPr id="22" name="Oval 21"/>
          <p:cNvSpPr/>
          <p:nvPr/>
        </p:nvSpPr>
        <p:spPr>
          <a:xfrm>
            <a:off x="1679503" y="1987675"/>
            <a:ext cx="453483" cy="438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1780632" y="2127534"/>
            <a:ext cx="267629" cy="170985"/>
          </a:xfrm>
          <a:custGeom>
            <a:avLst/>
            <a:gdLst>
              <a:gd name="connsiteX0" fmla="*/ 0 w 669771"/>
              <a:gd name="connsiteY0" fmla="*/ 148811 h 312393"/>
              <a:gd name="connsiteX1" fmla="*/ 163551 w 669771"/>
              <a:gd name="connsiteY1" fmla="*/ 128 h 312393"/>
              <a:gd name="connsiteX2" fmla="*/ 341970 w 669771"/>
              <a:gd name="connsiteY2" fmla="*/ 126508 h 312393"/>
              <a:gd name="connsiteX3" fmla="*/ 520390 w 669771"/>
              <a:gd name="connsiteY3" fmla="*/ 312362 h 312393"/>
              <a:gd name="connsiteX4" fmla="*/ 654205 w 669771"/>
              <a:gd name="connsiteY4" fmla="*/ 141377 h 312393"/>
              <a:gd name="connsiteX5" fmla="*/ 661639 w 669771"/>
              <a:gd name="connsiteY5" fmla="*/ 141377 h 312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71" h="312393">
                <a:moveTo>
                  <a:pt x="0" y="148811"/>
                </a:moveTo>
                <a:cubicBezTo>
                  <a:pt x="53278" y="76328"/>
                  <a:pt x="106556" y="3845"/>
                  <a:pt x="163551" y="128"/>
                </a:cubicBezTo>
                <a:cubicBezTo>
                  <a:pt x="220546" y="-3589"/>
                  <a:pt x="282497" y="74469"/>
                  <a:pt x="341970" y="126508"/>
                </a:cubicBezTo>
                <a:cubicBezTo>
                  <a:pt x="401443" y="178547"/>
                  <a:pt x="468351" y="309884"/>
                  <a:pt x="520390" y="312362"/>
                </a:cubicBezTo>
                <a:cubicBezTo>
                  <a:pt x="572429" y="314840"/>
                  <a:pt x="630663" y="169875"/>
                  <a:pt x="654205" y="141377"/>
                </a:cubicBezTo>
                <a:cubicBezTo>
                  <a:pt x="677747" y="112879"/>
                  <a:pt x="669693" y="127128"/>
                  <a:pt x="661639" y="1413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963128" y="3371289"/>
            <a:ext cx="1129990" cy="369332"/>
          </a:xfrm>
          <a:prstGeom prst="rect">
            <a:avLst/>
          </a:prstGeom>
          <a:noFill/>
        </p:spPr>
        <p:txBody>
          <a:bodyPr wrap="square" rtlCol="0">
            <a:spAutoFit/>
          </a:bodyPr>
          <a:lstStyle/>
          <a:p>
            <a:pPr algn="ctr"/>
            <a:r>
              <a:rPr lang="en-US" dirty="0"/>
              <a:t>Gen B</a:t>
            </a:r>
          </a:p>
        </p:txBody>
      </p:sp>
      <p:sp>
        <p:nvSpPr>
          <p:cNvPr id="28" name="Oval 27"/>
          <p:cNvSpPr/>
          <p:nvPr/>
        </p:nvSpPr>
        <p:spPr>
          <a:xfrm>
            <a:off x="1750112" y="3858380"/>
            <a:ext cx="453483" cy="438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p:cNvSpPr/>
          <p:nvPr/>
        </p:nvSpPr>
        <p:spPr>
          <a:xfrm>
            <a:off x="1843038" y="3992195"/>
            <a:ext cx="267629" cy="170985"/>
          </a:xfrm>
          <a:custGeom>
            <a:avLst/>
            <a:gdLst>
              <a:gd name="connsiteX0" fmla="*/ 0 w 669771"/>
              <a:gd name="connsiteY0" fmla="*/ 148811 h 312393"/>
              <a:gd name="connsiteX1" fmla="*/ 163551 w 669771"/>
              <a:gd name="connsiteY1" fmla="*/ 128 h 312393"/>
              <a:gd name="connsiteX2" fmla="*/ 341970 w 669771"/>
              <a:gd name="connsiteY2" fmla="*/ 126508 h 312393"/>
              <a:gd name="connsiteX3" fmla="*/ 520390 w 669771"/>
              <a:gd name="connsiteY3" fmla="*/ 312362 h 312393"/>
              <a:gd name="connsiteX4" fmla="*/ 654205 w 669771"/>
              <a:gd name="connsiteY4" fmla="*/ 141377 h 312393"/>
              <a:gd name="connsiteX5" fmla="*/ 661639 w 669771"/>
              <a:gd name="connsiteY5" fmla="*/ 141377 h 312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71" h="312393">
                <a:moveTo>
                  <a:pt x="0" y="148811"/>
                </a:moveTo>
                <a:cubicBezTo>
                  <a:pt x="53278" y="76328"/>
                  <a:pt x="106556" y="3845"/>
                  <a:pt x="163551" y="128"/>
                </a:cubicBezTo>
                <a:cubicBezTo>
                  <a:pt x="220546" y="-3589"/>
                  <a:pt x="282497" y="74469"/>
                  <a:pt x="341970" y="126508"/>
                </a:cubicBezTo>
                <a:cubicBezTo>
                  <a:pt x="401443" y="178547"/>
                  <a:pt x="468351" y="309884"/>
                  <a:pt x="520390" y="312362"/>
                </a:cubicBezTo>
                <a:cubicBezTo>
                  <a:pt x="572429" y="314840"/>
                  <a:pt x="630663" y="169875"/>
                  <a:pt x="654205" y="141377"/>
                </a:cubicBezTo>
                <a:cubicBezTo>
                  <a:pt x="677747" y="112879"/>
                  <a:pt x="669693" y="127128"/>
                  <a:pt x="661639" y="1413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2203592" y="4075312"/>
            <a:ext cx="247184"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489115" y="1381492"/>
            <a:ext cx="0" cy="1709854"/>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488901" y="2611282"/>
            <a:ext cx="0" cy="2367402"/>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500264" y="2846488"/>
            <a:ext cx="1988636" cy="3249"/>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2481677" y="3519563"/>
            <a:ext cx="0" cy="161072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2489115" y="4290284"/>
            <a:ext cx="1999786" cy="1213"/>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3656276" y="2256347"/>
            <a:ext cx="1665251" cy="369332"/>
          </a:xfrm>
          <a:prstGeom prst="rect">
            <a:avLst/>
          </a:prstGeom>
          <a:noFill/>
        </p:spPr>
        <p:txBody>
          <a:bodyPr wrap="square" rtlCol="0">
            <a:spAutoFit/>
          </a:bodyPr>
          <a:lstStyle/>
          <a:p>
            <a:pPr algn="ctr"/>
            <a:r>
              <a:rPr lang="en-US" dirty="0"/>
              <a:t>Station 1</a:t>
            </a:r>
          </a:p>
        </p:txBody>
      </p:sp>
      <p:sp>
        <p:nvSpPr>
          <p:cNvPr id="107" name="TextBox 106"/>
          <p:cNvSpPr txBox="1"/>
          <p:nvPr/>
        </p:nvSpPr>
        <p:spPr>
          <a:xfrm>
            <a:off x="508000" y="2065026"/>
            <a:ext cx="1178542" cy="584775"/>
          </a:xfrm>
          <a:prstGeom prst="rect">
            <a:avLst/>
          </a:prstGeom>
          <a:noFill/>
        </p:spPr>
        <p:txBody>
          <a:bodyPr wrap="square" rtlCol="0">
            <a:spAutoFit/>
          </a:bodyPr>
          <a:lstStyle/>
          <a:p>
            <a:pPr algn="ctr"/>
            <a:r>
              <a:rPr lang="en-US" sz="1600" strike="sngStrike" dirty="0" smtClean="0">
                <a:solidFill>
                  <a:srgbClr val="FF0000"/>
                </a:solidFill>
              </a:rPr>
              <a:t>300 MW</a:t>
            </a:r>
          </a:p>
          <a:p>
            <a:pPr algn="ctr"/>
            <a:r>
              <a:rPr lang="en-US" sz="1600" dirty="0" smtClean="0">
                <a:solidFill>
                  <a:srgbClr val="00B050"/>
                </a:solidFill>
              </a:rPr>
              <a:t>237 MW</a:t>
            </a:r>
            <a:endParaRPr lang="en-US" sz="1600" dirty="0">
              <a:solidFill>
                <a:srgbClr val="00B050"/>
              </a:solidFill>
            </a:endParaRPr>
          </a:p>
        </p:txBody>
      </p:sp>
      <p:sp>
        <p:nvSpPr>
          <p:cNvPr id="109" name="TextBox 108"/>
          <p:cNvSpPr txBox="1"/>
          <p:nvPr/>
        </p:nvSpPr>
        <p:spPr>
          <a:xfrm>
            <a:off x="701790" y="3942254"/>
            <a:ext cx="1110578" cy="584775"/>
          </a:xfrm>
          <a:prstGeom prst="rect">
            <a:avLst/>
          </a:prstGeom>
          <a:noFill/>
        </p:spPr>
        <p:txBody>
          <a:bodyPr wrap="square" rtlCol="0">
            <a:spAutoFit/>
          </a:bodyPr>
          <a:lstStyle/>
          <a:p>
            <a:pPr algn="ctr"/>
            <a:r>
              <a:rPr lang="en-US" sz="1600" strike="sngStrike" dirty="0">
                <a:solidFill>
                  <a:srgbClr val="FF0000"/>
                </a:solidFill>
              </a:rPr>
              <a:t>2</a:t>
            </a:r>
            <a:r>
              <a:rPr lang="en-US" sz="1600" strike="sngStrike" dirty="0" smtClean="0">
                <a:solidFill>
                  <a:srgbClr val="FF0000"/>
                </a:solidFill>
              </a:rPr>
              <a:t>00 MW</a:t>
            </a:r>
          </a:p>
          <a:p>
            <a:pPr algn="ctr"/>
            <a:r>
              <a:rPr lang="en-US" sz="1600" dirty="0" smtClean="0">
                <a:solidFill>
                  <a:srgbClr val="00B050"/>
                </a:solidFill>
              </a:rPr>
              <a:t>137 MW</a:t>
            </a:r>
            <a:endParaRPr lang="en-US" sz="1600" dirty="0">
              <a:solidFill>
                <a:srgbClr val="00B050"/>
              </a:solidFill>
            </a:endParaRPr>
          </a:p>
        </p:txBody>
      </p:sp>
      <p:cxnSp>
        <p:nvCxnSpPr>
          <p:cNvPr id="118" name="Straight Connector 117"/>
          <p:cNvCxnSpPr/>
          <p:nvPr/>
        </p:nvCxnSpPr>
        <p:spPr>
          <a:xfrm flipH="1">
            <a:off x="5228599" y="5400568"/>
            <a:ext cx="1033349" cy="797"/>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6230352" y="5215901"/>
            <a:ext cx="1312122" cy="369332"/>
          </a:xfrm>
          <a:prstGeom prst="rect">
            <a:avLst/>
          </a:prstGeom>
          <a:noFill/>
        </p:spPr>
        <p:txBody>
          <a:bodyPr wrap="square" rtlCol="0">
            <a:spAutoFit/>
          </a:bodyPr>
          <a:lstStyle/>
          <a:p>
            <a:pPr algn="ctr"/>
            <a:r>
              <a:rPr lang="en-US" dirty="0"/>
              <a:t>Station 2</a:t>
            </a:r>
          </a:p>
        </p:txBody>
      </p:sp>
      <p:cxnSp>
        <p:nvCxnSpPr>
          <p:cNvPr id="121" name="Straight Connector 120"/>
          <p:cNvCxnSpPr/>
          <p:nvPr/>
        </p:nvCxnSpPr>
        <p:spPr>
          <a:xfrm flipH="1">
            <a:off x="5228600" y="1648519"/>
            <a:ext cx="1198755" cy="79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4072588" y="1463854"/>
            <a:ext cx="1312122" cy="369332"/>
          </a:xfrm>
          <a:prstGeom prst="rect">
            <a:avLst/>
          </a:prstGeom>
          <a:noFill/>
        </p:spPr>
        <p:txBody>
          <a:bodyPr wrap="square" rtlCol="0">
            <a:spAutoFit/>
          </a:bodyPr>
          <a:lstStyle/>
          <a:p>
            <a:pPr algn="ctr"/>
            <a:r>
              <a:rPr lang="en-US" dirty="0"/>
              <a:t>Station 3</a:t>
            </a:r>
          </a:p>
        </p:txBody>
      </p:sp>
      <p:cxnSp>
        <p:nvCxnSpPr>
          <p:cNvPr id="124" name="Elbow Connector 123"/>
          <p:cNvCxnSpPr/>
          <p:nvPr/>
        </p:nvCxnSpPr>
        <p:spPr>
          <a:xfrm rot="5400000" flipH="1" flipV="1">
            <a:off x="4020287" y="2117133"/>
            <a:ext cx="2209860" cy="1272634"/>
          </a:xfrm>
          <a:prstGeom prst="bentConnector3">
            <a:avLst>
              <a:gd name="adj1" fmla="val 21069"/>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6347779" y="544831"/>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5470259" y="226622"/>
            <a:ext cx="1341865" cy="369332"/>
          </a:xfrm>
          <a:prstGeom prst="rect">
            <a:avLst/>
          </a:prstGeom>
          <a:noFill/>
        </p:spPr>
        <p:txBody>
          <a:bodyPr wrap="square" rtlCol="0">
            <a:spAutoFit/>
          </a:bodyPr>
          <a:lstStyle/>
          <a:p>
            <a:pPr algn="ctr"/>
            <a:r>
              <a:rPr lang="en-US" dirty="0"/>
              <a:t>Station 4</a:t>
            </a:r>
          </a:p>
        </p:txBody>
      </p:sp>
      <p:sp>
        <p:nvSpPr>
          <p:cNvPr id="143" name="TextBox 142"/>
          <p:cNvSpPr txBox="1"/>
          <p:nvPr/>
        </p:nvSpPr>
        <p:spPr>
          <a:xfrm>
            <a:off x="6968491" y="244629"/>
            <a:ext cx="1136154" cy="369332"/>
          </a:xfrm>
          <a:prstGeom prst="rect">
            <a:avLst/>
          </a:prstGeom>
          <a:noFill/>
        </p:spPr>
        <p:txBody>
          <a:bodyPr wrap="square" rtlCol="0">
            <a:spAutoFit/>
          </a:bodyPr>
          <a:lstStyle/>
          <a:p>
            <a:pPr algn="ctr"/>
            <a:r>
              <a:rPr lang="en-US" dirty="0"/>
              <a:t>Station 5</a:t>
            </a:r>
          </a:p>
        </p:txBody>
      </p:sp>
      <p:sp>
        <p:nvSpPr>
          <p:cNvPr id="154" name="Flowchart: Summing Junction 153"/>
          <p:cNvSpPr/>
          <p:nvPr/>
        </p:nvSpPr>
        <p:spPr>
          <a:xfrm>
            <a:off x="4841773" y="3783294"/>
            <a:ext cx="603807" cy="611539"/>
          </a:xfrm>
          <a:prstGeom prst="flowChartSummingJuncti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5" name="Straight Connector 154"/>
          <p:cNvCxnSpPr/>
          <p:nvPr/>
        </p:nvCxnSpPr>
        <p:spPr>
          <a:xfrm>
            <a:off x="7374033" y="536294"/>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761534" y="5400567"/>
            <a:ext cx="0" cy="56036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63" name="Cloud 62"/>
          <p:cNvSpPr/>
          <p:nvPr/>
        </p:nvSpPr>
        <p:spPr>
          <a:xfrm>
            <a:off x="8261014" y="587141"/>
            <a:ext cx="862127"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Cloud 64"/>
          <p:cNvSpPr/>
          <p:nvPr/>
        </p:nvSpPr>
        <p:spPr>
          <a:xfrm>
            <a:off x="5281319" y="5796043"/>
            <a:ext cx="958618"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4220684" y="234416"/>
            <a:ext cx="3578274" cy="1606863"/>
          </a:xfrm>
          <a:prstGeom prst="rect">
            <a:avLst/>
          </a:prstGeom>
          <a:noFill/>
          <a:ln>
            <a:solidFill>
              <a:srgbClr val="FFC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Elbow Connector 58"/>
          <p:cNvCxnSpPr/>
          <p:nvPr/>
        </p:nvCxnSpPr>
        <p:spPr>
          <a:xfrm>
            <a:off x="3711800" y="3091346"/>
            <a:ext cx="674187" cy="184666"/>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0" name="Elbow Connector 59"/>
          <p:cNvCxnSpPr/>
          <p:nvPr/>
        </p:nvCxnSpPr>
        <p:spPr>
          <a:xfrm flipV="1">
            <a:off x="3748450" y="3762710"/>
            <a:ext cx="644451" cy="214310"/>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3388270" y="3267086"/>
            <a:ext cx="970157" cy="523220"/>
          </a:xfrm>
          <a:prstGeom prst="rect">
            <a:avLst/>
          </a:prstGeom>
          <a:noFill/>
        </p:spPr>
        <p:txBody>
          <a:bodyPr wrap="square" rtlCol="0">
            <a:spAutoFit/>
          </a:bodyPr>
          <a:lstStyle/>
          <a:p>
            <a:pPr algn="ctr"/>
            <a:r>
              <a:rPr lang="en-US" sz="1400" strike="sngStrike" dirty="0">
                <a:solidFill>
                  <a:srgbClr val="FF0000"/>
                </a:solidFill>
              </a:rPr>
              <a:t>5</a:t>
            </a:r>
            <a:r>
              <a:rPr lang="en-US" sz="1400" strike="sngStrike" dirty="0" smtClean="0">
                <a:solidFill>
                  <a:srgbClr val="FF0000"/>
                </a:solidFill>
              </a:rPr>
              <a:t>00 MW</a:t>
            </a:r>
          </a:p>
          <a:p>
            <a:pPr algn="ctr"/>
            <a:r>
              <a:rPr lang="en-US" sz="1400" dirty="0" smtClean="0">
                <a:solidFill>
                  <a:srgbClr val="00B050"/>
                </a:solidFill>
              </a:rPr>
              <a:t>375 MW</a:t>
            </a:r>
            <a:endParaRPr lang="en-US" sz="1400" dirty="0">
              <a:solidFill>
                <a:srgbClr val="00B050"/>
              </a:solidFill>
            </a:endParaRPr>
          </a:p>
        </p:txBody>
      </p:sp>
      <p:sp>
        <p:nvSpPr>
          <p:cNvPr id="3" name="TextBox 2"/>
          <p:cNvSpPr txBox="1"/>
          <p:nvPr/>
        </p:nvSpPr>
        <p:spPr>
          <a:xfrm>
            <a:off x="4806526" y="835133"/>
            <a:ext cx="895810" cy="348321"/>
          </a:xfrm>
          <a:prstGeom prst="rect">
            <a:avLst/>
          </a:prstGeom>
          <a:noFill/>
          <a:ln w="38100">
            <a:solidFill>
              <a:srgbClr val="FF0000"/>
            </a:solidFill>
          </a:ln>
        </p:spPr>
        <p:txBody>
          <a:bodyPr wrap="square" rtlCol="0">
            <a:spAutoFit/>
          </a:bodyPr>
          <a:lstStyle/>
          <a:p>
            <a:pPr algn="ctr"/>
            <a:r>
              <a:rPr lang="en-US" sz="1600" dirty="0" smtClean="0">
                <a:solidFill>
                  <a:srgbClr val="FF0000"/>
                </a:solidFill>
              </a:rPr>
              <a:t>125%</a:t>
            </a:r>
            <a:endParaRPr lang="en-US" sz="1600" dirty="0">
              <a:solidFill>
                <a:srgbClr val="FF0000"/>
              </a:solidFill>
            </a:endParaRPr>
          </a:p>
        </p:txBody>
      </p:sp>
      <p:sp>
        <p:nvSpPr>
          <p:cNvPr id="66" name="TextBox 65"/>
          <p:cNvSpPr txBox="1"/>
          <p:nvPr/>
        </p:nvSpPr>
        <p:spPr>
          <a:xfrm>
            <a:off x="6409424" y="862275"/>
            <a:ext cx="895810" cy="338554"/>
          </a:xfrm>
          <a:prstGeom prst="rect">
            <a:avLst/>
          </a:prstGeom>
          <a:noFill/>
          <a:ln w="38100">
            <a:solidFill>
              <a:srgbClr val="FF0000"/>
            </a:solidFill>
          </a:ln>
        </p:spPr>
        <p:txBody>
          <a:bodyPr wrap="square" rtlCol="0">
            <a:spAutoFit/>
          </a:bodyPr>
          <a:lstStyle/>
          <a:p>
            <a:pPr algn="ctr"/>
            <a:r>
              <a:rPr lang="en-US" sz="1600" dirty="0" smtClean="0">
                <a:solidFill>
                  <a:srgbClr val="FF0000"/>
                </a:solidFill>
              </a:rPr>
              <a:t>123%</a:t>
            </a:r>
            <a:endParaRPr lang="en-US" sz="1600" dirty="0">
              <a:solidFill>
                <a:srgbClr val="FF0000"/>
              </a:solidFill>
            </a:endParaRPr>
          </a:p>
        </p:txBody>
      </p:sp>
      <p:cxnSp>
        <p:nvCxnSpPr>
          <p:cNvPr id="58" name="Straight Connector 57"/>
          <p:cNvCxnSpPr/>
          <p:nvPr/>
        </p:nvCxnSpPr>
        <p:spPr>
          <a:xfrm>
            <a:off x="2135610" y="2228015"/>
            <a:ext cx="33065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1030158" y="1556810"/>
            <a:ext cx="1129990" cy="369332"/>
          </a:xfrm>
          <a:prstGeom prst="rect">
            <a:avLst/>
          </a:prstGeom>
          <a:noFill/>
        </p:spPr>
        <p:txBody>
          <a:bodyPr wrap="square" rtlCol="0">
            <a:spAutoFit/>
          </a:bodyPr>
          <a:lstStyle/>
          <a:p>
            <a:pPr algn="ctr"/>
            <a:r>
              <a:rPr lang="en-US" dirty="0"/>
              <a:t>Gen A</a:t>
            </a:r>
          </a:p>
        </p:txBody>
      </p:sp>
      <p:sp>
        <p:nvSpPr>
          <p:cNvPr id="5" name="TextBox 4"/>
          <p:cNvSpPr txBox="1"/>
          <p:nvPr/>
        </p:nvSpPr>
        <p:spPr>
          <a:xfrm>
            <a:off x="6586828" y="3783293"/>
            <a:ext cx="943583" cy="369332"/>
          </a:xfrm>
          <a:prstGeom prst="rect">
            <a:avLst/>
          </a:prstGeom>
          <a:noFill/>
        </p:spPr>
        <p:txBody>
          <a:bodyPr wrap="square" rtlCol="0">
            <a:spAutoFit/>
          </a:bodyPr>
          <a:lstStyle/>
          <a:p>
            <a:r>
              <a:rPr lang="en-US" dirty="0"/>
              <a:t>Line A</a:t>
            </a:r>
          </a:p>
        </p:txBody>
      </p:sp>
      <p:cxnSp>
        <p:nvCxnSpPr>
          <p:cNvPr id="8" name="Straight Arrow Connector 7"/>
          <p:cNvCxnSpPr/>
          <p:nvPr/>
        </p:nvCxnSpPr>
        <p:spPr>
          <a:xfrm flipH="1">
            <a:off x="5919121" y="3991976"/>
            <a:ext cx="641633" cy="1941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323905" y="249714"/>
            <a:ext cx="943583" cy="369332"/>
          </a:xfrm>
          <a:prstGeom prst="rect">
            <a:avLst/>
          </a:prstGeom>
          <a:noFill/>
        </p:spPr>
        <p:txBody>
          <a:bodyPr wrap="square" rtlCol="0">
            <a:spAutoFit/>
          </a:bodyPr>
          <a:lstStyle/>
          <a:p>
            <a:r>
              <a:rPr lang="en-US" dirty="0"/>
              <a:t>Line B</a:t>
            </a:r>
          </a:p>
        </p:txBody>
      </p:sp>
      <p:cxnSp>
        <p:nvCxnSpPr>
          <p:cNvPr id="10" name="Straight Arrow Connector 9"/>
          <p:cNvCxnSpPr/>
          <p:nvPr/>
        </p:nvCxnSpPr>
        <p:spPr>
          <a:xfrm>
            <a:off x="5125217" y="449098"/>
            <a:ext cx="547812" cy="2958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5515" y="2745066"/>
            <a:ext cx="1276440" cy="646331"/>
          </a:xfrm>
          <a:prstGeom prst="rect">
            <a:avLst/>
          </a:prstGeom>
          <a:noFill/>
        </p:spPr>
        <p:txBody>
          <a:bodyPr wrap="square" rtlCol="0">
            <a:spAutoFit/>
          </a:bodyPr>
          <a:lstStyle/>
          <a:p>
            <a:r>
              <a:rPr lang="en-US" dirty="0" smtClean="0">
                <a:solidFill>
                  <a:srgbClr val="FF0000"/>
                </a:solidFill>
              </a:rPr>
              <a:t>New Resource</a:t>
            </a:r>
            <a:endParaRPr lang="en-US" dirty="0">
              <a:solidFill>
                <a:srgbClr val="FF0000"/>
              </a:solidFill>
            </a:endParaRPr>
          </a:p>
        </p:txBody>
      </p:sp>
      <p:cxnSp>
        <p:nvCxnSpPr>
          <p:cNvPr id="11" name="Straight Arrow Connector 10"/>
          <p:cNvCxnSpPr/>
          <p:nvPr/>
        </p:nvCxnSpPr>
        <p:spPr>
          <a:xfrm>
            <a:off x="444253" y="3371289"/>
            <a:ext cx="697806" cy="20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035267" y="2318216"/>
            <a:ext cx="0" cy="63249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9" name="Elbow Connector 68"/>
          <p:cNvCxnSpPr/>
          <p:nvPr/>
        </p:nvCxnSpPr>
        <p:spPr>
          <a:xfrm rot="16200000" flipH="1">
            <a:off x="6069047" y="1689414"/>
            <a:ext cx="977159" cy="955282"/>
          </a:xfrm>
          <a:prstGeom prst="bentConnector3">
            <a:avLst>
              <a:gd name="adj1" fmla="val 96408"/>
            </a:avLst>
          </a:prstGeom>
          <a:ln w="19050"/>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7035267" y="2613006"/>
            <a:ext cx="758280" cy="3634"/>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2" name="Cloud 71"/>
          <p:cNvSpPr/>
          <p:nvPr/>
        </p:nvSpPr>
        <p:spPr>
          <a:xfrm>
            <a:off x="7662255" y="2309650"/>
            <a:ext cx="958618" cy="5518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6447816" y="2914107"/>
            <a:ext cx="1174902" cy="369332"/>
          </a:xfrm>
          <a:prstGeom prst="rect">
            <a:avLst/>
          </a:prstGeom>
          <a:noFill/>
        </p:spPr>
        <p:txBody>
          <a:bodyPr wrap="square" rtlCol="0">
            <a:spAutoFit/>
          </a:bodyPr>
          <a:lstStyle/>
          <a:p>
            <a:pPr algn="ctr"/>
            <a:r>
              <a:rPr lang="en-US" dirty="0" smtClean="0"/>
              <a:t>Station 6</a:t>
            </a:r>
            <a:endParaRPr lang="en-US" dirty="0"/>
          </a:p>
        </p:txBody>
      </p:sp>
      <p:sp>
        <p:nvSpPr>
          <p:cNvPr id="74" name="Content Placeholder 2"/>
          <p:cNvSpPr txBox="1">
            <a:spLocks/>
          </p:cNvSpPr>
          <p:nvPr/>
        </p:nvSpPr>
        <p:spPr>
          <a:xfrm>
            <a:off x="8891902" y="1648518"/>
            <a:ext cx="2971800" cy="373520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b="1" dirty="0" smtClean="0"/>
              <a:t>GTC needed to maintain &lt;125% exceedance with RAS</a:t>
            </a:r>
          </a:p>
          <a:p>
            <a:endParaRPr lang="en-US" sz="800" b="1" dirty="0" smtClean="0"/>
          </a:p>
          <a:p>
            <a:r>
              <a:rPr lang="en-US" sz="1800" b="1" dirty="0" smtClean="0"/>
              <a:t>GTC prevents possible collapse scenario</a:t>
            </a:r>
          </a:p>
          <a:p>
            <a:endParaRPr lang="en-US" sz="800" b="1" dirty="0" smtClean="0"/>
          </a:p>
          <a:p>
            <a:r>
              <a:rPr lang="en-US" sz="1800" b="1" dirty="0" smtClean="0"/>
              <a:t>Without RAS, N-1 thermal constraint is most limiting with no threat of instability and easily managed by SCED.</a:t>
            </a:r>
          </a:p>
          <a:p>
            <a:endParaRPr lang="en-US" sz="1800" b="1" dirty="0" smtClean="0"/>
          </a:p>
          <a:p>
            <a:endParaRPr lang="en-US" sz="800" b="1" dirty="0" smtClean="0"/>
          </a:p>
          <a:p>
            <a:endParaRPr lang="en-US" sz="800" b="1" dirty="0" smtClean="0"/>
          </a:p>
          <a:p>
            <a:endParaRPr lang="en-US" sz="800" b="1" dirty="0" smtClean="0"/>
          </a:p>
          <a:p>
            <a:endParaRPr lang="en-US" sz="800" b="1" dirty="0" smtClean="0"/>
          </a:p>
          <a:p>
            <a:endParaRPr lang="en-US" sz="1800" b="1" dirty="0" smtClean="0"/>
          </a:p>
          <a:p>
            <a:endParaRPr lang="en-US" dirty="0"/>
          </a:p>
        </p:txBody>
      </p:sp>
    </p:spTree>
    <p:extLst>
      <p:ext uri="{BB962C8B-B14F-4D97-AF65-F5344CB8AC3E}">
        <p14:creationId xmlns:p14="http://schemas.microsoft.com/office/powerpoint/2010/main" val="1203116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Language</a:t>
            </a:r>
            <a:r>
              <a:rPr lang="en-US" sz="3200" dirty="0" smtClean="0"/>
              <a:t> Overview</a:t>
            </a:r>
            <a:endParaRPr lang="en-US" sz="3200" dirty="0"/>
          </a:p>
        </p:txBody>
      </p:sp>
      <p:sp>
        <p:nvSpPr>
          <p:cNvPr id="3" name="Content Placeholder 2"/>
          <p:cNvSpPr>
            <a:spLocks noGrp="1"/>
          </p:cNvSpPr>
          <p:nvPr>
            <p:ph idx="1"/>
          </p:nvPr>
        </p:nvSpPr>
        <p:spPr>
          <a:xfrm>
            <a:off x="508000" y="1021158"/>
            <a:ext cx="10871200" cy="5280821"/>
          </a:xfrm>
        </p:spPr>
        <p:txBody>
          <a:bodyPr/>
          <a:lstStyle/>
          <a:p>
            <a:endParaRPr lang="en-US" sz="900" dirty="0"/>
          </a:p>
          <a:p>
            <a:r>
              <a:rPr lang="en-US" sz="2400" dirty="0"/>
              <a:t>Reliability RAS</a:t>
            </a:r>
          </a:p>
          <a:p>
            <a:pPr lvl="1"/>
            <a:r>
              <a:rPr lang="en-US" sz="2000" dirty="0"/>
              <a:t>Limit RASs to those needed to avoid actual or anticipated transmission security criteria in Operating Guide 2.2.2.</a:t>
            </a:r>
          </a:p>
          <a:p>
            <a:pPr lvl="1"/>
            <a:r>
              <a:rPr lang="en-US" sz="2000" dirty="0"/>
              <a:t>RAS may not be used for c</a:t>
            </a:r>
            <a:r>
              <a:rPr lang="en-US" sz="2000" dirty="0" smtClean="0"/>
              <a:t>onstraints </a:t>
            </a:r>
            <a:r>
              <a:rPr lang="en-US" sz="2000" dirty="0"/>
              <a:t>that </a:t>
            </a:r>
            <a:r>
              <a:rPr lang="en-US" sz="2000" dirty="0" smtClean="0"/>
              <a:t>can </a:t>
            </a:r>
            <a:r>
              <a:rPr lang="en-US" sz="2000" dirty="0"/>
              <a:t>be resolved through market tools.</a:t>
            </a:r>
          </a:p>
          <a:p>
            <a:pPr lvl="1"/>
            <a:endParaRPr lang="en-US" sz="1000" dirty="0"/>
          </a:p>
          <a:p>
            <a:pPr marL="457200" lvl="1" indent="0">
              <a:buNone/>
            </a:pPr>
            <a:endParaRPr lang="en-US" sz="2300" dirty="0" smtClean="0"/>
          </a:p>
          <a:p>
            <a:pPr lvl="1"/>
            <a:endParaRPr lang="en-US" sz="23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pic>
        <p:nvPicPr>
          <p:cNvPr id="5" name="Picture 4"/>
          <p:cNvPicPr>
            <a:picLocks noChangeAspect="1"/>
          </p:cNvPicPr>
          <p:nvPr/>
        </p:nvPicPr>
        <p:blipFill>
          <a:blip r:embed="rId2"/>
          <a:stretch>
            <a:fillRect/>
          </a:stretch>
        </p:blipFill>
        <p:spPr>
          <a:xfrm>
            <a:off x="1524000" y="3124200"/>
            <a:ext cx="9484006" cy="2666705"/>
          </a:xfrm>
          <a:prstGeom prst="rect">
            <a:avLst/>
          </a:prstGeom>
        </p:spPr>
      </p:pic>
    </p:spTree>
    <p:extLst>
      <p:ext uri="{BB962C8B-B14F-4D97-AF65-F5344CB8AC3E}">
        <p14:creationId xmlns:p14="http://schemas.microsoft.com/office/powerpoint/2010/main" val="445830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c34af464-7aa1-4edd-9be4-83dffc1cb92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6848</TotalTime>
  <Words>768</Words>
  <Application>Microsoft Office PowerPoint</Application>
  <PresentationFormat>Widescreen</PresentationFormat>
  <Paragraphs>300</Paragraphs>
  <Slides>11</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1_Custom Design</vt:lpstr>
      <vt:lpstr>Office Theme</vt:lpstr>
      <vt:lpstr>PowerPoint Presentation</vt:lpstr>
      <vt:lpstr>Business Case</vt:lpstr>
      <vt:lpstr>RAS Timeline</vt:lpstr>
      <vt:lpstr>RAS History</vt:lpstr>
      <vt:lpstr>Business Case</vt:lpstr>
      <vt:lpstr>Business Case</vt:lpstr>
      <vt:lpstr>RAS Example</vt:lpstr>
      <vt:lpstr>RAS + GTC</vt:lpstr>
      <vt:lpstr>Language Overview</vt:lpstr>
      <vt:lpstr>Language Overview</vt:lpstr>
      <vt:lpstr>Discussion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cp:lastModifiedBy>
  <cp:revision>119</cp:revision>
  <cp:lastPrinted>2020-07-02T15:16:39Z</cp:lastPrinted>
  <dcterms:created xsi:type="dcterms:W3CDTF">2016-01-21T15:20:31Z</dcterms:created>
  <dcterms:modified xsi:type="dcterms:W3CDTF">2020-08-20T14:54:10Z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