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301" r:id="rId7"/>
    <p:sldId id="313" r:id="rId8"/>
    <p:sldId id="322" r:id="rId9"/>
    <p:sldId id="323" r:id="rId10"/>
    <p:sldId id="325" r:id="rId11"/>
    <p:sldId id="318" r:id="rId12"/>
    <p:sldId id="319" r:id="rId13"/>
    <p:sldId id="300" r:id="rId14"/>
    <p:sldId id="316" r:id="rId15"/>
    <p:sldId id="317" r:id="rId16"/>
    <p:sldId id="321" r:id="rId17"/>
    <p:sldId id="326" r:id="rId18"/>
    <p:sldId id="327" r:id="rId19"/>
    <p:sldId id="328" r:id="rId20"/>
    <p:sldId id="29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7" d="100"/>
          <a:sy n="67" d="100"/>
        </p:scale>
        <p:origin x="1392"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32538"/>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p>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3284754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0814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69880"/>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(RTCTF) Update</a:t>
            </a:r>
            <a:endParaRPr lang="en-US" sz="2000" b="1" dirty="0">
              <a:solidFill>
                <a:schemeClr val="tx2"/>
              </a:solidFill>
            </a:endParaRPr>
          </a:p>
          <a:p>
            <a:endParaRPr lang="en-US" dirty="0">
              <a:solidFill>
                <a:schemeClr val="tx2"/>
              </a:solidFill>
            </a:endParaRPr>
          </a:p>
          <a:p>
            <a:r>
              <a:rPr lang="en-US" dirty="0" smtClean="0">
                <a:solidFill>
                  <a:schemeClr val="tx2"/>
                </a:solidFill>
              </a:rPr>
              <a:t>Bryan Sams</a:t>
            </a:r>
            <a:endParaRPr lang="en-US" dirty="0" smtClean="0">
              <a:solidFill>
                <a:schemeClr val="tx2"/>
              </a:solidFill>
            </a:endParaRPr>
          </a:p>
          <a:p>
            <a:r>
              <a:rPr lang="en-US" dirty="0" smtClean="0">
                <a:solidFill>
                  <a:schemeClr val="tx2"/>
                </a:solidFill>
              </a:rPr>
              <a:t>RTCTF </a:t>
            </a:r>
            <a:r>
              <a:rPr lang="en-US" dirty="0" smtClean="0">
                <a:solidFill>
                  <a:schemeClr val="tx2"/>
                </a:solidFill>
              </a:rPr>
              <a:t>Vice Chair</a:t>
            </a:r>
            <a:endParaRPr lang="en-US" dirty="0" smtClean="0">
              <a:solidFill>
                <a:schemeClr val="tx2"/>
              </a:solidFill>
            </a:endParaRPr>
          </a:p>
          <a:p>
            <a:endParaRPr lang="en-US" dirty="0">
              <a:solidFill>
                <a:schemeClr val="tx2"/>
              </a:solidFill>
            </a:endParaRPr>
          </a:p>
          <a:p>
            <a:r>
              <a:rPr lang="en-US" dirty="0" smtClean="0">
                <a:solidFill>
                  <a:schemeClr val="tx2"/>
                </a:solidFill>
              </a:rPr>
              <a:t>TAC</a:t>
            </a:r>
          </a:p>
          <a:p>
            <a:r>
              <a:rPr lang="en-US" dirty="0" smtClean="0">
                <a:solidFill>
                  <a:schemeClr val="tx2"/>
                </a:solidFill>
              </a:rPr>
              <a:t>August 26, </a:t>
            </a:r>
            <a:r>
              <a:rPr lang="en-US" dirty="0" smtClean="0">
                <a:solidFill>
                  <a:schemeClr val="tx2"/>
                </a:solidFill>
              </a:rPr>
              <a:t>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 Review Process (continued)</a:t>
            </a:r>
            <a:endParaRPr lang="en-US" sz="2400" dirty="0"/>
          </a:p>
        </p:txBody>
      </p:sp>
      <p:sp>
        <p:nvSpPr>
          <p:cNvPr id="3" name="Content Placeholder 2"/>
          <p:cNvSpPr>
            <a:spLocks noGrp="1"/>
          </p:cNvSpPr>
          <p:nvPr>
            <p:ph idx="1"/>
          </p:nvPr>
        </p:nvSpPr>
        <p:spPr>
          <a:xfrm>
            <a:off x="304800" y="990600"/>
            <a:ext cx="8686800" cy="5181600"/>
          </a:xfrm>
        </p:spPr>
        <p:txBody>
          <a:bodyPr/>
          <a:lstStyle/>
          <a:p>
            <a:r>
              <a:rPr lang="en-US" sz="1800" dirty="0" smtClean="0">
                <a:solidFill>
                  <a:schemeClr val="accent2"/>
                </a:solidFill>
              </a:rPr>
              <a:t>At the May 2020 TAC meeting there was no opposition to the following process (if needed) to potentially modify </a:t>
            </a:r>
            <a:r>
              <a:rPr lang="en-US" sz="1800" dirty="0">
                <a:solidFill>
                  <a:schemeClr val="accent2"/>
                </a:solidFill>
              </a:rPr>
              <a:t>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p>
          <a:p>
            <a:pPr marL="457200" lvl="1" indent="0">
              <a:buNone/>
            </a:pPr>
            <a:endParaRPr lang="en-US" sz="1600" dirty="0" smtClean="0">
              <a:solidFill>
                <a:srgbClr val="FF0000"/>
              </a:solidFill>
            </a:endParaRPr>
          </a:p>
          <a:p>
            <a:r>
              <a:rPr lang="en-US" sz="1800" dirty="0" smtClean="0">
                <a:solidFill>
                  <a:schemeClr val="accent2"/>
                </a:solidFill>
              </a:rPr>
              <a:t>Next slide describes the review and escalation process from RTCTF to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017286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Review Process (continued)</a:t>
            </a:r>
          </a:p>
        </p:txBody>
      </p:sp>
      <p:sp>
        <p:nvSpPr>
          <p:cNvPr id="3" name="Content Placeholder 2"/>
          <p:cNvSpPr>
            <a:spLocks noGrp="1"/>
          </p:cNvSpPr>
          <p:nvPr>
            <p:ph idx="1"/>
          </p:nvPr>
        </p:nvSpPr>
        <p:spPr>
          <a:xfrm>
            <a:off x="122722" y="804069"/>
            <a:ext cx="8915400" cy="5139531"/>
          </a:xfrm>
        </p:spPr>
        <p:txBody>
          <a:bodyPr/>
          <a:lstStyle/>
          <a:p>
            <a:r>
              <a:rPr lang="en-US" sz="1700" b="1" dirty="0"/>
              <a:t>Proposed process for modifying RTCRRs beyond </a:t>
            </a:r>
            <a:r>
              <a:rPr lang="en-US" sz="1700" b="1" dirty="0" smtClean="0"/>
              <a:t>scope </a:t>
            </a:r>
            <a:r>
              <a:rPr lang="en-US" sz="1700" b="1" dirty="0"/>
              <a:t>of Board-approved KPs:</a:t>
            </a:r>
          </a:p>
          <a:p>
            <a:pPr lvl="1"/>
            <a:r>
              <a:rPr lang="en-US" sz="1500" dirty="0"/>
              <a:t>A Market Participant has the right to express concerns with a RTCRR.</a:t>
            </a:r>
          </a:p>
          <a:p>
            <a:pPr lvl="2"/>
            <a:r>
              <a:rPr lang="en-US" sz="1300" dirty="0"/>
              <a:t>A Market Participant may file comments to modify a RTCRR beyond the scope of the Board-approved KPs.</a:t>
            </a:r>
          </a:p>
          <a:p>
            <a:pPr lvl="2"/>
            <a:r>
              <a:rPr lang="en-US" sz="1300" dirty="0"/>
              <a:t>In comments to modify an RTCRR, the submitting party shall explain how the revisions meet the criteria proposed on the previous slide.</a:t>
            </a:r>
          </a:p>
          <a:p>
            <a:pPr lvl="1"/>
            <a:r>
              <a:rPr lang="en-US" sz="1500" dirty="0"/>
              <a:t>RTCTF will </a:t>
            </a:r>
            <a:r>
              <a:rPr lang="en-US" sz="1500" dirty="0" smtClean="0"/>
              <a:t>provide:</a:t>
            </a:r>
          </a:p>
          <a:p>
            <a:pPr lvl="2"/>
            <a:r>
              <a:rPr lang="en-US" sz="1300" dirty="0" smtClean="0"/>
              <a:t>The </a:t>
            </a:r>
            <a:r>
              <a:rPr lang="en-US" sz="1300" dirty="0"/>
              <a:t>technical forum (e.g., an extra off-cycle meeting) for discussion of the proposed RTCRR changes with the understanding that RTCTF consensus is not practical and will not occur.</a:t>
            </a:r>
          </a:p>
          <a:p>
            <a:pPr lvl="1"/>
            <a:r>
              <a:rPr lang="en-US" sz="1500" dirty="0" smtClean="0"/>
              <a:t>At TAC:</a:t>
            </a:r>
          </a:p>
          <a:p>
            <a:pPr lvl="2"/>
            <a:r>
              <a:rPr lang="en-US" sz="1300" dirty="0" smtClean="0"/>
              <a:t>RTCTF </a:t>
            </a:r>
            <a:r>
              <a:rPr lang="en-US" sz="1300" dirty="0"/>
              <a:t>Chair will advise TAC leadership of any RTCRR Comments that </a:t>
            </a:r>
            <a:r>
              <a:rPr lang="en-US" sz="1300" dirty="0" smtClean="0"/>
              <a:t>propose </a:t>
            </a:r>
            <a:r>
              <a:rPr lang="en-US" sz="1300" dirty="0"/>
              <a:t>to modify the scope of the KPs beyond that which was approved by the Board, and </a:t>
            </a:r>
            <a:endParaRPr lang="en-US" sz="1300" dirty="0" smtClean="0"/>
          </a:p>
          <a:p>
            <a:pPr lvl="2"/>
            <a:r>
              <a:rPr lang="en-US" sz="1300" dirty="0" smtClean="0"/>
              <a:t>Request </a:t>
            </a:r>
            <a:r>
              <a:rPr lang="en-US" sz="1300" dirty="0"/>
              <a:t>time for the MP to present to TAC for consideration, as well as another MP to present the counterpoints (if any) as to why the existing KP should continue to be maintained and aligned with RTCRRs.  </a:t>
            </a:r>
          </a:p>
          <a:p>
            <a:pPr lvl="2"/>
            <a:r>
              <a:rPr lang="en-US" sz="1300" dirty="0"/>
              <a:t>TAC may take a straw poll to endorse the proposed NPRR comments; the vote would not be </a:t>
            </a:r>
            <a:r>
              <a:rPr lang="en-US" sz="1300" dirty="0" smtClean="0"/>
              <a:t>binding and therefore non-appealable, </a:t>
            </a:r>
            <a:r>
              <a:rPr lang="en-US" sz="1300" dirty="0"/>
              <a:t>but would classify the modified/added concept as valid</a:t>
            </a:r>
            <a:r>
              <a:rPr lang="en-US" sz="1300" dirty="0" smtClean="0"/>
              <a:t>.</a:t>
            </a:r>
          </a:p>
          <a:p>
            <a:pPr lvl="1"/>
            <a:r>
              <a:rPr lang="en-US" sz="1500" dirty="0" smtClean="0"/>
              <a:t>If TAC endorses the alternative, the RTCTF Chair would update the Board of the straw poll decision.</a:t>
            </a:r>
            <a:endParaRPr lang="en-US" sz="1500" dirty="0"/>
          </a:p>
          <a:p>
            <a:pPr lvl="1"/>
            <a:r>
              <a:rPr lang="en-US" sz="1500" dirty="0"/>
              <a:t>The RTCRR comments would </a:t>
            </a:r>
            <a:r>
              <a:rPr lang="en-US" sz="1500" dirty="0" smtClean="0"/>
              <a:t>subsequently be </a:t>
            </a:r>
            <a:r>
              <a:rPr lang="en-US" sz="1500" dirty="0"/>
              <a:t>considered at PRS, TAC, and ultimately the ERCOT </a:t>
            </a:r>
            <a:r>
              <a:rPr lang="en-US" sz="1500" dirty="0" smtClean="0"/>
              <a:t>Board as consistent with Protocols Section 21 process.</a:t>
            </a: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607807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Previously Discussed Consensus Items</a:t>
            </a:r>
            <a:endParaRPr lang="en-US" sz="2400" dirty="0"/>
          </a:p>
        </p:txBody>
      </p:sp>
      <p:sp>
        <p:nvSpPr>
          <p:cNvPr id="3" name="Content Placeholder 2"/>
          <p:cNvSpPr>
            <a:spLocks noGrp="1"/>
          </p:cNvSpPr>
          <p:nvPr>
            <p:ph idx="1"/>
          </p:nvPr>
        </p:nvSpPr>
        <p:spPr/>
        <p:txBody>
          <a:bodyPr/>
          <a:lstStyle/>
          <a:p>
            <a:r>
              <a:rPr lang="en-US" sz="2000" u="sng" dirty="0"/>
              <a:t>4/30/2020 </a:t>
            </a:r>
            <a:r>
              <a:rPr lang="en-US" sz="2000" u="sng" dirty="0" smtClean="0"/>
              <a:t>RTCTF Consensus</a:t>
            </a:r>
            <a:r>
              <a:rPr lang="en-US" sz="2000" u="sng" dirty="0"/>
              <a:t>:</a:t>
            </a:r>
          </a:p>
          <a:p>
            <a:pPr lvl="1"/>
            <a:r>
              <a:rPr lang="en-US" sz="1600" dirty="0"/>
              <a:t>SWCAP/VOLL - OBDRR020 (Sections 2 and 4)</a:t>
            </a:r>
          </a:p>
          <a:p>
            <a:pPr lvl="1"/>
            <a:r>
              <a:rPr lang="en-US" sz="1600" dirty="0"/>
              <a:t>AS Proxy Offers and General SCED – NPRR1010 (6.4.9.1.1)</a:t>
            </a:r>
          </a:p>
          <a:p>
            <a:pPr lvl="1"/>
            <a:r>
              <a:rPr lang="en-US" sz="1600" dirty="0"/>
              <a:t>Reliability Deployment Pricing Run - NPRR1010 (6.5.7.3.1)</a:t>
            </a:r>
          </a:p>
          <a:p>
            <a:pPr lvl="1"/>
            <a:r>
              <a:rPr lang="en-US" sz="1600" dirty="0"/>
              <a:t>COP Changes - NPRR1007 (3.9, 3.9.1, and 3.9.2)</a:t>
            </a:r>
          </a:p>
          <a:p>
            <a:pPr lvl="1"/>
            <a:r>
              <a:rPr lang="en-US" sz="1600" dirty="0"/>
              <a:t>RUC General Update - NPRR1009 (5.1, 5.2.2.1, 5.2.2.2, 5.3, 5.4, 5.4.1, and 5.5.2</a:t>
            </a:r>
            <a:r>
              <a:rPr lang="en-US" sz="1600" dirty="0" smtClean="0"/>
              <a:t>)</a:t>
            </a:r>
          </a:p>
          <a:p>
            <a:pPr lvl="1"/>
            <a:endParaRPr lang="en-US" sz="1600" dirty="0"/>
          </a:p>
          <a:p>
            <a:r>
              <a:rPr lang="en-US" sz="2000" u="sng" dirty="0" smtClean="0"/>
              <a:t>5/20/2020 RTCTF Consensus</a:t>
            </a:r>
            <a:r>
              <a:rPr lang="en-US" sz="2000" u="sng" dirty="0"/>
              <a:t>:</a:t>
            </a:r>
          </a:p>
          <a:p>
            <a:pPr lvl="1"/>
            <a:r>
              <a:rPr lang="en-US" sz="1600" dirty="0"/>
              <a:t>SWCAP/VOLL- NPRR1008 (4.4.11 and 4.4.11.1)</a:t>
            </a:r>
          </a:p>
          <a:p>
            <a:pPr lvl="1"/>
            <a:r>
              <a:rPr lang="en-US" sz="1600" dirty="0"/>
              <a:t>ASDC Creation- NPRR1008 (4.4.12)</a:t>
            </a:r>
          </a:p>
          <a:p>
            <a:pPr lvl="1"/>
            <a:r>
              <a:rPr lang="en-US" sz="1600" dirty="0"/>
              <a:t>AS Proxy Offers and General SCED- NPRR1010 (6.5.7.3)</a:t>
            </a:r>
          </a:p>
          <a:p>
            <a:pPr lvl="1"/>
            <a:r>
              <a:rPr lang="en-US" sz="1600" dirty="0"/>
              <a:t>Market Restart- NPRR1013 (25.3)</a:t>
            </a:r>
          </a:p>
          <a:p>
            <a:pPr lvl="1"/>
            <a:r>
              <a:rPr lang="en-US" sz="1600" dirty="0"/>
              <a:t>SASM Removal- NPRR1008 (4.5.2) &amp; NPRR1010 (6.4.9, 6.4.9.1.3, 6.4.9.2, 6.4.9.2.1, 6.4.9.2.2, and 6.4.9.2.3)</a:t>
            </a:r>
          </a:p>
          <a:p>
            <a:pPr lvl="1"/>
            <a:r>
              <a:rPr lang="en-US" sz="1600" dirty="0"/>
              <a:t>DAM General Update- OBDRR020 (Appendix 1)</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80060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Previously Discussed Consensus </a:t>
            </a:r>
            <a:r>
              <a:rPr lang="en-US" sz="2400" dirty="0" smtClean="0"/>
              <a:t>Items (continued)</a:t>
            </a:r>
            <a:endParaRPr lang="en-US" sz="2400" dirty="0"/>
          </a:p>
        </p:txBody>
      </p:sp>
      <p:sp>
        <p:nvSpPr>
          <p:cNvPr id="3" name="Content Placeholder 2"/>
          <p:cNvSpPr>
            <a:spLocks noGrp="1"/>
          </p:cNvSpPr>
          <p:nvPr>
            <p:ph idx="1"/>
          </p:nvPr>
        </p:nvSpPr>
        <p:spPr/>
        <p:txBody>
          <a:bodyPr/>
          <a:lstStyle/>
          <a:p>
            <a:r>
              <a:rPr lang="en-US" sz="2000" u="sng" dirty="0" smtClean="0"/>
              <a:t>6/10/2020 RTCTF Consensus (37 items):</a:t>
            </a:r>
            <a:endParaRPr lang="en-US" sz="2000" u="sng" dirty="0"/>
          </a:p>
          <a:p>
            <a:pPr lvl="1">
              <a:spcAft>
                <a:spcPts val="600"/>
              </a:spcAft>
            </a:pPr>
            <a:r>
              <a:rPr lang="en-US" sz="1800" dirty="0" smtClean="0"/>
              <a:t>DAM </a:t>
            </a:r>
            <a:r>
              <a:rPr lang="en-US" sz="1800" dirty="0"/>
              <a:t>– AS Only Offer Material (Round </a:t>
            </a:r>
            <a:r>
              <a:rPr lang="en-US" sz="1800" dirty="0" smtClean="0"/>
              <a:t>3)</a:t>
            </a:r>
          </a:p>
          <a:p>
            <a:pPr lvl="2">
              <a:spcAft>
                <a:spcPts val="600"/>
              </a:spcAft>
            </a:pPr>
            <a:r>
              <a:rPr lang="en-US" sz="1600" dirty="0" smtClean="0"/>
              <a:t>NPRR1008 </a:t>
            </a:r>
            <a:r>
              <a:rPr lang="en-US" sz="1600" dirty="0"/>
              <a:t>(4.3, 4.4.7.2, 4.4.7.2.1, 4.4.7.2.2, 4.4.7.2.3, 4.4.7.2.4, and </a:t>
            </a:r>
            <a:r>
              <a:rPr lang="en-US" sz="1600" dirty="0" smtClean="0"/>
              <a:t>4.5.3)</a:t>
            </a:r>
          </a:p>
          <a:p>
            <a:pPr lvl="1">
              <a:spcAft>
                <a:spcPts val="600"/>
              </a:spcAft>
            </a:pPr>
            <a:r>
              <a:rPr lang="en-US" sz="1800" dirty="0" smtClean="0"/>
              <a:t>RTM </a:t>
            </a:r>
            <a:r>
              <a:rPr lang="en-US" sz="1800" dirty="0"/>
              <a:t>- Telemetry and RLC (Round </a:t>
            </a:r>
            <a:r>
              <a:rPr lang="en-US" sz="1800" dirty="0" smtClean="0"/>
              <a:t>3)</a:t>
            </a:r>
          </a:p>
          <a:p>
            <a:pPr lvl="2">
              <a:spcAft>
                <a:spcPts val="600"/>
              </a:spcAft>
            </a:pPr>
            <a:r>
              <a:rPr lang="en-US" sz="1600" dirty="0" smtClean="0"/>
              <a:t>NPRR1010 </a:t>
            </a:r>
            <a:r>
              <a:rPr lang="en-US" sz="1600" dirty="0"/>
              <a:t>(6.4.6, 6.5.5.2, 6.5.7.1.12, 6.5.7.1.13, and </a:t>
            </a:r>
            <a:r>
              <a:rPr lang="en-US" sz="1600" dirty="0" smtClean="0"/>
              <a:t>6.5.7.2)</a:t>
            </a:r>
          </a:p>
          <a:p>
            <a:pPr lvl="1">
              <a:spcAft>
                <a:spcPts val="600"/>
              </a:spcAft>
            </a:pPr>
            <a:r>
              <a:rPr lang="en-US" sz="1800" dirty="0" smtClean="0"/>
              <a:t>DAM </a:t>
            </a:r>
            <a:r>
              <a:rPr lang="en-US" sz="1800" dirty="0"/>
              <a:t>General Update (Round 3)</a:t>
            </a:r>
          </a:p>
          <a:p>
            <a:pPr lvl="2">
              <a:spcAft>
                <a:spcPts val="600"/>
              </a:spcAft>
            </a:pPr>
            <a:r>
              <a:rPr lang="en-US" sz="1600" dirty="0" smtClean="0"/>
              <a:t>NPRR1008 </a:t>
            </a:r>
            <a:r>
              <a:rPr lang="en-US" sz="1600" dirty="0"/>
              <a:t>(4.1, 4.2.1.2, 4.4.7.1, 4.4.7.1.1, 4.4.7.3, 4.4.8, 4.4.9.3.1, 4.4.9.3.3, 4.4.9.4.1, 4.4.9.5.1, and </a:t>
            </a:r>
            <a:r>
              <a:rPr lang="en-US" sz="1600" dirty="0" smtClean="0"/>
              <a:t>4.5.1)</a:t>
            </a:r>
          </a:p>
          <a:p>
            <a:pPr lvl="1">
              <a:spcAft>
                <a:spcPts val="600"/>
              </a:spcAft>
            </a:pPr>
            <a:r>
              <a:rPr lang="en-US" sz="1800" dirty="0" smtClean="0"/>
              <a:t>Credit </a:t>
            </a:r>
            <a:r>
              <a:rPr lang="en-US" sz="1800" dirty="0"/>
              <a:t>(Round 2) </a:t>
            </a:r>
            <a:endParaRPr lang="en-US" sz="1800" dirty="0" smtClean="0"/>
          </a:p>
          <a:p>
            <a:pPr lvl="2">
              <a:spcAft>
                <a:spcPts val="600"/>
              </a:spcAft>
            </a:pPr>
            <a:r>
              <a:rPr lang="en-US" sz="1600" dirty="0" smtClean="0"/>
              <a:t>NPRR1013 </a:t>
            </a:r>
            <a:r>
              <a:rPr lang="en-US" sz="1600" dirty="0"/>
              <a:t>(16.11.4.1, </a:t>
            </a:r>
            <a:r>
              <a:rPr lang="en-US" sz="1600" dirty="0" smtClean="0"/>
              <a:t>16.11.4.3.2)</a:t>
            </a:r>
          </a:p>
          <a:p>
            <a:pPr lvl="1">
              <a:spcAft>
                <a:spcPts val="600"/>
              </a:spcAft>
            </a:pPr>
            <a:r>
              <a:rPr lang="en-US" sz="1800" dirty="0" smtClean="0"/>
              <a:t>DAM </a:t>
            </a:r>
            <a:r>
              <a:rPr lang="en-US" sz="1800" dirty="0"/>
              <a:t>Credit/Settlement (Round </a:t>
            </a:r>
            <a:r>
              <a:rPr lang="en-US" sz="1800" dirty="0" smtClean="0"/>
              <a:t>2)</a:t>
            </a:r>
          </a:p>
          <a:p>
            <a:pPr lvl="2">
              <a:spcAft>
                <a:spcPts val="600"/>
              </a:spcAft>
            </a:pPr>
            <a:r>
              <a:rPr lang="en-US" sz="1600" dirty="0" smtClean="0"/>
              <a:t>NPRR1008 </a:t>
            </a:r>
            <a:r>
              <a:rPr lang="en-US" sz="1600" dirty="0"/>
              <a:t>(4.4.10, 4.6.2.3.1, 4.6.4.1.1, 4.6.4.1.2, 4.6.4.1.3, 4.6.4.1.4, 4.6.4.1.5, 4.6.4.2.1, 4.6.4.2.2, 4.6.4.2.3, 4.6.4.2.4, 4.6.4.2.5)</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324041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052221"/>
          </a:xfrm>
        </p:spPr>
        <p:txBody>
          <a:bodyPr/>
          <a:lstStyle/>
          <a:p>
            <a:r>
              <a:rPr lang="en-US" sz="2000" u="sng" dirty="0" smtClean="0"/>
              <a:t>6/29/2020 RTCTF Consensus (34 items):</a:t>
            </a:r>
            <a:endParaRPr lang="en-US" sz="2000" u="sng" dirty="0"/>
          </a:p>
          <a:p>
            <a:pPr lvl="1">
              <a:spcAft>
                <a:spcPts val="600"/>
              </a:spcAft>
            </a:pPr>
            <a:r>
              <a:rPr lang="en-US" sz="1800" dirty="0" smtClean="0"/>
              <a:t>DAM </a:t>
            </a:r>
            <a:r>
              <a:rPr lang="en-US" sz="1800" dirty="0"/>
              <a:t>General Update </a:t>
            </a:r>
            <a:r>
              <a:rPr lang="en-US" sz="1800" dirty="0" smtClean="0"/>
              <a:t>(Round 3)</a:t>
            </a:r>
          </a:p>
          <a:p>
            <a:pPr lvl="2">
              <a:spcAft>
                <a:spcPts val="600"/>
              </a:spcAft>
            </a:pPr>
            <a:r>
              <a:rPr lang="en-US" sz="1600" dirty="0" smtClean="0"/>
              <a:t>NPRR1008 </a:t>
            </a:r>
            <a:r>
              <a:rPr lang="en-US" sz="1600" dirty="0"/>
              <a:t>(4.4.7.3)</a:t>
            </a:r>
          </a:p>
          <a:p>
            <a:pPr lvl="1">
              <a:spcAft>
                <a:spcPts val="600"/>
              </a:spcAft>
            </a:pPr>
            <a:r>
              <a:rPr lang="en-US" sz="1800" dirty="0"/>
              <a:t>RUC Settlement </a:t>
            </a:r>
            <a:r>
              <a:rPr lang="en-US" sz="1800" dirty="0" smtClean="0"/>
              <a:t>(Round 3)</a:t>
            </a:r>
          </a:p>
          <a:p>
            <a:pPr lvl="2">
              <a:spcAft>
                <a:spcPts val="600"/>
              </a:spcAft>
            </a:pPr>
            <a:r>
              <a:rPr lang="en-US" sz="1600" dirty="0" smtClean="0"/>
              <a:t>NPRR1009 </a:t>
            </a:r>
            <a:r>
              <a:rPr lang="en-US" sz="1600" dirty="0"/>
              <a:t>(5.6.2, 5.7.1.3, 5.7.1.4, 5.7.4.1.1)</a:t>
            </a:r>
          </a:p>
          <a:p>
            <a:pPr lvl="1">
              <a:spcAft>
                <a:spcPts val="600"/>
              </a:spcAft>
            </a:pPr>
            <a:r>
              <a:rPr lang="en-US" sz="1800" dirty="0" smtClean="0"/>
              <a:t>RTM </a:t>
            </a:r>
            <a:r>
              <a:rPr lang="en-US" sz="1800" dirty="0"/>
              <a:t>- AS Deployment </a:t>
            </a:r>
            <a:r>
              <a:rPr lang="en-US" sz="1800" dirty="0" smtClean="0"/>
              <a:t>(Round 2)</a:t>
            </a:r>
          </a:p>
          <a:p>
            <a:pPr lvl="2">
              <a:spcAft>
                <a:spcPts val="600"/>
              </a:spcAft>
            </a:pPr>
            <a:r>
              <a:rPr lang="en-US" sz="1600" dirty="0" smtClean="0"/>
              <a:t>NPRR1007 </a:t>
            </a:r>
            <a:r>
              <a:rPr lang="en-US" sz="1600" dirty="0"/>
              <a:t>(3.16, 3.17.1, 3.18)</a:t>
            </a:r>
          </a:p>
          <a:p>
            <a:pPr lvl="1">
              <a:spcAft>
                <a:spcPts val="600"/>
              </a:spcAft>
            </a:pPr>
            <a:r>
              <a:rPr lang="en-US" sz="1800" dirty="0"/>
              <a:t>RTM - General </a:t>
            </a:r>
            <a:r>
              <a:rPr lang="en-US" sz="1800" dirty="0" smtClean="0"/>
              <a:t>Update (Round 2)</a:t>
            </a:r>
            <a:endParaRPr lang="en-US" sz="1800" dirty="0"/>
          </a:p>
          <a:p>
            <a:pPr lvl="2">
              <a:spcAft>
                <a:spcPts val="600"/>
              </a:spcAft>
            </a:pPr>
            <a:r>
              <a:rPr lang="en-US" sz="1600" dirty="0"/>
              <a:t>NOGRR211 (2.1, 2.2.4, 2.2.4.2)</a:t>
            </a:r>
          </a:p>
          <a:p>
            <a:pPr lvl="2">
              <a:spcAft>
                <a:spcPts val="600"/>
              </a:spcAft>
            </a:pPr>
            <a:r>
              <a:rPr lang="en-US" sz="1600" dirty="0"/>
              <a:t>NPRR1013 (1.3.1.4, 1.3.3)</a:t>
            </a:r>
          </a:p>
          <a:p>
            <a:pPr lvl="2">
              <a:spcAft>
                <a:spcPts val="600"/>
              </a:spcAft>
            </a:pPr>
            <a:r>
              <a:rPr lang="en-US" sz="1600" dirty="0"/>
              <a:t>NPRR1007 (3.6.1, 3.8.1, 3.8.2, 3.8.3, 3.14.4.1)</a:t>
            </a:r>
          </a:p>
          <a:p>
            <a:pPr lvl="2">
              <a:spcAft>
                <a:spcPts val="600"/>
              </a:spcAft>
            </a:pPr>
            <a:r>
              <a:rPr lang="en-US" sz="1600" dirty="0"/>
              <a:t>NPRR1008 (4.4.4, 4.4.7.4)</a:t>
            </a:r>
          </a:p>
          <a:p>
            <a:pPr lvl="2">
              <a:spcAft>
                <a:spcPts val="600"/>
              </a:spcAft>
            </a:pPr>
            <a:r>
              <a:rPr lang="en-US" sz="1600" dirty="0"/>
              <a:t>NPRR1010 (6.1, 6.3, 6.3.1, 6.3.2, 6.4.7.1, 6.5.1.1, 6.5.1.2, 6.5.7, 6.5.9.2, 6.5.9.3.3, 6.5.9.3.4, 6.5.9.4) </a:t>
            </a:r>
            <a:endParaRPr lang="en-US" sz="1600" dirty="0" smtClean="0"/>
          </a:p>
          <a:p>
            <a:pPr lvl="2">
              <a:spcAft>
                <a:spcPts val="600"/>
              </a:spcAft>
            </a:pPr>
            <a:r>
              <a:rPr lang="en-US" sz="1600" dirty="0" smtClean="0"/>
              <a:t>NPRR1011 </a:t>
            </a:r>
            <a:r>
              <a:rPr lang="en-US" sz="1600" dirty="0"/>
              <a:t>(8.1.1.1, 8.1.1.2)</a:t>
            </a:r>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487390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7/22/2020 RTCTF Consensus (46 items):</a:t>
            </a:r>
            <a:endParaRPr lang="en-US" sz="2000" u="sng" dirty="0"/>
          </a:p>
          <a:p>
            <a:pPr lvl="1">
              <a:spcAft>
                <a:spcPts val="600"/>
              </a:spcAft>
            </a:pPr>
            <a:r>
              <a:rPr lang="en-US" sz="1800" dirty="0" smtClean="0"/>
              <a:t>RTM </a:t>
            </a:r>
            <a:r>
              <a:rPr lang="en-US" sz="1800" dirty="0"/>
              <a:t>- AS </a:t>
            </a:r>
            <a:r>
              <a:rPr lang="en-US" sz="1800" dirty="0" smtClean="0"/>
              <a:t>Deployment (Round 3)</a:t>
            </a:r>
            <a:endParaRPr lang="en-US" sz="1800" dirty="0"/>
          </a:p>
          <a:p>
            <a:pPr lvl="2">
              <a:spcAft>
                <a:spcPts val="600"/>
              </a:spcAft>
            </a:pPr>
            <a:r>
              <a:rPr lang="en-US" sz="1600" dirty="0"/>
              <a:t>NPRR1010 (6.5.7.4.1, 6.5.7.6.1, 6.5.7.6.2, 6.5.7.6.2.1, 6.5.7.6.2.2, 6.5.7.6.2.3, 6.5.7.6.2.4, 6.5.9.4.2)</a:t>
            </a:r>
          </a:p>
          <a:p>
            <a:pPr lvl="1">
              <a:spcAft>
                <a:spcPts val="600"/>
              </a:spcAft>
            </a:pPr>
            <a:r>
              <a:rPr lang="en-US" sz="1800" dirty="0" smtClean="0"/>
              <a:t>RTM </a:t>
            </a:r>
            <a:r>
              <a:rPr lang="en-US" sz="1800" dirty="0"/>
              <a:t>– General </a:t>
            </a:r>
            <a:r>
              <a:rPr lang="en-US" sz="1800" dirty="0" smtClean="0"/>
              <a:t>Update (Round 3)</a:t>
            </a:r>
            <a:endParaRPr lang="en-US" sz="1800" dirty="0"/>
          </a:p>
          <a:p>
            <a:pPr lvl="2">
              <a:spcAft>
                <a:spcPts val="600"/>
              </a:spcAft>
            </a:pPr>
            <a:r>
              <a:rPr lang="en-US" sz="1600" dirty="0"/>
              <a:t>NPRR1010 (6.4.9.1.2)</a:t>
            </a:r>
          </a:p>
          <a:p>
            <a:pPr lvl="1">
              <a:spcAft>
                <a:spcPts val="600"/>
              </a:spcAft>
            </a:pPr>
            <a:r>
              <a:rPr lang="en-US" sz="1800" dirty="0" smtClean="0"/>
              <a:t>RTM Settlement (Round 2)</a:t>
            </a:r>
            <a:endParaRPr lang="en-US" sz="1800" dirty="0"/>
          </a:p>
          <a:p>
            <a:pPr lvl="2">
              <a:spcAft>
                <a:spcPts val="600"/>
              </a:spcAft>
            </a:pPr>
            <a:r>
              <a:rPr lang="en-US" sz="1600" dirty="0" smtClean="0"/>
              <a:t>NPRR1007 </a:t>
            </a:r>
            <a:r>
              <a:rPr lang="en-US" sz="1600" dirty="0"/>
              <a:t>(3.5.2.1, 3.5.2.2, 3.5.2.3, 3.5.2.4, 3.5.2.5, 3.5.2.6, 3.5.2.7)</a:t>
            </a:r>
          </a:p>
          <a:p>
            <a:pPr lvl="2">
              <a:spcAft>
                <a:spcPts val="600"/>
              </a:spcAft>
            </a:pPr>
            <a:r>
              <a:rPr lang="en-US" sz="1600" dirty="0" smtClean="0"/>
              <a:t>NPRR1010 </a:t>
            </a:r>
            <a:r>
              <a:rPr lang="en-US" sz="1600" dirty="0"/>
              <a:t>(6.6.1, 6.6.1.1, 6.6.1.2, 6.6.1.6, 6.6.1.7, 6.6.3.1, 6.6.3.7, 6.6.3.9, 6.6.5.1, 6.6.5.1.1.3, </a:t>
            </a:r>
            <a:r>
              <a:rPr lang="en-US" sz="1600" dirty="0" smtClean="0"/>
              <a:t>6.6.5.1.1.4, </a:t>
            </a:r>
            <a:r>
              <a:rPr lang="en-US" sz="1600" dirty="0"/>
              <a:t>6.6.5.2, 6.6.5.2.1, 6.6.5.3, 6.6.5.3.1, 6.6.5.4, 6.6.5.5, 6.6.5.5.1, 6.6.5.6, 6.6.12.1, 6.7.1, 6.7.2, 6.7.2.1, 6.7.2.2, 6.7.3, 6.7.4) </a:t>
            </a:r>
          </a:p>
          <a:p>
            <a:pPr lvl="2">
              <a:spcAft>
                <a:spcPts val="600"/>
              </a:spcAft>
            </a:pPr>
            <a:r>
              <a:rPr lang="en-US" sz="1600" dirty="0" smtClean="0"/>
              <a:t>NPRR1012 </a:t>
            </a:r>
            <a:r>
              <a:rPr lang="en-US" sz="1600" dirty="0"/>
              <a:t>(9.5.3, 9.19.1)</a:t>
            </a:r>
          </a:p>
          <a:p>
            <a:pPr lvl="1">
              <a:spcAft>
                <a:spcPts val="600"/>
              </a:spcAft>
            </a:pPr>
            <a:r>
              <a:rPr lang="en-US" sz="1800" dirty="0" smtClean="0"/>
              <a:t>Additional Comments for Renaming </a:t>
            </a:r>
            <a:r>
              <a:rPr lang="en-US" sz="1800" dirty="0"/>
              <a:t>of Base Point </a:t>
            </a:r>
            <a:r>
              <a:rPr lang="en-US" sz="1800" dirty="0" smtClean="0"/>
              <a:t>Deviation (Round 1)</a:t>
            </a:r>
            <a:endParaRPr lang="en-US" sz="1800" dirty="0"/>
          </a:p>
          <a:p>
            <a:pPr lvl="2">
              <a:spcAft>
                <a:spcPts val="600"/>
              </a:spcAft>
            </a:pPr>
            <a:r>
              <a:rPr lang="en-US" sz="1600" dirty="0" smtClean="0"/>
              <a:t>NPRR1007 </a:t>
            </a:r>
            <a:r>
              <a:rPr lang="en-US" sz="1600" dirty="0"/>
              <a:t>(3.8.3) - Initial consensus on 6/29/20</a:t>
            </a:r>
          </a:p>
          <a:p>
            <a:pPr lvl="2">
              <a:spcAft>
                <a:spcPts val="600"/>
              </a:spcAft>
            </a:pPr>
            <a:r>
              <a:rPr lang="en-US" sz="1600" dirty="0" smtClean="0"/>
              <a:t>NPRR1011 </a:t>
            </a:r>
            <a:r>
              <a:rPr lang="en-US" sz="1600" dirty="0"/>
              <a:t>(8.1.1.1) - Initial consensus on 6/29/20</a:t>
            </a:r>
          </a:p>
          <a:p>
            <a:pPr lvl="1">
              <a:spcAft>
                <a:spcPts val="600"/>
              </a:spcAft>
            </a:pPr>
            <a:endParaRPr lang="en-US" sz="1800" dirty="0" smtClean="0"/>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799751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Overall RTC Delivery Schedule</a:t>
            </a:r>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p>
          <a:p>
            <a:pPr>
              <a:spcBef>
                <a:spcPts val="1000"/>
              </a:spcBef>
              <a:spcAft>
                <a:spcPts val="1000"/>
              </a:spcAft>
            </a:pPr>
            <a:r>
              <a:rPr lang="en-US" sz="2000" dirty="0" smtClean="0"/>
              <a:t>RTCRR Review Schedule &amp; Progress to </a:t>
            </a:r>
            <a:r>
              <a:rPr lang="en-US" sz="2000" dirty="0" smtClean="0"/>
              <a:t>Date</a:t>
            </a:r>
          </a:p>
          <a:p>
            <a:pPr>
              <a:spcBef>
                <a:spcPts val="1000"/>
              </a:spcBef>
              <a:spcAft>
                <a:spcPts val="1000"/>
              </a:spcAft>
            </a:pPr>
            <a:r>
              <a:rPr lang="en-US" sz="2000" dirty="0" smtClean="0"/>
              <a:t>Next Steps</a:t>
            </a:r>
          </a:p>
          <a:p>
            <a:pPr>
              <a:spcBef>
                <a:spcPts val="1000"/>
              </a:spcBef>
              <a:spcAft>
                <a:spcPts val="1000"/>
              </a:spcAft>
            </a:pPr>
            <a:endParaRPr lang="en-US" sz="2000" dirty="0"/>
          </a:p>
          <a:p>
            <a:pPr>
              <a:spcBef>
                <a:spcPts val="1000"/>
              </a:spcBef>
              <a:spcAft>
                <a:spcPts val="1000"/>
              </a:spcAft>
            </a:pPr>
            <a:r>
              <a:rPr lang="en-US" sz="2000" dirty="0" smtClean="0"/>
              <a:t>Appendix </a:t>
            </a:r>
            <a:endParaRPr lang="en-US" sz="2000" dirty="0" smtClean="0"/>
          </a:p>
          <a:p>
            <a:pPr lvl="1">
              <a:spcBef>
                <a:spcPts val="0"/>
              </a:spcBef>
            </a:pPr>
            <a:r>
              <a:rPr lang="en-US" sz="1600" dirty="0" smtClean="0"/>
              <a:t>RTCRR Review Process</a:t>
            </a:r>
          </a:p>
          <a:p>
            <a:pPr lvl="1">
              <a:spcBef>
                <a:spcPts val="0"/>
              </a:spcBef>
            </a:pPr>
            <a:r>
              <a:rPr lang="en-US" sz="1600" dirty="0" smtClean="0"/>
              <a:t>Previously Discussed Consensus Items</a:t>
            </a:r>
          </a:p>
          <a:p>
            <a:pPr lvl="1">
              <a:spcBef>
                <a:spcPts val="0"/>
              </a:spcBef>
            </a:pPr>
            <a:r>
              <a:rPr lang="en-US" sz="1600" dirty="0"/>
              <a:t>Overall RTC Delivery Schedule</a:t>
            </a:r>
            <a:endParaRPr lang="en-US" sz="1600" dirty="0" smtClean="0"/>
          </a:p>
          <a:p>
            <a:pPr lvl="1">
              <a:spcBef>
                <a:spcPts val="1000"/>
              </a:spcBef>
              <a:spcAft>
                <a:spcPts val="1000"/>
              </a:spcAft>
            </a:pPr>
            <a:endParaRPr lang="en-US" sz="1600" dirty="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Reminder that based on the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11024003"/>
              </p:ext>
            </p:extLst>
          </p:nvPr>
        </p:nvGraphicFramePr>
        <p:xfrm>
          <a:off x="533400" y="16764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solidFill>
                  <a:schemeClr val="accent3">
                    <a:lumMod val="60000"/>
                    <a:lumOff val="40000"/>
                  </a:schemeClr>
                </a:solidFill>
              </a:rPr>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162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p>
          <a:p>
            <a:endParaRPr lang="en-US" sz="1800" dirty="0"/>
          </a:p>
          <a:p>
            <a:r>
              <a:rPr lang="en-US" sz="1800" dirty="0" smtClean="0"/>
              <a:t>The overall status </a:t>
            </a:r>
            <a:r>
              <a:rPr lang="en-US" sz="1800" dirty="0" smtClean="0"/>
              <a:t>of 84% </a:t>
            </a:r>
            <a:r>
              <a:rPr lang="en-US" sz="1800" dirty="0"/>
              <a:t>complete (consensus on 163 of 193 binding </a:t>
            </a:r>
            <a:r>
              <a:rPr lang="en-US" sz="1800" dirty="0"/>
              <a:t>document sections under </a:t>
            </a:r>
            <a:r>
              <a:rPr lang="en-US" sz="1800" dirty="0"/>
              <a:t>review)</a:t>
            </a:r>
            <a:endParaRPr lang="en-US" sz="18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6" name="Picture 5"/>
          <p:cNvPicPr>
            <a:picLocks noChangeAspect="1"/>
          </p:cNvPicPr>
          <p:nvPr/>
        </p:nvPicPr>
        <p:blipFill>
          <a:blip r:embed="rId3"/>
          <a:stretch>
            <a:fillRect/>
          </a:stretch>
        </p:blipFill>
        <p:spPr>
          <a:xfrm>
            <a:off x="192104" y="2667000"/>
            <a:ext cx="8799496" cy="2937817"/>
          </a:xfrm>
          <a:prstGeom prst="rect">
            <a:avLst/>
          </a:prstGeom>
        </p:spPr>
      </p:pic>
    </p:spTree>
    <p:extLst>
      <p:ext uri="{BB962C8B-B14F-4D97-AF65-F5344CB8AC3E}">
        <p14:creationId xmlns:p14="http://schemas.microsoft.com/office/powerpoint/2010/main" val="103797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8/12/2020 </a:t>
            </a:r>
            <a:r>
              <a:rPr lang="en-US" sz="2000" u="sng" dirty="0" smtClean="0"/>
              <a:t>RTCTF Consensus </a:t>
            </a:r>
            <a:r>
              <a:rPr lang="en-US" sz="2000" u="sng" dirty="0" smtClean="0"/>
              <a:t>(27 </a:t>
            </a:r>
            <a:r>
              <a:rPr lang="en-US" sz="2000" u="sng" dirty="0" smtClean="0"/>
              <a:t>items</a:t>
            </a:r>
            <a:r>
              <a:rPr lang="en-US" sz="2000" u="sng" dirty="0" smtClean="0"/>
              <a:t>):</a:t>
            </a:r>
          </a:p>
          <a:p>
            <a:pPr lvl="1"/>
            <a:r>
              <a:rPr lang="en-US" sz="1800" dirty="0"/>
              <a:t>RTM - AS Deployment and AS Qualification</a:t>
            </a:r>
          </a:p>
          <a:p>
            <a:pPr lvl="2"/>
            <a:r>
              <a:rPr lang="en-US" sz="1600" dirty="0"/>
              <a:t>NOGRR211 (2.3, 2.3.1.2, 2.3.2.1, 2.3.3.1)</a:t>
            </a:r>
          </a:p>
          <a:p>
            <a:pPr lvl="2"/>
            <a:r>
              <a:rPr lang="en-US" sz="1600" dirty="0"/>
              <a:t>NPRR1011 (8.1.1.2.1, 8.1.1.2.1.1, 8.1.1.2.1.2, 8.1.1.2.1.3, 8.1.1.2.1.6)</a:t>
            </a:r>
          </a:p>
          <a:p>
            <a:pPr lvl="1"/>
            <a:r>
              <a:rPr lang="en-US" sz="1800" dirty="0"/>
              <a:t>Additional Comments to 6.5.5.2 - Regarding Non-Spin from On-line Generator using Power Augmentation </a:t>
            </a:r>
          </a:p>
          <a:p>
            <a:pPr lvl="2"/>
            <a:r>
              <a:rPr lang="en-US" sz="1600" dirty="0"/>
              <a:t>NPRR1010  (6.5.5.2) - Initial consensus on 5/20/20</a:t>
            </a:r>
          </a:p>
          <a:p>
            <a:pPr lvl="1"/>
            <a:r>
              <a:rPr lang="en-US" sz="1800" dirty="0"/>
              <a:t>Additional Comments to 6.5.7.4.1 Regarding FFR Deployment in UDSP</a:t>
            </a:r>
          </a:p>
          <a:p>
            <a:pPr lvl="2"/>
            <a:r>
              <a:rPr lang="en-US" sz="1600" dirty="0"/>
              <a:t>NPRR1010 (6.5.7.4.1) - Initial consensus on 7/22/20</a:t>
            </a:r>
          </a:p>
          <a:p>
            <a:pPr lvl="1"/>
            <a:r>
              <a:rPr lang="en-US" sz="1800" dirty="0"/>
              <a:t>RTM Settlement</a:t>
            </a:r>
          </a:p>
          <a:p>
            <a:pPr lvl="2"/>
            <a:r>
              <a:rPr lang="en-US" sz="1600" dirty="0" smtClean="0"/>
              <a:t>NPRR1010 </a:t>
            </a:r>
            <a:r>
              <a:rPr lang="en-US" sz="1600" dirty="0"/>
              <a:t>(6.7.5, 6.7.5.1, 6.7.5.2, 6.7.5.3, 6.7.5.4, 6.7.5.5, 6.7.5.6, 6.7.5.7, 6.7.5.8, 6.7.6, 6.7.7)</a:t>
            </a:r>
          </a:p>
          <a:p>
            <a:pPr lvl="1"/>
            <a:r>
              <a:rPr lang="en-US" sz="1800" dirty="0" smtClean="0"/>
              <a:t>Emergency </a:t>
            </a:r>
            <a:r>
              <a:rPr lang="en-US" sz="1800" dirty="0"/>
              <a:t>Settlement – Non-SCED Failure scenarios</a:t>
            </a:r>
          </a:p>
          <a:p>
            <a:pPr lvl="2"/>
            <a:r>
              <a:rPr lang="en-US" sz="1600" dirty="0"/>
              <a:t>NPRR1010 (6.6.9)</a:t>
            </a:r>
          </a:p>
          <a:p>
            <a:pPr lvl="1"/>
            <a:r>
              <a:rPr lang="en-US" sz="1800" dirty="0"/>
              <a:t>Legal/Market Rules Clarifications</a:t>
            </a:r>
          </a:p>
          <a:p>
            <a:pPr lvl="2"/>
            <a:r>
              <a:rPr lang="en-US" sz="1600" dirty="0" smtClean="0"/>
              <a:t>NPRR1010 </a:t>
            </a:r>
            <a:r>
              <a:rPr lang="en-US" sz="1600" dirty="0"/>
              <a:t>(6.4.9.1.2, 6.5.7.3, 6.5.7.6.1, 6.7.4</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6566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800" dirty="0" smtClean="0"/>
              <a:t>Review </a:t>
            </a:r>
            <a:r>
              <a:rPr lang="en-US" sz="1800" dirty="0"/>
              <a:t>reminders:</a:t>
            </a:r>
          </a:p>
          <a:p>
            <a:pPr lvl="1"/>
            <a:r>
              <a:rPr lang="en-US" sz="1800" dirty="0" smtClean="0"/>
              <a:t>As always, 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pPr lvl="1"/>
            <a:r>
              <a:rPr lang="en-US" sz="1800" dirty="0"/>
              <a:t>On </a:t>
            </a:r>
            <a:r>
              <a:rPr lang="en-US" sz="1800" dirty="0" smtClean="0"/>
              <a:t>August 18, </a:t>
            </a:r>
            <a:r>
              <a:rPr lang="en-US" sz="1800" dirty="0"/>
              <a:t>2020 ERCOT posted formal comments for some NPRRs to capture cumulative consensus changes as a single set of redlines under the author of “ERCOT </a:t>
            </a:r>
            <a:r>
              <a:rPr lang="en-US" sz="1800" dirty="0" smtClean="0"/>
              <a:t>081820</a:t>
            </a:r>
            <a:r>
              <a:rPr lang="en-US" sz="1800" dirty="0"/>
              <a:t>”,</a:t>
            </a:r>
          </a:p>
          <a:p>
            <a:pPr lvl="2"/>
            <a:r>
              <a:rPr lang="en-US" sz="1600" dirty="0"/>
              <a:t>Included portions of </a:t>
            </a:r>
            <a:r>
              <a:rPr lang="en-US" sz="1600" dirty="0"/>
              <a:t>NPRR1007, 1010, 1011, 1012, and </a:t>
            </a:r>
            <a:r>
              <a:rPr lang="en-US" sz="1600" dirty="0" smtClean="0"/>
              <a:t>NOGRR211</a:t>
            </a:r>
          </a:p>
          <a:p>
            <a:endParaRPr lang="en-US" sz="1400" dirty="0" smtClean="0"/>
          </a:p>
          <a:p>
            <a:r>
              <a:rPr lang="en-US" sz="1800" dirty="0" smtClean="0"/>
              <a:t>Next RTCTF is </a:t>
            </a:r>
            <a:r>
              <a:rPr lang="en-US" sz="1800" dirty="0" smtClean="0"/>
              <a:t>September 9</a:t>
            </a:r>
            <a:r>
              <a:rPr lang="en-US" sz="1800" baseline="30000" dirty="0" smtClean="0"/>
              <a:t>th</a:t>
            </a:r>
            <a:r>
              <a:rPr lang="en-US" sz="1800" dirty="0" smtClean="0"/>
              <a:t> </a:t>
            </a:r>
            <a:endParaRPr lang="en-US" sz="1800" baseline="30000" dirty="0" smtClean="0"/>
          </a:p>
          <a:p>
            <a:endParaRPr lang="en-US" sz="1800" dirty="0" smtClean="0"/>
          </a:p>
          <a:p>
            <a:r>
              <a:rPr lang="en-US" sz="18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55748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RTCRR </a:t>
            </a:r>
            <a:r>
              <a:rPr lang="en-US" sz="2400" dirty="0"/>
              <a:t>Review </a:t>
            </a:r>
            <a:r>
              <a:rPr lang="en-US" sz="2400" dirty="0" smtClean="0"/>
              <a:t>Process</a:t>
            </a:r>
          </a:p>
          <a:p>
            <a:r>
              <a:rPr lang="en-US" sz="2400" dirty="0"/>
              <a:t>Previously Discussed Consensus Items</a:t>
            </a:r>
            <a:endParaRPr lang="en-US" sz="2400" dirty="0" smtClean="0"/>
          </a:p>
          <a:p>
            <a:r>
              <a:rPr lang="en-US" sz="2400" dirty="0"/>
              <a:t>Overall RTC Delivery Schedule</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71472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comments and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comments with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7670</TotalTime>
  <Words>1758</Words>
  <Application>Microsoft Office PowerPoint</Application>
  <PresentationFormat>On-screen Show (4:3)</PresentationFormat>
  <Paragraphs>215</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Courier New</vt:lpstr>
      <vt:lpstr>1_Custom Design</vt:lpstr>
      <vt:lpstr>Office Theme</vt:lpstr>
      <vt:lpstr>PowerPoint Presentation</vt:lpstr>
      <vt:lpstr>Outline of RTCTF Update </vt:lpstr>
      <vt:lpstr>RTC Revision Requests</vt:lpstr>
      <vt:lpstr>RTCRR Review Schedule &amp; Progress to Date</vt:lpstr>
      <vt:lpstr>RTCRR Review Schedule &amp; Progress to Date</vt:lpstr>
      <vt:lpstr>RTCRR Review Schedule &amp; Progress to Date</vt:lpstr>
      <vt:lpstr>Next Steps</vt:lpstr>
      <vt:lpstr>Appendix</vt:lpstr>
      <vt:lpstr>RTCRR Review Process</vt:lpstr>
      <vt:lpstr>RTC Review Process (continued)</vt:lpstr>
      <vt:lpstr>RTC Review Process (continued)</vt:lpstr>
      <vt:lpstr>Previously Discussed Consensus Items</vt:lpstr>
      <vt:lpstr>Previously Discussed Consensus Items (continued)</vt:lpstr>
      <vt:lpstr>RTCRR Review Schedule &amp; Progress to Date</vt:lpstr>
      <vt:lpstr>RTCRR Review Schedule &amp; Progress to Date</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331</cp:revision>
  <cp:lastPrinted>2016-01-21T20:53:15Z</cp:lastPrinted>
  <dcterms:created xsi:type="dcterms:W3CDTF">2016-01-21T15:20:31Z</dcterms:created>
  <dcterms:modified xsi:type="dcterms:W3CDTF">2020-08-19T22:08:19Z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