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2"/>
  </p:notesMasterIdLst>
  <p:handoutMasterIdLst>
    <p:handoutMasterId r:id="rId23"/>
  </p:handoutMasterIdLst>
  <p:sldIdLst>
    <p:sldId id="260" r:id="rId6"/>
    <p:sldId id="301" r:id="rId7"/>
    <p:sldId id="313" r:id="rId8"/>
    <p:sldId id="322" r:id="rId9"/>
    <p:sldId id="323" r:id="rId10"/>
    <p:sldId id="325" r:id="rId11"/>
    <p:sldId id="318" r:id="rId12"/>
    <p:sldId id="319" r:id="rId13"/>
    <p:sldId id="300" r:id="rId14"/>
    <p:sldId id="316" r:id="rId15"/>
    <p:sldId id="317" r:id="rId16"/>
    <p:sldId id="321" r:id="rId17"/>
    <p:sldId id="326" r:id="rId18"/>
    <p:sldId id="327" r:id="rId19"/>
    <p:sldId id="328" r:id="rId20"/>
    <p:sldId id="295"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7" d="100"/>
          <a:sy n="67" d="100"/>
        </p:scale>
        <p:origin x="1392" y="60"/>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8/19/2020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8/19/2020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458200" y="6332538"/>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smtClean="0"/>
          </a:p>
          <a:p>
            <a:fld id="{1D93BD3E-1E9A-4970-A6F7-E7AC52762E0C}" type="slidenum">
              <a:rPr lang="en-US" smtClean="0"/>
              <a:pPr/>
              <a:t>‹#›</a:t>
            </a:fld>
            <a:endParaRPr lang="en-US" dirty="0"/>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Tree>
    <p:extLst>
      <p:ext uri="{BB962C8B-B14F-4D97-AF65-F5344CB8AC3E}">
        <p14:creationId xmlns:p14="http://schemas.microsoft.com/office/powerpoint/2010/main" val="328475423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08145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3"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ercot.com/committee/rtctf"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mailto:MMereness@ercot.com" TargetMode="External"/><Relationship Id="rId2" Type="http://schemas.openxmlformats.org/officeDocument/2006/relationships/hyperlink" Target="mailto:DMaggio@ercot.com"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57600" y="2286000"/>
            <a:ext cx="5029200" cy="2369880"/>
          </a:xfrm>
          <a:prstGeom prst="rect">
            <a:avLst/>
          </a:prstGeom>
          <a:noFill/>
        </p:spPr>
        <p:txBody>
          <a:bodyPr wrap="square" rtlCol="0">
            <a:spAutoFit/>
          </a:bodyPr>
          <a:lstStyle/>
          <a:p>
            <a:r>
              <a:rPr lang="en-US" sz="2000" b="1" dirty="0" smtClean="0">
                <a:solidFill>
                  <a:schemeClr val="tx2"/>
                </a:solidFill>
              </a:rPr>
              <a:t>Real-Time Co-optimization Task </a:t>
            </a:r>
            <a:r>
              <a:rPr lang="en-US" sz="2000" b="1" dirty="0">
                <a:solidFill>
                  <a:schemeClr val="tx2"/>
                </a:solidFill>
              </a:rPr>
              <a:t>Force </a:t>
            </a:r>
            <a:r>
              <a:rPr lang="en-US" sz="2000" b="1" dirty="0" smtClean="0">
                <a:solidFill>
                  <a:schemeClr val="tx2"/>
                </a:solidFill>
              </a:rPr>
              <a:t>(RTCTF) Update</a:t>
            </a:r>
            <a:endParaRPr lang="en-US" sz="2000" b="1" dirty="0">
              <a:solidFill>
                <a:schemeClr val="tx2"/>
              </a:solidFill>
            </a:endParaRPr>
          </a:p>
          <a:p>
            <a:endParaRPr lang="en-US" dirty="0">
              <a:solidFill>
                <a:schemeClr val="tx2"/>
              </a:solidFill>
            </a:endParaRPr>
          </a:p>
          <a:p>
            <a:r>
              <a:rPr lang="en-US" dirty="0" smtClean="0">
                <a:solidFill>
                  <a:schemeClr val="tx2"/>
                </a:solidFill>
              </a:rPr>
              <a:t>Bryan Sams</a:t>
            </a:r>
            <a:endParaRPr lang="en-US" dirty="0" smtClean="0">
              <a:solidFill>
                <a:schemeClr val="tx2"/>
              </a:solidFill>
            </a:endParaRPr>
          </a:p>
          <a:p>
            <a:r>
              <a:rPr lang="en-US" dirty="0" smtClean="0">
                <a:solidFill>
                  <a:schemeClr val="tx2"/>
                </a:solidFill>
              </a:rPr>
              <a:t>RTCTF </a:t>
            </a:r>
            <a:r>
              <a:rPr lang="en-US" dirty="0" smtClean="0">
                <a:solidFill>
                  <a:schemeClr val="tx2"/>
                </a:solidFill>
              </a:rPr>
              <a:t>Vice Chair</a:t>
            </a:r>
            <a:endParaRPr lang="en-US" dirty="0" smtClean="0">
              <a:solidFill>
                <a:schemeClr val="tx2"/>
              </a:solidFill>
            </a:endParaRPr>
          </a:p>
          <a:p>
            <a:endParaRPr lang="en-US" dirty="0">
              <a:solidFill>
                <a:schemeClr val="tx2"/>
              </a:solidFill>
            </a:endParaRPr>
          </a:p>
          <a:p>
            <a:r>
              <a:rPr lang="en-US" dirty="0" smtClean="0">
                <a:solidFill>
                  <a:schemeClr val="tx2"/>
                </a:solidFill>
              </a:rPr>
              <a:t>TAC</a:t>
            </a:r>
          </a:p>
          <a:p>
            <a:r>
              <a:rPr lang="en-US" dirty="0" smtClean="0">
                <a:solidFill>
                  <a:schemeClr val="tx2"/>
                </a:solidFill>
              </a:rPr>
              <a:t>August 26, </a:t>
            </a:r>
            <a:r>
              <a:rPr lang="en-US" dirty="0" smtClean="0">
                <a:solidFill>
                  <a:schemeClr val="tx2"/>
                </a:solidFill>
              </a:rPr>
              <a:t>2020	</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RTC Review Process (continued)</a:t>
            </a:r>
            <a:endParaRPr lang="en-US" sz="2400" dirty="0"/>
          </a:p>
        </p:txBody>
      </p:sp>
      <p:sp>
        <p:nvSpPr>
          <p:cNvPr id="3" name="Content Placeholder 2"/>
          <p:cNvSpPr>
            <a:spLocks noGrp="1"/>
          </p:cNvSpPr>
          <p:nvPr>
            <p:ph idx="1"/>
          </p:nvPr>
        </p:nvSpPr>
        <p:spPr>
          <a:xfrm>
            <a:off x="304800" y="990600"/>
            <a:ext cx="8686800" cy="5181600"/>
          </a:xfrm>
        </p:spPr>
        <p:txBody>
          <a:bodyPr/>
          <a:lstStyle/>
          <a:p>
            <a:r>
              <a:rPr lang="en-US" sz="1800" dirty="0" smtClean="0">
                <a:solidFill>
                  <a:schemeClr val="accent2"/>
                </a:solidFill>
              </a:rPr>
              <a:t>At the May 2020 TAC meeting there was no opposition to the following process (if needed) to potentially modify </a:t>
            </a:r>
            <a:r>
              <a:rPr lang="en-US" sz="1800" dirty="0">
                <a:solidFill>
                  <a:schemeClr val="accent2"/>
                </a:solidFill>
              </a:rPr>
              <a:t>RTCRRs beyond the scope of the RTC KPs </a:t>
            </a:r>
            <a:r>
              <a:rPr lang="en-US" sz="1800" dirty="0" smtClean="0">
                <a:solidFill>
                  <a:schemeClr val="accent2"/>
                </a:solidFill>
              </a:rPr>
              <a:t>if </a:t>
            </a:r>
            <a:r>
              <a:rPr lang="en-US" sz="1800" dirty="0">
                <a:solidFill>
                  <a:schemeClr val="accent2"/>
                </a:solidFill>
              </a:rPr>
              <a:t>a market design flaw or error was discovered following Board approval of the RTC KPs</a:t>
            </a:r>
            <a:r>
              <a:rPr lang="en-US" sz="1800" dirty="0" smtClean="0">
                <a:solidFill>
                  <a:schemeClr val="accent2"/>
                </a:solidFill>
              </a:rPr>
              <a:t>:</a:t>
            </a:r>
          </a:p>
          <a:p>
            <a:pPr marL="800100" lvl="1" indent="-342900">
              <a:buFont typeface="+mj-lt"/>
              <a:buAutoNum type="alphaUcPeriod"/>
            </a:pPr>
            <a:r>
              <a:rPr lang="en-US" sz="1600" i="1" dirty="0" smtClean="0">
                <a:solidFill>
                  <a:schemeClr val="accent1"/>
                </a:solidFill>
              </a:rPr>
              <a:t>The </a:t>
            </a:r>
            <a:r>
              <a:rPr lang="en-US" sz="1600" i="1" dirty="0">
                <a:solidFill>
                  <a:schemeClr val="accent1"/>
                </a:solidFill>
              </a:rPr>
              <a:t>modification complies with PUC directives; </a:t>
            </a:r>
          </a:p>
          <a:p>
            <a:pPr marL="800100" lvl="1" indent="-342900">
              <a:buFont typeface="+mj-lt"/>
              <a:buAutoNum type="alphaUcPeriod"/>
            </a:pPr>
            <a:r>
              <a:rPr lang="en-US" sz="1600" i="1" dirty="0">
                <a:solidFill>
                  <a:schemeClr val="accent1"/>
                </a:solidFill>
              </a:rPr>
              <a:t>The modification will not incur additional RTC project costs or schedule delays; and</a:t>
            </a:r>
          </a:p>
          <a:p>
            <a:pPr marL="800100" lvl="1" indent="-342900">
              <a:buFont typeface="+mj-lt"/>
              <a:buAutoNum type="alphaUcPeriod"/>
            </a:pPr>
            <a:r>
              <a:rPr lang="en-US" sz="1600" i="1" dirty="0">
                <a:solidFill>
                  <a:schemeClr val="accent1"/>
                </a:solidFill>
              </a:rPr>
              <a:t>The modification will not delay timely implementation of RTCRRs (i.e., will not prevent the Board from considering the NPRR at the December 8, 2020 Board meeting).</a:t>
            </a:r>
          </a:p>
          <a:p>
            <a:pPr marL="457200" lvl="1" indent="0">
              <a:buNone/>
            </a:pPr>
            <a:endParaRPr lang="en-US" sz="1600" dirty="0" smtClean="0">
              <a:solidFill>
                <a:srgbClr val="FF0000"/>
              </a:solidFill>
            </a:endParaRPr>
          </a:p>
          <a:p>
            <a:r>
              <a:rPr lang="en-US" sz="1800" dirty="0" smtClean="0">
                <a:solidFill>
                  <a:schemeClr val="accent2"/>
                </a:solidFill>
              </a:rPr>
              <a:t>Next slide describes the review and escalation process from RTCTF to TAC</a:t>
            </a: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40172869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 Review Process (continued)</a:t>
            </a:r>
          </a:p>
        </p:txBody>
      </p:sp>
      <p:sp>
        <p:nvSpPr>
          <p:cNvPr id="3" name="Content Placeholder 2"/>
          <p:cNvSpPr>
            <a:spLocks noGrp="1"/>
          </p:cNvSpPr>
          <p:nvPr>
            <p:ph idx="1"/>
          </p:nvPr>
        </p:nvSpPr>
        <p:spPr>
          <a:xfrm>
            <a:off x="122722" y="804069"/>
            <a:ext cx="8915400" cy="5139531"/>
          </a:xfrm>
        </p:spPr>
        <p:txBody>
          <a:bodyPr/>
          <a:lstStyle/>
          <a:p>
            <a:r>
              <a:rPr lang="en-US" sz="1700" b="1" dirty="0"/>
              <a:t>Proposed process for modifying RTCRRs beyond </a:t>
            </a:r>
            <a:r>
              <a:rPr lang="en-US" sz="1700" b="1" dirty="0" smtClean="0"/>
              <a:t>scope </a:t>
            </a:r>
            <a:r>
              <a:rPr lang="en-US" sz="1700" b="1" dirty="0"/>
              <a:t>of Board-approved KPs:</a:t>
            </a:r>
          </a:p>
          <a:p>
            <a:pPr lvl="1"/>
            <a:r>
              <a:rPr lang="en-US" sz="1500" dirty="0"/>
              <a:t>A Market Participant has the right to express concerns with a RTCRR.</a:t>
            </a:r>
          </a:p>
          <a:p>
            <a:pPr lvl="2"/>
            <a:r>
              <a:rPr lang="en-US" sz="1300" dirty="0"/>
              <a:t>A Market Participant may file comments to modify a RTCRR beyond the scope of the Board-approved KPs.</a:t>
            </a:r>
          </a:p>
          <a:p>
            <a:pPr lvl="2"/>
            <a:r>
              <a:rPr lang="en-US" sz="1300" dirty="0"/>
              <a:t>In comments to modify an RTCRR, the submitting party shall explain how the revisions meet the criteria proposed on the previous slide.</a:t>
            </a:r>
          </a:p>
          <a:p>
            <a:pPr lvl="1"/>
            <a:r>
              <a:rPr lang="en-US" sz="1500" dirty="0"/>
              <a:t>RTCTF will </a:t>
            </a:r>
            <a:r>
              <a:rPr lang="en-US" sz="1500" dirty="0" smtClean="0"/>
              <a:t>provide:</a:t>
            </a:r>
          </a:p>
          <a:p>
            <a:pPr lvl="2"/>
            <a:r>
              <a:rPr lang="en-US" sz="1300" dirty="0" smtClean="0"/>
              <a:t>The </a:t>
            </a:r>
            <a:r>
              <a:rPr lang="en-US" sz="1300" dirty="0"/>
              <a:t>technical forum (e.g., an extra off-cycle meeting) for discussion of the proposed RTCRR changes with the understanding that RTCTF consensus is not practical and will not occur.</a:t>
            </a:r>
          </a:p>
          <a:p>
            <a:pPr lvl="1"/>
            <a:r>
              <a:rPr lang="en-US" sz="1500" dirty="0" smtClean="0"/>
              <a:t>At TAC:</a:t>
            </a:r>
          </a:p>
          <a:p>
            <a:pPr lvl="2"/>
            <a:r>
              <a:rPr lang="en-US" sz="1300" dirty="0" smtClean="0"/>
              <a:t>RTCTF </a:t>
            </a:r>
            <a:r>
              <a:rPr lang="en-US" sz="1300" dirty="0"/>
              <a:t>Chair will advise TAC leadership of any RTCRR Comments that </a:t>
            </a:r>
            <a:r>
              <a:rPr lang="en-US" sz="1300" dirty="0" smtClean="0"/>
              <a:t>propose </a:t>
            </a:r>
            <a:r>
              <a:rPr lang="en-US" sz="1300" dirty="0"/>
              <a:t>to modify the scope of the KPs beyond that which was approved by the Board, and </a:t>
            </a:r>
            <a:endParaRPr lang="en-US" sz="1300" dirty="0" smtClean="0"/>
          </a:p>
          <a:p>
            <a:pPr lvl="2"/>
            <a:r>
              <a:rPr lang="en-US" sz="1300" dirty="0" smtClean="0"/>
              <a:t>Request </a:t>
            </a:r>
            <a:r>
              <a:rPr lang="en-US" sz="1300" dirty="0"/>
              <a:t>time for the MP to present to TAC for consideration, as well as another MP to present the counterpoints (if any) as to why the existing KP should continue to be maintained and aligned with RTCRRs.  </a:t>
            </a:r>
          </a:p>
          <a:p>
            <a:pPr lvl="2"/>
            <a:r>
              <a:rPr lang="en-US" sz="1300" dirty="0"/>
              <a:t>TAC may take a straw poll to endorse the proposed NPRR comments; the vote would not be </a:t>
            </a:r>
            <a:r>
              <a:rPr lang="en-US" sz="1300" dirty="0" smtClean="0"/>
              <a:t>binding and therefore non-appealable, </a:t>
            </a:r>
            <a:r>
              <a:rPr lang="en-US" sz="1300" dirty="0"/>
              <a:t>but would classify the modified/added concept as valid</a:t>
            </a:r>
            <a:r>
              <a:rPr lang="en-US" sz="1300" dirty="0" smtClean="0"/>
              <a:t>.</a:t>
            </a:r>
          </a:p>
          <a:p>
            <a:pPr lvl="1"/>
            <a:r>
              <a:rPr lang="en-US" sz="1500" dirty="0" smtClean="0"/>
              <a:t>If TAC endorses the alternative, the RTCTF Chair would update the Board of the straw poll decision.</a:t>
            </a:r>
            <a:endParaRPr lang="en-US" sz="1500" dirty="0"/>
          </a:p>
          <a:p>
            <a:pPr lvl="1"/>
            <a:r>
              <a:rPr lang="en-US" sz="1500" dirty="0"/>
              <a:t>The RTCRR comments would </a:t>
            </a:r>
            <a:r>
              <a:rPr lang="en-US" sz="1500" dirty="0" smtClean="0"/>
              <a:t>subsequently be </a:t>
            </a:r>
            <a:r>
              <a:rPr lang="en-US" sz="1500" dirty="0"/>
              <a:t>considered at PRS, TAC, and ultimately the ERCOT </a:t>
            </a:r>
            <a:r>
              <a:rPr lang="en-US" sz="1500" dirty="0" smtClean="0"/>
              <a:t>Board as consistent with Protocols Section 21 process.</a:t>
            </a:r>
            <a:endParaRPr lang="en-US" sz="15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36078073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Previously Discussed Consensus Items</a:t>
            </a:r>
            <a:endParaRPr lang="en-US" sz="2400" dirty="0"/>
          </a:p>
        </p:txBody>
      </p:sp>
      <p:sp>
        <p:nvSpPr>
          <p:cNvPr id="3" name="Content Placeholder 2"/>
          <p:cNvSpPr>
            <a:spLocks noGrp="1"/>
          </p:cNvSpPr>
          <p:nvPr>
            <p:ph idx="1"/>
          </p:nvPr>
        </p:nvSpPr>
        <p:spPr/>
        <p:txBody>
          <a:bodyPr/>
          <a:lstStyle/>
          <a:p>
            <a:r>
              <a:rPr lang="en-US" sz="2000" u="sng" dirty="0"/>
              <a:t>4/30/2020 </a:t>
            </a:r>
            <a:r>
              <a:rPr lang="en-US" sz="2000" u="sng" dirty="0" smtClean="0"/>
              <a:t>RTCTF Consensus</a:t>
            </a:r>
            <a:r>
              <a:rPr lang="en-US" sz="2000" u="sng" dirty="0"/>
              <a:t>:</a:t>
            </a:r>
          </a:p>
          <a:p>
            <a:pPr lvl="1"/>
            <a:r>
              <a:rPr lang="en-US" sz="1600" dirty="0"/>
              <a:t>SWCAP/VOLL - OBDRR020 (Sections 2 and 4)</a:t>
            </a:r>
          </a:p>
          <a:p>
            <a:pPr lvl="1"/>
            <a:r>
              <a:rPr lang="en-US" sz="1600" dirty="0"/>
              <a:t>AS Proxy Offers and General SCED – NPRR1010 (6.4.9.1.1)</a:t>
            </a:r>
          </a:p>
          <a:p>
            <a:pPr lvl="1"/>
            <a:r>
              <a:rPr lang="en-US" sz="1600" dirty="0"/>
              <a:t>Reliability Deployment Pricing Run - NPRR1010 (6.5.7.3.1)</a:t>
            </a:r>
          </a:p>
          <a:p>
            <a:pPr lvl="1"/>
            <a:r>
              <a:rPr lang="en-US" sz="1600" dirty="0"/>
              <a:t>COP Changes - NPRR1007 (3.9, 3.9.1, and 3.9.2)</a:t>
            </a:r>
          </a:p>
          <a:p>
            <a:pPr lvl="1"/>
            <a:r>
              <a:rPr lang="en-US" sz="1600" dirty="0"/>
              <a:t>RUC General Update - NPRR1009 (5.1, 5.2.2.1, 5.2.2.2, 5.3, 5.4, 5.4.1, and 5.5.2</a:t>
            </a:r>
            <a:r>
              <a:rPr lang="en-US" sz="1600" dirty="0" smtClean="0"/>
              <a:t>)</a:t>
            </a:r>
          </a:p>
          <a:p>
            <a:pPr lvl="1"/>
            <a:endParaRPr lang="en-US" sz="1600" dirty="0"/>
          </a:p>
          <a:p>
            <a:r>
              <a:rPr lang="en-US" sz="2000" u="sng" dirty="0" smtClean="0"/>
              <a:t>5/20/2020 RTCTF Consensus</a:t>
            </a:r>
            <a:r>
              <a:rPr lang="en-US" sz="2000" u="sng" dirty="0"/>
              <a:t>:</a:t>
            </a:r>
          </a:p>
          <a:p>
            <a:pPr lvl="1"/>
            <a:r>
              <a:rPr lang="en-US" sz="1600" dirty="0"/>
              <a:t>SWCAP/VOLL- NPRR1008 (4.4.11 and 4.4.11.1)</a:t>
            </a:r>
          </a:p>
          <a:p>
            <a:pPr lvl="1"/>
            <a:r>
              <a:rPr lang="en-US" sz="1600" dirty="0"/>
              <a:t>ASDC Creation- NPRR1008 (4.4.12)</a:t>
            </a:r>
          </a:p>
          <a:p>
            <a:pPr lvl="1"/>
            <a:r>
              <a:rPr lang="en-US" sz="1600" dirty="0"/>
              <a:t>AS Proxy Offers and General SCED- NPRR1010 (6.5.7.3)</a:t>
            </a:r>
          </a:p>
          <a:p>
            <a:pPr lvl="1"/>
            <a:r>
              <a:rPr lang="en-US" sz="1600" dirty="0"/>
              <a:t>Market Restart- NPRR1013 (25.3)</a:t>
            </a:r>
          </a:p>
          <a:p>
            <a:pPr lvl="1"/>
            <a:r>
              <a:rPr lang="en-US" sz="1600" dirty="0"/>
              <a:t>SASM Removal- NPRR1008 (4.5.2) &amp; NPRR1010 (6.4.9, 6.4.9.1.3, 6.4.9.2, 6.4.9.2.1, 6.4.9.2.2, and 6.4.9.2.3)</a:t>
            </a:r>
          </a:p>
          <a:p>
            <a:pPr lvl="1"/>
            <a:r>
              <a:rPr lang="en-US" sz="1600" dirty="0"/>
              <a:t>DAM General Update- OBDRR020 (Appendix 1)</a:t>
            </a:r>
          </a:p>
          <a:p>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3800607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Previously Discussed Consensus </a:t>
            </a:r>
            <a:r>
              <a:rPr lang="en-US" sz="2400" dirty="0" smtClean="0"/>
              <a:t>Items (continued)</a:t>
            </a:r>
            <a:endParaRPr lang="en-US" sz="2400" dirty="0"/>
          </a:p>
        </p:txBody>
      </p:sp>
      <p:sp>
        <p:nvSpPr>
          <p:cNvPr id="3" name="Content Placeholder 2"/>
          <p:cNvSpPr>
            <a:spLocks noGrp="1"/>
          </p:cNvSpPr>
          <p:nvPr>
            <p:ph idx="1"/>
          </p:nvPr>
        </p:nvSpPr>
        <p:spPr/>
        <p:txBody>
          <a:bodyPr/>
          <a:lstStyle/>
          <a:p>
            <a:r>
              <a:rPr lang="en-US" sz="2000" u="sng" dirty="0" smtClean="0"/>
              <a:t>6/10/2020 RTCTF Consensus (37 items):</a:t>
            </a:r>
            <a:endParaRPr lang="en-US" sz="2000" u="sng" dirty="0"/>
          </a:p>
          <a:p>
            <a:pPr lvl="1">
              <a:spcAft>
                <a:spcPts val="600"/>
              </a:spcAft>
            </a:pPr>
            <a:r>
              <a:rPr lang="en-US" sz="1800" dirty="0" smtClean="0"/>
              <a:t>DAM </a:t>
            </a:r>
            <a:r>
              <a:rPr lang="en-US" sz="1800" dirty="0"/>
              <a:t>– AS Only Offer Material (Round </a:t>
            </a:r>
            <a:r>
              <a:rPr lang="en-US" sz="1800" dirty="0" smtClean="0"/>
              <a:t>3)</a:t>
            </a:r>
          </a:p>
          <a:p>
            <a:pPr lvl="2">
              <a:spcAft>
                <a:spcPts val="600"/>
              </a:spcAft>
            </a:pPr>
            <a:r>
              <a:rPr lang="en-US" sz="1600" dirty="0" smtClean="0"/>
              <a:t>NPRR1008 </a:t>
            </a:r>
            <a:r>
              <a:rPr lang="en-US" sz="1600" dirty="0"/>
              <a:t>(4.3, 4.4.7.2, 4.4.7.2.1, 4.4.7.2.2, 4.4.7.2.3, 4.4.7.2.4, and </a:t>
            </a:r>
            <a:r>
              <a:rPr lang="en-US" sz="1600" dirty="0" smtClean="0"/>
              <a:t>4.5.3)</a:t>
            </a:r>
          </a:p>
          <a:p>
            <a:pPr lvl="1">
              <a:spcAft>
                <a:spcPts val="600"/>
              </a:spcAft>
            </a:pPr>
            <a:r>
              <a:rPr lang="en-US" sz="1800" dirty="0" smtClean="0"/>
              <a:t>RTM </a:t>
            </a:r>
            <a:r>
              <a:rPr lang="en-US" sz="1800" dirty="0"/>
              <a:t>- Telemetry and RLC (Round </a:t>
            </a:r>
            <a:r>
              <a:rPr lang="en-US" sz="1800" dirty="0" smtClean="0"/>
              <a:t>3)</a:t>
            </a:r>
          </a:p>
          <a:p>
            <a:pPr lvl="2">
              <a:spcAft>
                <a:spcPts val="600"/>
              </a:spcAft>
            </a:pPr>
            <a:r>
              <a:rPr lang="en-US" sz="1600" dirty="0" smtClean="0"/>
              <a:t>NPRR1010 </a:t>
            </a:r>
            <a:r>
              <a:rPr lang="en-US" sz="1600" dirty="0"/>
              <a:t>(6.4.6, 6.5.5.2, 6.5.7.1.12, 6.5.7.1.13, and </a:t>
            </a:r>
            <a:r>
              <a:rPr lang="en-US" sz="1600" dirty="0" smtClean="0"/>
              <a:t>6.5.7.2)</a:t>
            </a:r>
          </a:p>
          <a:p>
            <a:pPr lvl="1">
              <a:spcAft>
                <a:spcPts val="600"/>
              </a:spcAft>
            </a:pPr>
            <a:r>
              <a:rPr lang="en-US" sz="1800" dirty="0" smtClean="0"/>
              <a:t>DAM </a:t>
            </a:r>
            <a:r>
              <a:rPr lang="en-US" sz="1800" dirty="0"/>
              <a:t>General Update (Round 3)</a:t>
            </a:r>
          </a:p>
          <a:p>
            <a:pPr lvl="2">
              <a:spcAft>
                <a:spcPts val="600"/>
              </a:spcAft>
            </a:pPr>
            <a:r>
              <a:rPr lang="en-US" sz="1600" dirty="0" smtClean="0"/>
              <a:t>NPRR1008 </a:t>
            </a:r>
            <a:r>
              <a:rPr lang="en-US" sz="1600" dirty="0"/>
              <a:t>(4.1, 4.2.1.2, 4.4.7.1, 4.4.7.1.1, 4.4.7.3, 4.4.8, 4.4.9.3.1, 4.4.9.3.3, 4.4.9.4.1, 4.4.9.5.1, and </a:t>
            </a:r>
            <a:r>
              <a:rPr lang="en-US" sz="1600" dirty="0" smtClean="0"/>
              <a:t>4.5.1)</a:t>
            </a:r>
          </a:p>
          <a:p>
            <a:pPr lvl="1">
              <a:spcAft>
                <a:spcPts val="600"/>
              </a:spcAft>
            </a:pPr>
            <a:r>
              <a:rPr lang="en-US" sz="1800" dirty="0" smtClean="0"/>
              <a:t>Credit </a:t>
            </a:r>
            <a:r>
              <a:rPr lang="en-US" sz="1800" dirty="0"/>
              <a:t>(Round 2) </a:t>
            </a:r>
            <a:endParaRPr lang="en-US" sz="1800" dirty="0" smtClean="0"/>
          </a:p>
          <a:p>
            <a:pPr lvl="2">
              <a:spcAft>
                <a:spcPts val="600"/>
              </a:spcAft>
            </a:pPr>
            <a:r>
              <a:rPr lang="en-US" sz="1600" dirty="0" smtClean="0"/>
              <a:t>NPRR1013 </a:t>
            </a:r>
            <a:r>
              <a:rPr lang="en-US" sz="1600" dirty="0"/>
              <a:t>(16.11.4.1, </a:t>
            </a:r>
            <a:r>
              <a:rPr lang="en-US" sz="1600" dirty="0" smtClean="0"/>
              <a:t>16.11.4.3.2)</a:t>
            </a:r>
          </a:p>
          <a:p>
            <a:pPr lvl="1">
              <a:spcAft>
                <a:spcPts val="600"/>
              </a:spcAft>
            </a:pPr>
            <a:r>
              <a:rPr lang="en-US" sz="1800" dirty="0" smtClean="0"/>
              <a:t>DAM </a:t>
            </a:r>
            <a:r>
              <a:rPr lang="en-US" sz="1800" dirty="0"/>
              <a:t>Credit/Settlement (Round </a:t>
            </a:r>
            <a:r>
              <a:rPr lang="en-US" sz="1800" dirty="0" smtClean="0"/>
              <a:t>2)</a:t>
            </a:r>
          </a:p>
          <a:p>
            <a:pPr lvl="2">
              <a:spcAft>
                <a:spcPts val="600"/>
              </a:spcAft>
            </a:pPr>
            <a:r>
              <a:rPr lang="en-US" sz="1600" dirty="0" smtClean="0"/>
              <a:t>NPRR1008 </a:t>
            </a:r>
            <a:r>
              <a:rPr lang="en-US" sz="1600" dirty="0"/>
              <a:t>(4.4.10, 4.6.2.3.1, 4.6.4.1.1, 4.6.4.1.2, 4.6.4.1.3, 4.6.4.1.4, 4.6.4.1.5, 4.6.4.2.1, 4.6.4.2.2, 4.6.4.2.3, 4.6.4.2.4, 4.6.4.2.5)</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3324041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304800" y="762000"/>
            <a:ext cx="8534400" cy="5052221"/>
          </a:xfrm>
        </p:spPr>
        <p:txBody>
          <a:bodyPr/>
          <a:lstStyle/>
          <a:p>
            <a:r>
              <a:rPr lang="en-US" sz="2000" u="sng" dirty="0" smtClean="0"/>
              <a:t>6/29/2020 RTCTF Consensus (34 items):</a:t>
            </a:r>
            <a:endParaRPr lang="en-US" sz="2000" u="sng" dirty="0"/>
          </a:p>
          <a:p>
            <a:pPr lvl="1">
              <a:spcAft>
                <a:spcPts val="600"/>
              </a:spcAft>
            </a:pPr>
            <a:r>
              <a:rPr lang="en-US" sz="1800" dirty="0" smtClean="0"/>
              <a:t>DAM </a:t>
            </a:r>
            <a:r>
              <a:rPr lang="en-US" sz="1800" dirty="0"/>
              <a:t>General Update </a:t>
            </a:r>
            <a:r>
              <a:rPr lang="en-US" sz="1800" dirty="0" smtClean="0"/>
              <a:t>(Round 3)</a:t>
            </a:r>
          </a:p>
          <a:p>
            <a:pPr lvl="2">
              <a:spcAft>
                <a:spcPts val="600"/>
              </a:spcAft>
            </a:pPr>
            <a:r>
              <a:rPr lang="en-US" sz="1600" dirty="0" smtClean="0"/>
              <a:t>NPRR1008 </a:t>
            </a:r>
            <a:r>
              <a:rPr lang="en-US" sz="1600" dirty="0"/>
              <a:t>(4.4.7.3)</a:t>
            </a:r>
          </a:p>
          <a:p>
            <a:pPr lvl="1">
              <a:spcAft>
                <a:spcPts val="600"/>
              </a:spcAft>
            </a:pPr>
            <a:r>
              <a:rPr lang="en-US" sz="1800" dirty="0"/>
              <a:t>RUC Settlement </a:t>
            </a:r>
            <a:r>
              <a:rPr lang="en-US" sz="1800" dirty="0" smtClean="0"/>
              <a:t>(Round 3)</a:t>
            </a:r>
          </a:p>
          <a:p>
            <a:pPr lvl="2">
              <a:spcAft>
                <a:spcPts val="600"/>
              </a:spcAft>
            </a:pPr>
            <a:r>
              <a:rPr lang="en-US" sz="1600" dirty="0" smtClean="0"/>
              <a:t>NPRR1009 </a:t>
            </a:r>
            <a:r>
              <a:rPr lang="en-US" sz="1600" dirty="0"/>
              <a:t>(5.6.2, 5.7.1.3, 5.7.1.4, 5.7.4.1.1)</a:t>
            </a:r>
          </a:p>
          <a:p>
            <a:pPr lvl="1">
              <a:spcAft>
                <a:spcPts val="600"/>
              </a:spcAft>
            </a:pPr>
            <a:r>
              <a:rPr lang="en-US" sz="1800" dirty="0" smtClean="0"/>
              <a:t>RTM </a:t>
            </a:r>
            <a:r>
              <a:rPr lang="en-US" sz="1800" dirty="0"/>
              <a:t>- AS Deployment </a:t>
            </a:r>
            <a:r>
              <a:rPr lang="en-US" sz="1800" dirty="0" smtClean="0"/>
              <a:t>(Round 2)</a:t>
            </a:r>
          </a:p>
          <a:p>
            <a:pPr lvl="2">
              <a:spcAft>
                <a:spcPts val="600"/>
              </a:spcAft>
            </a:pPr>
            <a:r>
              <a:rPr lang="en-US" sz="1600" dirty="0" smtClean="0"/>
              <a:t>NPRR1007 </a:t>
            </a:r>
            <a:r>
              <a:rPr lang="en-US" sz="1600" dirty="0"/>
              <a:t>(3.16, 3.17.1, 3.18)</a:t>
            </a:r>
          </a:p>
          <a:p>
            <a:pPr lvl="1">
              <a:spcAft>
                <a:spcPts val="600"/>
              </a:spcAft>
            </a:pPr>
            <a:r>
              <a:rPr lang="en-US" sz="1800" dirty="0"/>
              <a:t>RTM - General </a:t>
            </a:r>
            <a:r>
              <a:rPr lang="en-US" sz="1800" dirty="0" smtClean="0"/>
              <a:t>Update (Round 2)</a:t>
            </a:r>
            <a:endParaRPr lang="en-US" sz="1800" dirty="0"/>
          </a:p>
          <a:p>
            <a:pPr lvl="2">
              <a:spcAft>
                <a:spcPts val="600"/>
              </a:spcAft>
            </a:pPr>
            <a:r>
              <a:rPr lang="en-US" sz="1600" dirty="0"/>
              <a:t>NOGRR211 (2.1, 2.2.4, 2.2.4.2)</a:t>
            </a:r>
          </a:p>
          <a:p>
            <a:pPr lvl="2">
              <a:spcAft>
                <a:spcPts val="600"/>
              </a:spcAft>
            </a:pPr>
            <a:r>
              <a:rPr lang="en-US" sz="1600" dirty="0"/>
              <a:t>NPRR1013 (1.3.1.4, 1.3.3)</a:t>
            </a:r>
          </a:p>
          <a:p>
            <a:pPr lvl="2">
              <a:spcAft>
                <a:spcPts val="600"/>
              </a:spcAft>
            </a:pPr>
            <a:r>
              <a:rPr lang="en-US" sz="1600" dirty="0"/>
              <a:t>NPRR1007 (3.6.1, 3.8.1, 3.8.2, 3.8.3, 3.14.4.1)</a:t>
            </a:r>
          </a:p>
          <a:p>
            <a:pPr lvl="2">
              <a:spcAft>
                <a:spcPts val="600"/>
              </a:spcAft>
            </a:pPr>
            <a:r>
              <a:rPr lang="en-US" sz="1600" dirty="0"/>
              <a:t>NPRR1008 (4.4.4, 4.4.7.4)</a:t>
            </a:r>
          </a:p>
          <a:p>
            <a:pPr lvl="2">
              <a:spcAft>
                <a:spcPts val="600"/>
              </a:spcAft>
            </a:pPr>
            <a:r>
              <a:rPr lang="en-US" sz="1600" dirty="0"/>
              <a:t>NPRR1010 (6.1, 6.3, 6.3.1, 6.3.2, 6.4.7.1, 6.5.1.1, 6.5.1.2, 6.5.7, 6.5.9.2, 6.5.9.3.3, 6.5.9.3.4, 6.5.9.4) </a:t>
            </a:r>
            <a:endParaRPr lang="en-US" sz="1600" dirty="0" smtClean="0"/>
          </a:p>
          <a:p>
            <a:pPr lvl="2">
              <a:spcAft>
                <a:spcPts val="600"/>
              </a:spcAft>
            </a:pPr>
            <a:r>
              <a:rPr lang="en-US" sz="1600" dirty="0" smtClean="0"/>
              <a:t>NPRR1011 </a:t>
            </a:r>
            <a:r>
              <a:rPr lang="en-US" sz="1600" dirty="0"/>
              <a:t>(8.1.1.1, 8.1.1.2)</a:t>
            </a:r>
          </a:p>
          <a:p>
            <a:pPr lvl="1">
              <a:spcAft>
                <a:spcPts val="600"/>
              </a:spcAft>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2487390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304800" y="838200"/>
            <a:ext cx="8534400" cy="5052221"/>
          </a:xfrm>
        </p:spPr>
        <p:txBody>
          <a:bodyPr/>
          <a:lstStyle/>
          <a:p>
            <a:r>
              <a:rPr lang="en-US" sz="2000" u="sng" dirty="0" smtClean="0"/>
              <a:t>7/22/2020 RTCTF Consensus (46 items):</a:t>
            </a:r>
            <a:endParaRPr lang="en-US" sz="2000" u="sng" dirty="0"/>
          </a:p>
          <a:p>
            <a:pPr lvl="1">
              <a:spcAft>
                <a:spcPts val="600"/>
              </a:spcAft>
            </a:pPr>
            <a:r>
              <a:rPr lang="en-US" sz="1800" dirty="0" smtClean="0"/>
              <a:t>RTM </a:t>
            </a:r>
            <a:r>
              <a:rPr lang="en-US" sz="1800" dirty="0"/>
              <a:t>- AS </a:t>
            </a:r>
            <a:r>
              <a:rPr lang="en-US" sz="1800" dirty="0" smtClean="0"/>
              <a:t>Deployment (Round 3)</a:t>
            </a:r>
            <a:endParaRPr lang="en-US" sz="1800" dirty="0"/>
          </a:p>
          <a:p>
            <a:pPr lvl="2">
              <a:spcAft>
                <a:spcPts val="600"/>
              </a:spcAft>
            </a:pPr>
            <a:r>
              <a:rPr lang="en-US" sz="1600" dirty="0"/>
              <a:t>NPRR1010 (6.5.7.4.1, 6.5.7.6.1, 6.5.7.6.2, 6.5.7.6.2.1, 6.5.7.6.2.2, 6.5.7.6.2.3, 6.5.7.6.2.4, 6.5.9.4.2)</a:t>
            </a:r>
          </a:p>
          <a:p>
            <a:pPr lvl="1">
              <a:spcAft>
                <a:spcPts val="600"/>
              </a:spcAft>
            </a:pPr>
            <a:r>
              <a:rPr lang="en-US" sz="1800" dirty="0" smtClean="0"/>
              <a:t>RTM </a:t>
            </a:r>
            <a:r>
              <a:rPr lang="en-US" sz="1800" dirty="0"/>
              <a:t>– General </a:t>
            </a:r>
            <a:r>
              <a:rPr lang="en-US" sz="1800" dirty="0" smtClean="0"/>
              <a:t>Update (Round 3)</a:t>
            </a:r>
            <a:endParaRPr lang="en-US" sz="1800" dirty="0"/>
          </a:p>
          <a:p>
            <a:pPr lvl="2">
              <a:spcAft>
                <a:spcPts val="600"/>
              </a:spcAft>
            </a:pPr>
            <a:r>
              <a:rPr lang="en-US" sz="1600" dirty="0"/>
              <a:t>NPRR1010 (6.4.9.1.2)</a:t>
            </a:r>
          </a:p>
          <a:p>
            <a:pPr lvl="1">
              <a:spcAft>
                <a:spcPts val="600"/>
              </a:spcAft>
            </a:pPr>
            <a:r>
              <a:rPr lang="en-US" sz="1800" dirty="0" smtClean="0"/>
              <a:t>RTM Settlement (Round 2)</a:t>
            </a:r>
            <a:endParaRPr lang="en-US" sz="1800" dirty="0"/>
          </a:p>
          <a:p>
            <a:pPr lvl="2">
              <a:spcAft>
                <a:spcPts val="600"/>
              </a:spcAft>
            </a:pPr>
            <a:r>
              <a:rPr lang="en-US" sz="1600" dirty="0" smtClean="0"/>
              <a:t>NPRR1007 </a:t>
            </a:r>
            <a:r>
              <a:rPr lang="en-US" sz="1600" dirty="0"/>
              <a:t>(3.5.2.1, 3.5.2.2, 3.5.2.3, 3.5.2.4, 3.5.2.5, 3.5.2.6, 3.5.2.7)</a:t>
            </a:r>
          </a:p>
          <a:p>
            <a:pPr lvl="2">
              <a:spcAft>
                <a:spcPts val="600"/>
              </a:spcAft>
            </a:pPr>
            <a:r>
              <a:rPr lang="en-US" sz="1600" dirty="0" smtClean="0"/>
              <a:t>NPRR1010 </a:t>
            </a:r>
            <a:r>
              <a:rPr lang="en-US" sz="1600" dirty="0"/>
              <a:t>(6.6.1, 6.6.1.1, 6.6.1.2, 6.6.1.6, 6.6.1.7, 6.6.3.1, 6.6.3.7, 6.6.3.9, 6.6.5.1, 6.6.5.1.1.3, </a:t>
            </a:r>
            <a:r>
              <a:rPr lang="en-US" sz="1600" dirty="0" smtClean="0"/>
              <a:t>6.6.5.1.1.4, </a:t>
            </a:r>
            <a:r>
              <a:rPr lang="en-US" sz="1600" dirty="0"/>
              <a:t>6.6.5.2, 6.6.5.2.1, 6.6.5.3, 6.6.5.3.1, 6.6.5.4, 6.6.5.5, 6.6.5.5.1, 6.6.5.6, 6.6.12.1, 6.7.1, 6.7.2, 6.7.2.1, 6.7.2.2, 6.7.3, 6.7.4) </a:t>
            </a:r>
          </a:p>
          <a:p>
            <a:pPr lvl="2">
              <a:spcAft>
                <a:spcPts val="600"/>
              </a:spcAft>
            </a:pPr>
            <a:r>
              <a:rPr lang="en-US" sz="1600" dirty="0" smtClean="0"/>
              <a:t>NPRR1012 </a:t>
            </a:r>
            <a:r>
              <a:rPr lang="en-US" sz="1600" dirty="0"/>
              <a:t>(9.5.3, 9.19.1)</a:t>
            </a:r>
          </a:p>
          <a:p>
            <a:pPr lvl="1">
              <a:spcAft>
                <a:spcPts val="600"/>
              </a:spcAft>
            </a:pPr>
            <a:r>
              <a:rPr lang="en-US" sz="1800" dirty="0" smtClean="0"/>
              <a:t>Additional Comments for Renaming </a:t>
            </a:r>
            <a:r>
              <a:rPr lang="en-US" sz="1800" dirty="0"/>
              <a:t>of Base Point </a:t>
            </a:r>
            <a:r>
              <a:rPr lang="en-US" sz="1800" dirty="0" smtClean="0"/>
              <a:t>Deviation (Round 1)</a:t>
            </a:r>
            <a:endParaRPr lang="en-US" sz="1800" dirty="0"/>
          </a:p>
          <a:p>
            <a:pPr lvl="2">
              <a:spcAft>
                <a:spcPts val="600"/>
              </a:spcAft>
            </a:pPr>
            <a:r>
              <a:rPr lang="en-US" sz="1600" dirty="0" smtClean="0"/>
              <a:t>NPRR1007 </a:t>
            </a:r>
            <a:r>
              <a:rPr lang="en-US" sz="1600" dirty="0"/>
              <a:t>(3.8.3) - Initial consensus on 6/29/20</a:t>
            </a:r>
          </a:p>
          <a:p>
            <a:pPr lvl="2">
              <a:spcAft>
                <a:spcPts val="600"/>
              </a:spcAft>
            </a:pPr>
            <a:r>
              <a:rPr lang="en-US" sz="1600" dirty="0" smtClean="0"/>
              <a:t>NPRR1011 </a:t>
            </a:r>
            <a:r>
              <a:rPr lang="en-US" sz="1600" dirty="0"/>
              <a:t>(8.1.1.1) - Initial consensus on 6/29/20</a:t>
            </a:r>
          </a:p>
          <a:p>
            <a:pPr lvl="1">
              <a:spcAft>
                <a:spcPts val="600"/>
              </a:spcAft>
            </a:pPr>
            <a:endParaRPr lang="en-US" sz="1800" dirty="0" smtClean="0"/>
          </a:p>
          <a:p>
            <a:pPr lvl="1">
              <a:spcAft>
                <a:spcPts val="600"/>
              </a:spcAft>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3799751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Overall RTC Delivery Schedule</a:t>
            </a:r>
          </a:p>
        </p:txBody>
      </p:sp>
      <p:sp>
        <p:nvSpPr>
          <p:cNvPr id="3" name="Content Placeholder 2"/>
          <p:cNvSpPr>
            <a:spLocks noGrp="1"/>
          </p:cNvSpPr>
          <p:nvPr>
            <p:ph idx="1"/>
          </p:nvPr>
        </p:nvSpPr>
        <p:spPr>
          <a:xfrm>
            <a:off x="304800" y="838200"/>
            <a:ext cx="8534400" cy="5334000"/>
          </a:xfrm>
        </p:spPr>
        <p:txBody>
          <a:bodyPr/>
          <a:lstStyle/>
          <a:p>
            <a:r>
              <a:rPr lang="en-US" sz="2400" i="1" dirty="0" smtClean="0"/>
              <a:t>Draft</a:t>
            </a:r>
            <a:r>
              <a:rPr lang="en-US" sz="2400" dirty="0" smtClean="0"/>
              <a:t> Timeline</a:t>
            </a:r>
          </a:p>
          <a:p>
            <a:endParaRPr lang="en-US" dirty="0" smtClean="0"/>
          </a:p>
          <a:p>
            <a:endParaRPr lang="en-US" dirty="0" smtClean="0"/>
          </a:p>
          <a:p>
            <a:pPr>
              <a:spcBef>
                <a:spcPts val="1800"/>
              </a:spcBef>
            </a:pPr>
            <a:endParaRPr lang="en-US" sz="2400" dirty="0" smtClean="0"/>
          </a:p>
          <a:p>
            <a:pPr algn="just">
              <a:spcBef>
                <a:spcPts val="1800"/>
              </a:spcBef>
            </a:pPr>
            <a:r>
              <a:rPr lang="en-US" sz="2000" dirty="0" smtClean="0"/>
              <a:t>There are several items/policies, beyond RTCRRs, that must be addressed prior to the implementation of RTC—e.g.:</a:t>
            </a:r>
          </a:p>
          <a:p>
            <a:pPr lvl="1" algn="just"/>
            <a:r>
              <a:rPr lang="en-US" sz="1800" dirty="0" smtClean="0"/>
              <a:t>Proxy Offer Curves;</a:t>
            </a:r>
          </a:p>
          <a:p>
            <a:pPr lvl="1" algn="just"/>
            <a:r>
              <a:rPr lang="en-US" sz="1800" dirty="0" smtClean="0"/>
              <a:t>RUC AS Demand Curves; </a:t>
            </a:r>
          </a:p>
          <a:p>
            <a:pPr lvl="1" algn="just"/>
            <a:r>
              <a:rPr lang="en-US" sz="1800" dirty="0" smtClean="0"/>
              <a:t>Transitional language for RTC go-live (if any);</a:t>
            </a:r>
          </a:p>
          <a:p>
            <a:pPr lvl="1" algn="just"/>
            <a:r>
              <a:rPr lang="en-US" sz="1800" dirty="0" smtClean="0"/>
              <a:t>ORDC/RTC results comparison; and</a:t>
            </a:r>
          </a:p>
          <a:p>
            <a:pPr lvl="1" algn="just"/>
            <a:r>
              <a:rPr lang="en-US" sz="1800" dirty="0" smtClean="0"/>
              <a:t>Target dates for MP detailed requirements (e.g., SCADA changes, XML changes, Market Trials plans).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a:p>
        </p:txBody>
      </p:sp>
      <p:pic>
        <p:nvPicPr>
          <p:cNvPr id="5" name="Picture 4"/>
          <p:cNvPicPr>
            <a:picLocks noChangeAspect="1"/>
          </p:cNvPicPr>
          <p:nvPr/>
        </p:nvPicPr>
        <p:blipFill>
          <a:blip r:embed="rId2"/>
          <a:stretch>
            <a:fillRect/>
          </a:stretch>
        </p:blipFill>
        <p:spPr>
          <a:xfrm>
            <a:off x="1519237" y="1371600"/>
            <a:ext cx="6105525" cy="1038225"/>
          </a:xfrm>
          <a:prstGeom prst="rect">
            <a:avLst/>
          </a:prstGeom>
        </p:spPr>
      </p:pic>
    </p:spTree>
    <p:extLst>
      <p:ext uri="{BB962C8B-B14F-4D97-AF65-F5344CB8AC3E}">
        <p14:creationId xmlns:p14="http://schemas.microsoft.com/office/powerpoint/2010/main" val="3519632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Outline of RTCTF Update </a:t>
            </a:r>
            <a:endParaRPr lang="en-US" sz="2400" dirty="0"/>
          </a:p>
        </p:txBody>
      </p:sp>
      <p:sp>
        <p:nvSpPr>
          <p:cNvPr id="3" name="Content Placeholder 2"/>
          <p:cNvSpPr>
            <a:spLocks noGrp="1"/>
          </p:cNvSpPr>
          <p:nvPr>
            <p:ph idx="1"/>
          </p:nvPr>
        </p:nvSpPr>
        <p:spPr>
          <a:xfrm>
            <a:off x="397747" y="1121223"/>
            <a:ext cx="8534400" cy="5052221"/>
          </a:xfrm>
        </p:spPr>
        <p:txBody>
          <a:bodyPr/>
          <a:lstStyle/>
          <a:p>
            <a:pPr>
              <a:spcBef>
                <a:spcPts val="1000"/>
              </a:spcBef>
              <a:spcAft>
                <a:spcPts val="1000"/>
              </a:spcAft>
            </a:pPr>
            <a:r>
              <a:rPr lang="en-US" sz="2000" dirty="0" smtClean="0"/>
              <a:t>RTC Revision Requests (RTCRRs)</a:t>
            </a:r>
            <a:r>
              <a:rPr lang="en-US" sz="2000" dirty="0" smtClean="0">
                <a:solidFill>
                  <a:srgbClr val="FF0000"/>
                </a:solidFill>
              </a:rPr>
              <a:t> </a:t>
            </a:r>
          </a:p>
          <a:p>
            <a:pPr>
              <a:spcBef>
                <a:spcPts val="1000"/>
              </a:spcBef>
              <a:spcAft>
                <a:spcPts val="1000"/>
              </a:spcAft>
            </a:pPr>
            <a:r>
              <a:rPr lang="en-US" sz="2000" dirty="0" smtClean="0"/>
              <a:t>RTCRR Review Schedule &amp; Progress to </a:t>
            </a:r>
            <a:r>
              <a:rPr lang="en-US" sz="2000" dirty="0" smtClean="0"/>
              <a:t>Date</a:t>
            </a:r>
          </a:p>
          <a:p>
            <a:pPr>
              <a:spcBef>
                <a:spcPts val="1000"/>
              </a:spcBef>
              <a:spcAft>
                <a:spcPts val="1000"/>
              </a:spcAft>
            </a:pPr>
            <a:r>
              <a:rPr lang="en-US" sz="2000" dirty="0" smtClean="0"/>
              <a:t>Next Steps</a:t>
            </a:r>
          </a:p>
          <a:p>
            <a:pPr>
              <a:spcBef>
                <a:spcPts val="1000"/>
              </a:spcBef>
              <a:spcAft>
                <a:spcPts val="1000"/>
              </a:spcAft>
            </a:pPr>
            <a:endParaRPr lang="en-US" sz="2000" dirty="0"/>
          </a:p>
          <a:p>
            <a:pPr>
              <a:spcBef>
                <a:spcPts val="1000"/>
              </a:spcBef>
              <a:spcAft>
                <a:spcPts val="1000"/>
              </a:spcAft>
            </a:pPr>
            <a:r>
              <a:rPr lang="en-US" sz="2000" dirty="0" smtClean="0"/>
              <a:t>Appendix </a:t>
            </a:r>
            <a:endParaRPr lang="en-US" sz="2000" dirty="0" smtClean="0"/>
          </a:p>
          <a:p>
            <a:pPr lvl="1">
              <a:spcBef>
                <a:spcPts val="0"/>
              </a:spcBef>
            </a:pPr>
            <a:r>
              <a:rPr lang="en-US" sz="1600" dirty="0" smtClean="0"/>
              <a:t>RTCRR Review Process</a:t>
            </a:r>
          </a:p>
          <a:p>
            <a:pPr lvl="1">
              <a:spcBef>
                <a:spcPts val="0"/>
              </a:spcBef>
            </a:pPr>
            <a:r>
              <a:rPr lang="en-US" sz="1600" dirty="0" smtClean="0"/>
              <a:t>Previously Discussed Consensus Items</a:t>
            </a:r>
          </a:p>
          <a:p>
            <a:pPr lvl="1">
              <a:spcBef>
                <a:spcPts val="0"/>
              </a:spcBef>
            </a:pPr>
            <a:r>
              <a:rPr lang="en-US" sz="1600" dirty="0"/>
              <a:t>Overall RTC Delivery Schedule</a:t>
            </a:r>
            <a:endParaRPr lang="en-US" sz="1600" dirty="0" smtClean="0"/>
          </a:p>
          <a:p>
            <a:pPr lvl="1">
              <a:spcBef>
                <a:spcPts val="1000"/>
              </a:spcBef>
              <a:spcAft>
                <a:spcPts val="1000"/>
              </a:spcAft>
            </a:pPr>
            <a:endParaRPr lang="en-US" sz="1600" dirty="0"/>
          </a:p>
          <a:p>
            <a:pPr lvl="1">
              <a:spcBef>
                <a:spcPts val="1000"/>
              </a:spcBef>
              <a:spcAft>
                <a:spcPts val="1000"/>
              </a:spcAft>
            </a:pPr>
            <a:endParaRPr lang="en-US" sz="1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512063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 Revision </a:t>
            </a:r>
            <a:r>
              <a:rPr lang="en-US" sz="2400" dirty="0" smtClean="0"/>
              <a:t>Requests</a:t>
            </a:r>
            <a:endParaRPr lang="en-US" sz="2400" dirty="0"/>
          </a:p>
        </p:txBody>
      </p:sp>
      <p:sp>
        <p:nvSpPr>
          <p:cNvPr id="3" name="Content Placeholder 2"/>
          <p:cNvSpPr>
            <a:spLocks noGrp="1"/>
          </p:cNvSpPr>
          <p:nvPr>
            <p:ph idx="1"/>
          </p:nvPr>
        </p:nvSpPr>
        <p:spPr>
          <a:xfrm>
            <a:off x="304800" y="762000"/>
            <a:ext cx="8534400" cy="5715000"/>
          </a:xfrm>
        </p:spPr>
        <p:txBody>
          <a:bodyPr/>
          <a:lstStyle/>
          <a:p>
            <a:r>
              <a:rPr lang="en-US" sz="1600" dirty="0" smtClean="0"/>
              <a:t>Reminder that based on the Board-approved RTC Key Principles (KPs), ERCOT developed and released the following NPRRs, NOGRR, and OBDRR with a single Impact Analysis (IA)</a:t>
            </a:r>
            <a:r>
              <a:rPr lang="en-US" sz="1800" dirty="0" smtClean="0"/>
              <a:t>.</a:t>
            </a:r>
          </a:p>
          <a:p>
            <a:endParaRPr lang="en-US" sz="1800" dirty="0" smtClean="0"/>
          </a:p>
          <a:p>
            <a:pPr marL="0" indent="0">
              <a:buNone/>
            </a:pPr>
            <a:r>
              <a:rPr lang="en-US" sz="1800"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011024003"/>
              </p:ext>
            </p:extLst>
          </p:nvPr>
        </p:nvGraphicFramePr>
        <p:xfrm>
          <a:off x="533400" y="1676400"/>
          <a:ext cx="7966364" cy="4389120"/>
        </p:xfrm>
        <a:graphic>
          <a:graphicData uri="http://schemas.openxmlformats.org/drawingml/2006/table">
            <a:tbl>
              <a:tblPr firstRow="1" bandRow="1">
                <a:tableStyleId>{5C22544A-7EE6-4342-B048-85BDC9FD1C3A}</a:tableStyleId>
              </a:tblPr>
              <a:tblGrid>
                <a:gridCol w="7204364"/>
                <a:gridCol w="762000"/>
              </a:tblGrid>
              <a:tr h="480060">
                <a:tc>
                  <a:txBody>
                    <a:bodyPr/>
                    <a:lstStyle/>
                    <a:p>
                      <a:r>
                        <a:rPr lang="en-US" dirty="0" smtClean="0"/>
                        <a:t>RTCRRs</a:t>
                      </a:r>
                      <a:r>
                        <a:rPr lang="en-US" baseline="0" dirty="0" smtClean="0"/>
                        <a:t> </a:t>
                      </a:r>
                      <a:r>
                        <a:rPr lang="en-US" dirty="0" smtClean="0"/>
                        <a:t>released</a:t>
                      </a:r>
                      <a:r>
                        <a:rPr lang="en-US" baseline="0" dirty="0" smtClean="0"/>
                        <a:t> March 25, 2020</a:t>
                      </a:r>
                      <a:endParaRPr lang="en-US" dirty="0" smtClean="0"/>
                    </a:p>
                  </a:txBody>
                  <a:tcPr/>
                </a:tc>
                <a:tc>
                  <a:txBody>
                    <a:bodyPr/>
                    <a:lstStyle/>
                    <a:p>
                      <a:r>
                        <a:rPr lang="en-US" sz="1100" dirty="0" smtClean="0"/>
                        <a:t>Pages</a:t>
                      </a:r>
                    </a:p>
                    <a:p>
                      <a:r>
                        <a:rPr lang="en-US" sz="1100" dirty="0" smtClean="0"/>
                        <a:t>549 total</a:t>
                      </a:r>
                      <a:endParaRPr lang="en-US" sz="1100" dirty="0"/>
                    </a:p>
                  </a:txBody>
                  <a:tcPr/>
                </a:tc>
              </a:tr>
              <a:tr h="434340">
                <a:tc>
                  <a:txBody>
                    <a:bodyPr/>
                    <a:lstStyle/>
                    <a:p>
                      <a:r>
                        <a:rPr lang="en-US" sz="1400" dirty="0" smtClean="0"/>
                        <a:t>NPRR1007- RTC NP3- Management Activities for the ERCOT System</a:t>
                      </a:r>
                    </a:p>
                  </a:txBody>
                  <a:tcPr/>
                </a:tc>
                <a:tc>
                  <a:txBody>
                    <a:bodyPr/>
                    <a:lstStyle/>
                    <a:p>
                      <a:pPr algn="ctr"/>
                      <a:r>
                        <a:rPr lang="en-US" sz="1400" dirty="0" smtClean="0"/>
                        <a:t>62</a:t>
                      </a:r>
                      <a:endParaRPr lang="en-US" sz="1400" dirty="0"/>
                    </a:p>
                  </a:txBody>
                  <a:tcPr/>
                </a:tc>
              </a:tr>
              <a:tr h="381000">
                <a:tc>
                  <a:txBody>
                    <a:bodyPr/>
                    <a:lstStyle/>
                    <a:p>
                      <a:r>
                        <a:rPr lang="en-US" sz="1400" dirty="0" smtClean="0"/>
                        <a:t>NPRR1008- RTC NP4- Day-Ahead Operations</a:t>
                      </a:r>
                      <a:endParaRPr lang="en-US" sz="1400" dirty="0"/>
                    </a:p>
                  </a:txBody>
                  <a:tcPr/>
                </a:tc>
                <a:tc>
                  <a:txBody>
                    <a:bodyPr/>
                    <a:lstStyle/>
                    <a:p>
                      <a:pPr algn="ctr"/>
                      <a:r>
                        <a:rPr lang="en-US" sz="1400" dirty="0" smtClean="0"/>
                        <a:t>65</a:t>
                      </a:r>
                    </a:p>
                  </a:txBody>
                  <a:tcPr/>
                </a:tc>
              </a:tr>
              <a:tr h="381000">
                <a:tc>
                  <a:txBody>
                    <a:bodyPr/>
                    <a:lstStyle/>
                    <a:p>
                      <a:r>
                        <a:rPr lang="en-US" sz="1400" dirty="0" smtClean="0"/>
                        <a:t>NPRR1009- RTC NP5- Transmission Security Analysis and Reliability Unit Commitment</a:t>
                      </a:r>
                      <a:endParaRPr lang="en-US" sz="1400" dirty="0"/>
                    </a:p>
                  </a:txBody>
                  <a:tcPr/>
                </a:tc>
                <a:tc>
                  <a:txBody>
                    <a:bodyPr/>
                    <a:lstStyle/>
                    <a:p>
                      <a:pPr algn="ctr"/>
                      <a:r>
                        <a:rPr lang="en-US" sz="1400" dirty="0" smtClean="0"/>
                        <a:t>39</a:t>
                      </a:r>
                    </a:p>
                  </a:txBody>
                  <a:tcPr/>
                </a:tc>
              </a:tr>
              <a:tr h="381000">
                <a:tc>
                  <a:txBody>
                    <a:bodyPr/>
                    <a:lstStyle/>
                    <a:p>
                      <a:r>
                        <a:rPr lang="en-US" sz="1400" dirty="0" smtClean="0"/>
                        <a:t>NPRR1010- RTC NP6- Adjustment Period and Real-Time Operations</a:t>
                      </a:r>
                      <a:endParaRPr lang="en-US" sz="1400" dirty="0"/>
                    </a:p>
                  </a:txBody>
                  <a:tcPr/>
                </a:tc>
                <a:tc>
                  <a:txBody>
                    <a:bodyPr/>
                    <a:lstStyle/>
                    <a:p>
                      <a:pPr algn="ctr"/>
                      <a:r>
                        <a:rPr lang="en-US" sz="1400" dirty="0" smtClean="0"/>
                        <a:t>248</a:t>
                      </a:r>
                      <a:endParaRPr lang="en-US" sz="1400" dirty="0"/>
                    </a:p>
                  </a:txBody>
                  <a:tcPr/>
                </a:tc>
              </a:tr>
              <a:tr h="381000">
                <a:tc>
                  <a:txBody>
                    <a:bodyPr/>
                    <a:lstStyle/>
                    <a:p>
                      <a:r>
                        <a:rPr lang="it-IT" sz="1400" dirty="0" smtClean="0"/>
                        <a:t>NPRR1011- RTC NP8- Performance Monitoring</a:t>
                      </a:r>
                    </a:p>
                  </a:txBody>
                  <a:tcPr/>
                </a:tc>
                <a:tc>
                  <a:txBody>
                    <a:bodyPr/>
                    <a:lstStyle/>
                    <a:p>
                      <a:pPr algn="ctr"/>
                      <a:r>
                        <a:rPr lang="en-US" sz="1400" dirty="0" smtClean="0"/>
                        <a:t>49</a:t>
                      </a:r>
                      <a:endParaRPr lang="en-US" sz="1400" dirty="0"/>
                    </a:p>
                  </a:txBody>
                  <a:tcPr/>
                </a:tc>
              </a:tr>
              <a:tr h="381000">
                <a:tc>
                  <a:txBody>
                    <a:bodyPr/>
                    <a:lstStyle/>
                    <a:p>
                      <a:r>
                        <a:rPr lang="en-US" sz="1400" dirty="0" smtClean="0"/>
                        <a:t>NPRR1012- RTC NP9-  Settlement and Billing</a:t>
                      </a:r>
                      <a:endParaRPr lang="en-US" sz="1400" dirty="0"/>
                    </a:p>
                  </a:txBody>
                  <a:tcPr/>
                </a:tc>
                <a:tc>
                  <a:txBody>
                    <a:bodyPr/>
                    <a:lstStyle/>
                    <a:p>
                      <a:pPr algn="ctr"/>
                      <a:r>
                        <a:rPr lang="en-US" sz="1400" dirty="0" smtClean="0"/>
                        <a:t>15</a:t>
                      </a:r>
                      <a:endParaRPr lang="en-US" sz="1400" dirty="0"/>
                    </a:p>
                  </a:txBody>
                  <a:tcPr/>
                </a:tc>
              </a:tr>
              <a:tr h="533400">
                <a:tc>
                  <a:txBody>
                    <a:bodyPr/>
                    <a:lstStyle/>
                    <a:p>
                      <a:r>
                        <a:rPr lang="en-US" sz="1400" dirty="0" smtClean="0"/>
                        <a:t>NPRR1013- RTC NP 1, 2, 16, 25- Overview, Definitions/Acronyms, Registration and Qualification of MPs, and Market Suspension and Restart</a:t>
                      </a:r>
                      <a:endParaRPr lang="en-US" sz="1400" dirty="0"/>
                    </a:p>
                  </a:txBody>
                  <a:tcPr/>
                </a:tc>
                <a:tc>
                  <a:txBody>
                    <a:bodyPr/>
                    <a:lstStyle/>
                    <a:p>
                      <a:pPr algn="ctr"/>
                      <a:r>
                        <a:rPr lang="en-US" sz="1400" dirty="0" smtClean="0"/>
                        <a:t>24</a:t>
                      </a:r>
                      <a:endParaRPr lang="en-US" sz="1400" dirty="0"/>
                    </a:p>
                  </a:txBody>
                  <a:tcPr/>
                </a:tc>
              </a:tr>
              <a:tr h="480060">
                <a:tc>
                  <a:txBody>
                    <a:bodyPr/>
                    <a:lstStyle/>
                    <a:p>
                      <a:r>
                        <a:rPr lang="en-US" sz="1400" dirty="0" smtClean="0"/>
                        <a:t>NOGRR211- RTC Nodal Operating Guides 2 and 9-  System Operations and Control Requirements and Monitoring Programs</a:t>
                      </a:r>
                      <a:endParaRPr lang="en-US" sz="1400" dirty="0"/>
                    </a:p>
                  </a:txBody>
                  <a:tcPr/>
                </a:tc>
                <a:tc>
                  <a:txBody>
                    <a:bodyPr/>
                    <a:lstStyle/>
                    <a:p>
                      <a:pPr algn="ctr"/>
                      <a:r>
                        <a:rPr lang="en-US" sz="1400" dirty="0" smtClean="0"/>
                        <a:t>21</a:t>
                      </a:r>
                      <a:endParaRPr lang="en-US" sz="1400" dirty="0"/>
                    </a:p>
                  </a:txBody>
                  <a:tcPr/>
                </a:tc>
              </a:tr>
              <a:tr h="480060">
                <a:tc>
                  <a:txBody>
                    <a:bodyPr/>
                    <a:lstStyle/>
                    <a:p>
                      <a:r>
                        <a:rPr lang="en-US" sz="1400" dirty="0" smtClean="0"/>
                        <a:t>OBDRR020- RTC - Methodology for Setting Maximum Shadow Prices for Network and Power Balance Constraints</a:t>
                      </a:r>
                    </a:p>
                  </a:txBody>
                  <a:tcPr/>
                </a:tc>
                <a:tc>
                  <a:txBody>
                    <a:bodyPr/>
                    <a:lstStyle/>
                    <a:p>
                      <a:pPr algn="ctr"/>
                      <a:r>
                        <a:rPr lang="en-US" sz="1400" dirty="0" smtClean="0"/>
                        <a:t>26</a:t>
                      </a:r>
                      <a:endParaRPr lang="en-US" sz="1400" dirty="0"/>
                    </a:p>
                  </a:txBody>
                  <a:tcPr/>
                </a:tc>
              </a:tr>
            </a:tbl>
          </a:graphicData>
        </a:graphic>
      </p:graphicFrame>
    </p:spTree>
    <p:extLst>
      <p:ext uri="{BB962C8B-B14F-4D97-AF65-F5344CB8AC3E}">
        <p14:creationId xmlns:p14="http://schemas.microsoft.com/office/powerpoint/2010/main" val="1546203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304800" y="762000"/>
            <a:ext cx="8534400" cy="5565039"/>
          </a:xfrm>
        </p:spPr>
        <p:txBody>
          <a:bodyPr/>
          <a:lstStyle/>
          <a:p>
            <a:r>
              <a:rPr lang="en-US" sz="2000" dirty="0"/>
              <a:t>S</a:t>
            </a:r>
            <a:r>
              <a:rPr lang="en-US" sz="2000" dirty="0" smtClean="0"/>
              <a:t>chedule of 2020 meetings for RTCRRs:</a:t>
            </a:r>
            <a:endParaRPr lang="en-US" dirty="0" smtClean="0"/>
          </a:p>
          <a:p>
            <a:pPr marL="682625">
              <a:buFont typeface="Courier New" panose="02070309020205020404" pitchFamily="49" charset="0"/>
              <a:buChar char="o"/>
            </a:pPr>
            <a:r>
              <a:rPr lang="en-US" sz="1400" dirty="0">
                <a:solidFill>
                  <a:schemeClr val="accent3">
                    <a:lumMod val="60000"/>
                    <a:lumOff val="40000"/>
                  </a:schemeClr>
                </a:solidFill>
              </a:rPr>
              <a:t>Mar. 11 – RTCTF (Plan and logistics for RR review)  </a:t>
            </a:r>
          </a:p>
          <a:p>
            <a:pPr marL="682625">
              <a:buFont typeface="Courier New" panose="02070309020205020404" pitchFamily="49" charset="0"/>
              <a:buChar char="o"/>
            </a:pPr>
            <a:r>
              <a:rPr lang="en-US" sz="1400" dirty="0">
                <a:solidFill>
                  <a:schemeClr val="accent3">
                    <a:lumMod val="60000"/>
                    <a:lumOff val="40000"/>
                  </a:schemeClr>
                </a:solidFill>
              </a:rPr>
              <a:t>Apr</a:t>
            </a:r>
            <a:r>
              <a:rPr lang="en-US" sz="1400" dirty="0" smtClean="0">
                <a:solidFill>
                  <a:schemeClr val="accent3">
                    <a:lumMod val="60000"/>
                    <a:lumOff val="40000"/>
                  </a:schemeClr>
                </a:solidFill>
              </a:rPr>
              <a:t>.   </a:t>
            </a:r>
            <a:r>
              <a:rPr lang="en-US" sz="1400" dirty="0">
                <a:solidFill>
                  <a:schemeClr val="accent3">
                    <a:lumMod val="60000"/>
                    <a:lumOff val="40000"/>
                  </a:schemeClr>
                </a:solidFill>
              </a:rPr>
              <a:t>8 – RTCTF (Review detailed plan, and begin review </a:t>
            </a:r>
            <a:r>
              <a:rPr lang="en-US" sz="1400" dirty="0" smtClean="0">
                <a:solidFill>
                  <a:schemeClr val="accent3">
                    <a:lumMod val="60000"/>
                    <a:lumOff val="40000"/>
                  </a:schemeClr>
                </a:solidFill>
              </a:rPr>
              <a:t>process)</a:t>
            </a:r>
            <a:endParaRPr lang="en-US" sz="1400" dirty="0">
              <a:solidFill>
                <a:schemeClr val="accent3">
                  <a:lumMod val="60000"/>
                  <a:lumOff val="40000"/>
                </a:schemeClr>
              </a:solidFill>
            </a:endParaRPr>
          </a:p>
          <a:p>
            <a:pPr marL="682625">
              <a:buFont typeface="Courier New" panose="02070309020205020404" pitchFamily="49" charset="0"/>
              <a:buChar char="o"/>
            </a:pPr>
            <a:r>
              <a:rPr lang="en-US" sz="1400" dirty="0">
                <a:solidFill>
                  <a:schemeClr val="accent3">
                    <a:lumMod val="60000"/>
                    <a:lumOff val="40000"/>
                  </a:schemeClr>
                </a:solidFill>
              </a:rPr>
              <a:t>Apr. 30 – RTCTF </a:t>
            </a:r>
          </a:p>
          <a:p>
            <a:pPr marL="682625">
              <a:buFont typeface="Courier New" panose="02070309020205020404" pitchFamily="49" charset="0"/>
              <a:buChar char="o"/>
            </a:pPr>
            <a:r>
              <a:rPr lang="en-US" sz="1400" i="1" dirty="0">
                <a:solidFill>
                  <a:schemeClr val="accent3">
                    <a:lumMod val="60000"/>
                    <a:lumOff val="40000"/>
                  </a:schemeClr>
                </a:solidFill>
              </a:rPr>
              <a:t>May 11 – Special RTCTF for Potential Design Flaw- AS Price Cap discussion </a:t>
            </a:r>
          </a:p>
          <a:p>
            <a:pPr marL="682625">
              <a:buFont typeface="Courier New" panose="02070309020205020404" pitchFamily="49" charset="0"/>
              <a:buChar char="o"/>
            </a:pPr>
            <a:r>
              <a:rPr lang="en-US" sz="1400" dirty="0">
                <a:solidFill>
                  <a:schemeClr val="accent3">
                    <a:lumMod val="60000"/>
                    <a:lumOff val="40000"/>
                  </a:schemeClr>
                </a:solidFill>
              </a:rPr>
              <a:t>May 20 – RTCTF </a:t>
            </a:r>
          </a:p>
          <a:p>
            <a:pPr marL="682625">
              <a:buFont typeface="Courier New" panose="02070309020205020404" pitchFamily="49" charset="0"/>
              <a:buChar char="o"/>
            </a:pPr>
            <a:r>
              <a:rPr lang="en-US" sz="1400" dirty="0">
                <a:solidFill>
                  <a:schemeClr val="accent3">
                    <a:lumMod val="60000"/>
                    <a:lumOff val="40000"/>
                  </a:schemeClr>
                </a:solidFill>
              </a:rPr>
              <a:t>Jun. 10 – RTCTF </a:t>
            </a:r>
          </a:p>
          <a:p>
            <a:pPr marL="682625">
              <a:buFont typeface="Courier New" panose="02070309020205020404" pitchFamily="49" charset="0"/>
              <a:buChar char="o"/>
            </a:pPr>
            <a:r>
              <a:rPr lang="en-US" sz="1400" i="1" dirty="0">
                <a:solidFill>
                  <a:schemeClr val="accent3">
                    <a:lumMod val="60000"/>
                    <a:lumOff val="40000"/>
                  </a:schemeClr>
                </a:solidFill>
              </a:rPr>
              <a:t>Jun. 22 – Special RTCTF for Ancillary Service Deployments</a:t>
            </a:r>
          </a:p>
          <a:p>
            <a:pPr marL="682625">
              <a:buFont typeface="Courier New" panose="02070309020205020404" pitchFamily="49" charset="0"/>
              <a:buChar char="o"/>
            </a:pPr>
            <a:r>
              <a:rPr lang="en-US" sz="1400" dirty="0">
                <a:solidFill>
                  <a:schemeClr val="accent3">
                    <a:lumMod val="60000"/>
                    <a:lumOff val="40000"/>
                  </a:schemeClr>
                </a:solidFill>
              </a:rPr>
              <a:t>Jun. 29 – RTCTF </a:t>
            </a:r>
            <a:endParaRPr lang="en-US" sz="1400" dirty="0" smtClean="0">
              <a:solidFill>
                <a:schemeClr val="accent3">
                  <a:lumMod val="60000"/>
                  <a:lumOff val="40000"/>
                </a:schemeClr>
              </a:solidFill>
            </a:endParaRPr>
          </a:p>
          <a:p>
            <a:pPr marL="682625">
              <a:buFont typeface="Courier New" panose="02070309020205020404" pitchFamily="49" charset="0"/>
              <a:buChar char="o"/>
            </a:pPr>
            <a:r>
              <a:rPr lang="en-US" sz="1400" i="1" dirty="0" smtClean="0">
                <a:solidFill>
                  <a:schemeClr val="accent3">
                    <a:lumMod val="60000"/>
                    <a:lumOff val="40000"/>
                  </a:schemeClr>
                </a:solidFill>
              </a:rPr>
              <a:t>Jul. 15 </a:t>
            </a:r>
            <a:r>
              <a:rPr lang="en-US" sz="1400" i="1" dirty="0">
                <a:solidFill>
                  <a:schemeClr val="accent3">
                    <a:lumMod val="60000"/>
                    <a:lumOff val="40000"/>
                  </a:schemeClr>
                </a:solidFill>
              </a:rPr>
              <a:t>– Special RTCTF for </a:t>
            </a:r>
            <a:r>
              <a:rPr lang="en-US" sz="1400" i="1" dirty="0" smtClean="0">
                <a:solidFill>
                  <a:schemeClr val="accent3">
                    <a:lumMod val="60000"/>
                    <a:lumOff val="40000"/>
                  </a:schemeClr>
                </a:solidFill>
              </a:rPr>
              <a:t>AS Deployment Expectations &amp; Durations</a:t>
            </a:r>
            <a:endParaRPr lang="en-US" sz="1400" dirty="0">
              <a:solidFill>
                <a:schemeClr val="accent3">
                  <a:lumMod val="60000"/>
                  <a:lumOff val="40000"/>
                </a:schemeClr>
              </a:solidFill>
            </a:endParaRPr>
          </a:p>
          <a:p>
            <a:pPr marL="682625">
              <a:buFont typeface="Courier New" panose="02070309020205020404" pitchFamily="49" charset="0"/>
              <a:buChar char="o"/>
            </a:pPr>
            <a:r>
              <a:rPr lang="en-US" sz="1400" dirty="0">
                <a:solidFill>
                  <a:schemeClr val="accent3">
                    <a:lumMod val="60000"/>
                    <a:lumOff val="40000"/>
                  </a:schemeClr>
                </a:solidFill>
              </a:rPr>
              <a:t>Jul. 22  – RTCTF </a:t>
            </a:r>
          </a:p>
          <a:p>
            <a:pPr marL="682625">
              <a:buFont typeface="Courier New" panose="02070309020205020404" pitchFamily="49" charset="0"/>
              <a:buChar char="o"/>
            </a:pPr>
            <a:r>
              <a:rPr lang="en-US" sz="1400" dirty="0">
                <a:solidFill>
                  <a:schemeClr val="accent3">
                    <a:lumMod val="60000"/>
                    <a:lumOff val="40000"/>
                  </a:schemeClr>
                </a:solidFill>
              </a:rPr>
              <a:t>Aug. 12 – RTCTF </a:t>
            </a:r>
          </a:p>
          <a:p>
            <a:pPr marL="682625">
              <a:buFont typeface="Courier New" panose="02070309020205020404" pitchFamily="49" charset="0"/>
              <a:buChar char="o"/>
            </a:pPr>
            <a:r>
              <a:rPr lang="en-US" sz="1400" dirty="0"/>
              <a:t>Sep. </a:t>
            </a:r>
            <a:r>
              <a:rPr lang="en-US" sz="1400" dirty="0" smtClean="0"/>
              <a:t>9   </a:t>
            </a:r>
            <a:r>
              <a:rPr lang="en-US" sz="1400" dirty="0"/>
              <a:t>– RTCTF </a:t>
            </a:r>
          </a:p>
          <a:p>
            <a:pPr marL="682625">
              <a:buFont typeface="Courier New" panose="02070309020205020404" pitchFamily="49" charset="0"/>
              <a:buChar char="o"/>
            </a:pPr>
            <a:r>
              <a:rPr lang="en-US" sz="1400" dirty="0"/>
              <a:t>Sep. 28 – RTCTF </a:t>
            </a:r>
          </a:p>
          <a:p>
            <a:pPr marL="682625">
              <a:buFont typeface="Courier New" panose="02070309020205020404" pitchFamily="49" charset="0"/>
              <a:buChar char="o"/>
            </a:pPr>
            <a:r>
              <a:rPr lang="en-US" sz="1400" dirty="0"/>
              <a:t>Oct. 21 – RTCTF </a:t>
            </a:r>
          </a:p>
          <a:p>
            <a:pPr marL="682625">
              <a:buFont typeface="Courier New" panose="02070309020205020404" pitchFamily="49" charset="0"/>
              <a:buChar char="o"/>
            </a:pPr>
            <a:r>
              <a:rPr lang="en-US" sz="1400" dirty="0">
                <a:solidFill>
                  <a:srgbClr val="0070C0"/>
                </a:solidFill>
              </a:rPr>
              <a:t>Nov. 5 – ROS</a:t>
            </a:r>
          </a:p>
          <a:p>
            <a:pPr marL="682625">
              <a:buFont typeface="Courier New" panose="02070309020205020404" pitchFamily="49" charset="0"/>
              <a:buChar char="o"/>
            </a:pPr>
            <a:r>
              <a:rPr lang="en-US" sz="1400" dirty="0">
                <a:solidFill>
                  <a:srgbClr val="0070C0"/>
                </a:solidFill>
              </a:rPr>
              <a:t>Nov. 11 – PRS</a:t>
            </a:r>
          </a:p>
          <a:p>
            <a:pPr marL="682625">
              <a:buFont typeface="Courier New" panose="02070309020205020404" pitchFamily="49" charset="0"/>
              <a:buChar char="o"/>
            </a:pPr>
            <a:r>
              <a:rPr lang="en-US" sz="1400" i="1" dirty="0"/>
              <a:t>Nov. 12 – RTCTF (if needed)</a:t>
            </a:r>
            <a:endParaRPr lang="en-US" sz="1400" dirty="0"/>
          </a:p>
          <a:p>
            <a:pPr marL="682625">
              <a:buFont typeface="Courier New" panose="02070309020205020404" pitchFamily="49" charset="0"/>
              <a:buChar char="o"/>
            </a:pPr>
            <a:r>
              <a:rPr lang="en-US" sz="1400" dirty="0">
                <a:solidFill>
                  <a:srgbClr val="0070C0"/>
                </a:solidFill>
              </a:rPr>
              <a:t>Nov. 17 – CWG</a:t>
            </a:r>
          </a:p>
          <a:p>
            <a:pPr marL="682625">
              <a:buFont typeface="Courier New" panose="02070309020205020404" pitchFamily="49" charset="0"/>
              <a:buChar char="o"/>
            </a:pPr>
            <a:r>
              <a:rPr lang="en-US" sz="1400" dirty="0">
                <a:solidFill>
                  <a:srgbClr val="0070C0"/>
                </a:solidFill>
              </a:rPr>
              <a:t>Nov. 18 – TAC</a:t>
            </a:r>
          </a:p>
          <a:p>
            <a:pPr marL="682625">
              <a:buFont typeface="Courier New" panose="02070309020205020404" pitchFamily="49" charset="0"/>
              <a:buChar char="o"/>
            </a:pPr>
            <a:r>
              <a:rPr lang="en-US" sz="1400" dirty="0">
                <a:solidFill>
                  <a:srgbClr val="0070C0"/>
                </a:solidFill>
              </a:rPr>
              <a:t>Dec. 8 – ERCOT </a:t>
            </a:r>
            <a:r>
              <a:rPr lang="en-US" sz="1400" dirty="0" smtClean="0">
                <a:solidFill>
                  <a:srgbClr val="0070C0"/>
                </a:solidFill>
              </a:rPr>
              <a:t>Board</a:t>
            </a:r>
            <a:endParaRPr lang="en-US" sz="1400" dirty="0">
              <a:solidFill>
                <a:srgbClr val="0070C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2191623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265096" y="885924"/>
            <a:ext cx="8534400" cy="1933475"/>
          </a:xfrm>
        </p:spPr>
        <p:txBody>
          <a:bodyPr/>
          <a:lstStyle/>
          <a:p>
            <a:r>
              <a:rPr lang="en-US" sz="1800" dirty="0" smtClean="0"/>
              <a:t>Detailed </a:t>
            </a:r>
            <a:r>
              <a:rPr lang="en-US" sz="1800" dirty="0"/>
              <a:t>schedule for reviewing the RTCRR language with RTCTF (posted on the </a:t>
            </a:r>
            <a:r>
              <a:rPr lang="en-US" sz="1800" dirty="0">
                <a:hlinkClick r:id="rId2"/>
              </a:rPr>
              <a:t>RTCTF</a:t>
            </a:r>
            <a:r>
              <a:rPr lang="en-US" sz="1800" dirty="0"/>
              <a:t> </a:t>
            </a:r>
            <a:r>
              <a:rPr lang="en-US" sz="1800" dirty="0" smtClean="0"/>
              <a:t>page, and excerpt below).</a:t>
            </a:r>
          </a:p>
          <a:p>
            <a:endParaRPr lang="en-US" sz="1800" dirty="0"/>
          </a:p>
          <a:p>
            <a:r>
              <a:rPr lang="en-US" sz="1800" dirty="0" smtClean="0"/>
              <a:t>The overall status </a:t>
            </a:r>
            <a:r>
              <a:rPr lang="en-US" sz="1800" dirty="0" smtClean="0"/>
              <a:t>of 84% </a:t>
            </a:r>
            <a:r>
              <a:rPr lang="en-US" sz="1800" dirty="0"/>
              <a:t>complete (consensus on 163 of 193 binding </a:t>
            </a:r>
            <a:r>
              <a:rPr lang="en-US" sz="1800" dirty="0"/>
              <a:t>document sections under </a:t>
            </a:r>
            <a:r>
              <a:rPr lang="en-US" sz="1800" dirty="0"/>
              <a:t>review)</a:t>
            </a:r>
            <a:endParaRPr lang="en-US" sz="1800" dirty="0"/>
          </a:p>
          <a:p>
            <a:pPr lvl="1" algn="just"/>
            <a:endParaRPr lang="en-US" sz="16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pic>
        <p:nvPicPr>
          <p:cNvPr id="6" name="Picture 5"/>
          <p:cNvPicPr>
            <a:picLocks noChangeAspect="1"/>
          </p:cNvPicPr>
          <p:nvPr/>
        </p:nvPicPr>
        <p:blipFill>
          <a:blip r:embed="rId3"/>
          <a:stretch>
            <a:fillRect/>
          </a:stretch>
        </p:blipFill>
        <p:spPr>
          <a:xfrm>
            <a:off x="192104" y="2667000"/>
            <a:ext cx="8799496" cy="2937817"/>
          </a:xfrm>
          <a:prstGeom prst="rect">
            <a:avLst/>
          </a:prstGeom>
        </p:spPr>
      </p:pic>
    </p:spTree>
    <p:extLst>
      <p:ext uri="{BB962C8B-B14F-4D97-AF65-F5344CB8AC3E}">
        <p14:creationId xmlns:p14="http://schemas.microsoft.com/office/powerpoint/2010/main" val="1037972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304800" y="838200"/>
            <a:ext cx="8534400" cy="5052221"/>
          </a:xfrm>
        </p:spPr>
        <p:txBody>
          <a:bodyPr/>
          <a:lstStyle/>
          <a:p>
            <a:r>
              <a:rPr lang="en-US" sz="2000" u="sng" dirty="0" smtClean="0"/>
              <a:t>8/12/2020 </a:t>
            </a:r>
            <a:r>
              <a:rPr lang="en-US" sz="2000" u="sng" dirty="0" smtClean="0"/>
              <a:t>RTCTF Consensus </a:t>
            </a:r>
            <a:r>
              <a:rPr lang="en-US" sz="2000" u="sng" dirty="0" smtClean="0"/>
              <a:t>(27 </a:t>
            </a:r>
            <a:r>
              <a:rPr lang="en-US" sz="2000" u="sng" dirty="0" smtClean="0"/>
              <a:t>items</a:t>
            </a:r>
            <a:r>
              <a:rPr lang="en-US" sz="2000" u="sng" dirty="0" smtClean="0"/>
              <a:t>):</a:t>
            </a:r>
          </a:p>
          <a:p>
            <a:pPr lvl="1"/>
            <a:r>
              <a:rPr lang="en-US" sz="1800" dirty="0"/>
              <a:t>RTM - AS Deployment and AS Qualification</a:t>
            </a:r>
          </a:p>
          <a:p>
            <a:pPr lvl="2"/>
            <a:r>
              <a:rPr lang="en-US" sz="1600" dirty="0"/>
              <a:t>NOGRR211 (2.3, 2.3.1.2, 2.3.2.1, 2.3.3.1)</a:t>
            </a:r>
          </a:p>
          <a:p>
            <a:pPr lvl="2"/>
            <a:r>
              <a:rPr lang="en-US" sz="1600" dirty="0"/>
              <a:t>NPRR1011 (8.1.1.2.1, 8.1.1.2.1.1, 8.1.1.2.1.2, 8.1.1.2.1.3, 8.1.1.2.1.6)</a:t>
            </a:r>
          </a:p>
          <a:p>
            <a:pPr lvl="1"/>
            <a:r>
              <a:rPr lang="en-US" sz="1800" dirty="0"/>
              <a:t>Additional Comments to 6.5.5.2 - Regarding Non-Spin from On-line Generator using Power Augmentation </a:t>
            </a:r>
          </a:p>
          <a:p>
            <a:pPr lvl="2"/>
            <a:r>
              <a:rPr lang="en-US" sz="1600" dirty="0"/>
              <a:t>NPRR1010  (6.5.5.2) - Initial consensus on 5/20/20</a:t>
            </a:r>
          </a:p>
          <a:p>
            <a:pPr lvl="1"/>
            <a:r>
              <a:rPr lang="en-US" sz="1800" dirty="0"/>
              <a:t>Additional Comments to 6.5.7.4.1 Regarding FFR Deployment in UDSP</a:t>
            </a:r>
          </a:p>
          <a:p>
            <a:pPr lvl="2"/>
            <a:r>
              <a:rPr lang="en-US" sz="1600" dirty="0"/>
              <a:t>NPRR1010 (6.5.7.4.1) - Initial consensus on 7/22/20</a:t>
            </a:r>
          </a:p>
          <a:p>
            <a:pPr lvl="1"/>
            <a:r>
              <a:rPr lang="en-US" sz="1800" dirty="0"/>
              <a:t>RTM Settlement</a:t>
            </a:r>
          </a:p>
          <a:p>
            <a:pPr lvl="2"/>
            <a:r>
              <a:rPr lang="en-US" sz="1600" dirty="0" smtClean="0"/>
              <a:t>NPRR1010 </a:t>
            </a:r>
            <a:r>
              <a:rPr lang="en-US" sz="1600" dirty="0"/>
              <a:t>(6.7.5, 6.7.5.1, 6.7.5.2, 6.7.5.3, 6.7.5.4, 6.7.5.5, 6.7.5.6, 6.7.5.7, 6.7.5.8, 6.7.6, 6.7.7)</a:t>
            </a:r>
          </a:p>
          <a:p>
            <a:pPr lvl="1"/>
            <a:r>
              <a:rPr lang="en-US" sz="1800" dirty="0" smtClean="0"/>
              <a:t>Emergency </a:t>
            </a:r>
            <a:r>
              <a:rPr lang="en-US" sz="1800" dirty="0"/>
              <a:t>Settlement – Non-SCED Failure scenarios</a:t>
            </a:r>
          </a:p>
          <a:p>
            <a:pPr lvl="2"/>
            <a:r>
              <a:rPr lang="en-US" sz="1600" dirty="0"/>
              <a:t>NPRR1010 (6.6.9)</a:t>
            </a:r>
          </a:p>
          <a:p>
            <a:pPr lvl="1"/>
            <a:r>
              <a:rPr lang="en-US" sz="1800" dirty="0"/>
              <a:t>Legal/Market Rules Clarifications</a:t>
            </a:r>
          </a:p>
          <a:p>
            <a:pPr lvl="2"/>
            <a:r>
              <a:rPr lang="en-US" sz="1600" dirty="0" smtClean="0"/>
              <a:t>NPRR1010 </a:t>
            </a:r>
            <a:r>
              <a:rPr lang="en-US" sz="1600" dirty="0"/>
              <a:t>(6.4.9.1.2, 6.5.7.3, 6.5.7.6.1, 6.7.4</a:t>
            </a:r>
            <a:r>
              <a:rPr lang="en-US" sz="1600" dirty="0" smtClean="0"/>
              <a:t>)</a:t>
            </a:r>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3765660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Next Steps</a:t>
            </a:r>
            <a:endParaRPr lang="en-US" sz="2400" dirty="0"/>
          </a:p>
        </p:txBody>
      </p:sp>
      <p:sp>
        <p:nvSpPr>
          <p:cNvPr id="3" name="Content Placeholder 2"/>
          <p:cNvSpPr>
            <a:spLocks noGrp="1"/>
          </p:cNvSpPr>
          <p:nvPr>
            <p:ph idx="1"/>
          </p:nvPr>
        </p:nvSpPr>
        <p:spPr>
          <a:xfrm>
            <a:off x="304800" y="914400"/>
            <a:ext cx="8534400" cy="4876800"/>
          </a:xfrm>
        </p:spPr>
        <p:txBody>
          <a:bodyPr/>
          <a:lstStyle/>
          <a:p>
            <a:r>
              <a:rPr lang="en-US" sz="1800" dirty="0" smtClean="0"/>
              <a:t>Review </a:t>
            </a:r>
            <a:r>
              <a:rPr lang="en-US" sz="1800" dirty="0"/>
              <a:t>reminders:</a:t>
            </a:r>
          </a:p>
          <a:p>
            <a:pPr lvl="1"/>
            <a:r>
              <a:rPr lang="en-US" sz="1800" dirty="0" smtClean="0"/>
              <a:t>As always, MPs encouraged to send Revision Request redlines for RTCTF consideration to </a:t>
            </a:r>
            <a:r>
              <a:rPr lang="en-US" sz="1800" dirty="0" smtClean="0">
                <a:hlinkClick r:id="rId2"/>
              </a:rPr>
              <a:t>DMaggio@ercot.com</a:t>
            </a:r>
            <a:r>
              <a:rPr lang="en-US" sz="1800" dirty="0" smtClean="0"/>
              <a:t> &amp; </a:t>
            </a:r>
            <a:r>
              <a:rPr lang="en-US" sz="1800" dirty="0" smtClean="0">
                <a:hlinkClick r:id="rId3"/>
              </a:rPr>
              <a:t>MMereness@ercot.com</a:t>
            </a:r>
            <a:r>
              <a:rPr lang="en-US" sz="1800" dirty="0" smtClean="0"/>
              <a:t> to document and discuss at next meeting.  </a:t>
            </a:r>
          </a:p>
          <a:p>
            <a:pPr lvl="1"/>
            <a:r>
              <a:rPr lang="en-US" sz="1800" dirty="0" smtClean="0"/>
              <a:t>You can also submit formal comments through the standard Market Rules </a:t>
            </a:r>
            <a:r>
              <a:rPr lang="en-US" sz="1800" dirty="0" err="1" smtClean="0"/>
              <a:t>RevisionRequest</a:t>
            </a:r>
            <a:r>
              <a:rPr lang="en-US" sz="1800" dirty="0" smtClean="0"/>
              <a:t> process.</a:t>
            </a:r>
          </a:p>
          <a:p>
            <a:pPr lvl="1"/>
            <a:r>
              <a:rPr lang="en-US" sz="1800" dirty="0"/>
              <a:t>On </a:t>
            </a:r>
            <a:r>
              <a:rPr lang="en-US" sz="1800" dirty="0" smtClean="0"/>
              <a:t>August 18, </a:t>
            </a:r>
            <a:r>
              <a:rPr lang="en-US" sz="1800" dirty="0"/>
              <a:t>2020 ERCOT posted formal comments for some NPRRs to capture cumulative consensus changes as a single set of redlines under the author of “ERCOT </a:t>
            </a:r>
            <a:r>
              <a:rPr lang="en-US" sz="1800" dirty="0" smtClean="0"/>
              <a:t>081820</a:t>
            </a:r>
            <a:r>
              <a:rPr lang="en-US" sz="1800" dirty="0"/>
              <a:t>”,</a:t>
            </a:r>
          </a:p>
          <a:p>
            <a:pPr lvl="2"/>
            <a:r>
              <a:rPr lang="en-US" sz="1600" dirty="0"/>
              <a:t>Included portions of </a:t>
            </a:r>
            <a:r>
              <a:rPr lang="en-US" sz="1600" dirty="0"/>
              <a:t>NPRR1007, 1010, 1011, 1012, and </a:t>
            </a:r>
            <a:r>
              <a:rPr lang="en-US" sz="1600" dirty="0" smtClean="0"/>
              <a:t>NOGRR211</a:t>
            </a:r>
          </a:p>
          <a:p>
            <a:endParaRPr lang="en-US" sz="1400" dirty="0" smtClean="0"/>
          </a:p>
          <a:p>
            <a:r>
              <a:rPr lang="en-US" sz="1800" dirty="0" smtClean="0"/>
              <a:t>Next RTCTF is </a:t>
            </a:r>
            <a:r>
              <a:rPr lang="en-US" sz="1800" dirty="0" smtClean="0"/>
              <a:t>September 9</a:t>
            </a:r>
            <a:r>
              <a:rPr lang="en-US" sz="1800" baseline="30000" dirty="0" smtClean="0"/>
              <a:t>th</a:t>
            </a:r>
            <a:r>
              <a:rPr lang="en-US" sz="1800" dirty="0" smtClean="0"/>
              <a:t> </a:t>
            </a:r>
            <a:endParaRPr lang="en-US" sz="1800" baseline="30000" dirty="0" smtClean="0"/>
          </a:p>
          <a:p>
            <a:endParaRPr lang="en-US" sz="1800" dirty="0" smtClean="0"/>
          </a:p>
          <a:p>
            <a:r>
              <a:rPr lang="en-US" sz="1800" dirty="0" smtClean="0"/>
              <a:t>Any comments or questions?</a:t>
            </a:r>
          </a:p>
          <a:p>
            <a:pPr lvl="1"/>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1557487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sp>
        <p:nvSpPr>
          <p:cNvPr id="3" name="Content Placeholder 2"/>
          <p:cNvSpPr>
            <a:spLocks noGrp="1"/>
          </p:cNvSpPr>
          <p:nvPr>
            <p:ph idx="1"/>
          </p:nvPr>
        </p:nvSpPr>
        <p:spPr/>
        <p:txBody>
          <a:bodyPr/>
          <a:lstStyle/>
          <a:p>
            <a:endParaRPr lang="en-US" dirty="0" smtClean="0"/>
          </a:p>
          <a:p>
            <a:r>
              <a:rPr lang="en-US" sz="2400" dirty="0" smtClean="0"/>
              <a:t>RTCRR </a:t>
            </a:r>
            <a:r>
              <a:rPr lang="en-US" sz="2400" dirty="0"/>
              <a:t>Review </a:t>
            </a:r>
            <a:r>
              <a:rPr lang="en-US" sz="2400" dirty="0" smtClean="0"/>
              <a:t>Process</a:t>
            </a:r>
          </a:p>
          <a:p>
            <a:r>
              <a:rPr lang="en-US" sz="2400" dirty="0"/>
              <a:t>Previously Discussed Consensus Items</a:t>
            </a:r>
            <a:endParaRPr lang="en-US" sz="2400" dirty="0" smtClean="0"/>
          </a:p>
          <a:p>
            <a:r>
              <a:rPr lang="en-US" sz="2400" dirty="0"/>
              <a:t>Overall RTC Delivery Schedule</a:t>
            </a:r>
          </a:p>
          <a:p>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3714721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Arrow Connector 15"/>
          <p:cNvCxnSpPr/>
          <p:nvPr/>
        </p:nvCxnSpPr>
        <p:spPr>
          <a:xfrm flipV="1">
            <a:off x="914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flipV="1">
            <a:off x="2819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flipV="1">
            <a:off x="6094068" y="3657377"/>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Straight Arrow Connector 22"/>
          <p:cNvCxnSpPr/>
          <p:nvPr/>
        </p:nvCxnSpPr>
        <p:spPr>
          <a:xfrm flipV="1">
            <a:off x="70865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a:off x="228597"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a:off x="3124197" y="277285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a:off x="70846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4" name="Straight Arrow Connector 23"/>
          <p:cNvCxnSpPr/>
          <p:nvPr/>
        </p:nvCxnSpPr>
        <p:spPr>
          <a:xfrm>
            <a:off x="60940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 name="Title 1"/>
          <p:cNvSpPr>
            <a:spLocks noGrp="1"/>
          </p:cNvSpPr>
          <p:nvPr>
            <p:ph type="title"/>
          </p:nvPr>
        </p:nvSpPr>
        <p:spPr>
          <a:xfrm>
            <a:off x="304800" y="243682"/>
            <a:ext cx="8610597" cy="518318"/>
          </a:xfrm>
        </p:spPr>
        <p:txBody>
          <a:bodyPr/>
          <a:lstStyle/>
          <a:p>
            <a:r>
              <a:rPr lang="en-US" sz="2400" dirty="0" smtClean="0"/>
              <a:t>RTCRR Review Process</a:t>
            </a:r>
            <a:endParaRPr lang="en-US" sz="2400" dirty="0"/>
          </a:p>
        </p:txBody>
      </p:sp>
      <p:sp>
        <p:nvSpPr>
          <p:cNvPr id="8" name="Rectangle 7"/>
          <p:cNvSpPr/>
          <p:nvPr/>
        </p:nvSpPr>
        <p:spPr>
          <a:xfrm>
            <a:off x="152397" y="1676176"/>
            <a:ext cx="1524000" cy="1447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#1</a:t>
            </a:r>
          </a:p>
          <a:p>
            <a:pPr algn="ctr"/>
            <a:r>
              <a:rPr lang="en-US" sz="1400" dirty="0" smtClean="0"/>
              <a:t>ERCOT posts agenda and RTCRRs to be reviewed</a:t>
            </a:r>
            <a:endParaRPr lang="en-US" sz="1400" dirty="0"/>
          </a:p>
        </p:txBody>
      </p:sp>
      <p:sp>
        <p:nvSpPr>
          <p:cNvPr id="10" name="Rectangle 9"/>
          <p:cNvSpPr/>
          <p:nvPr/>
        </p:nvSpPr>
        <p:spPr>
          <a:xfrm>
            <a:off x="2741473" y="3962177"/>
            <a:ext cx="1417851" cy="19185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#2</a:t>
            </a:r>
          </a:p>
          <a:p>
            <a:pPr algn="ctr"/>
            <a:r>
              <a:rPr lang="en-US" sz="1400" dirty="0" smtClean="0"/>
              <a:t>MP comments and redlines due and posted to address concerns or alternatives</a:t>
            </a:r>
          </a:p>
        </p:txBody>
      </p:sp>
      <p:sp>
        <p:nvSpPr>
          <p:cNvPr id="11" name="Rectangle 10"/>
          <p:cNvSpPr/>
          <p:nvPr/>
        </p:nvSpPr>
        <p:spPr>
          <a:xfrm>
            <a:off x="152397" y="3962177"/>
            <a:ext cx="1530481" cy="13335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During meeting, MPs discuss any concerns or alternatives</a:t>
            </a:r>
          </a:p>
        </p:txBody>
      </p:sp>
      <p:sp>
        <p:nvSpPr>
          <p:cNvPr id="12" name="Rectangle 11"/>
          <p:cNvSpPr/>
          <p:nvPr/>
        </p:nvSpPr>
        <p:spPr>
          <a:xfrm>
            <a:off x="5890490" y="3962177"/>
            <a:ext cx="2095973" cy="14342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MPs must document concerns and alternative language prior to meeting, and be prepared to discuss.</a:t>
            </a:r>
          </a:p>
        </p:txBody>
      </p:sp>
      <p:sp>
        <p:nvSpPr>
          <p:cNvPr id="13" name="Rectangle 12"/>
          <p:cNvSpPr/>
          <p:nvPr/>
        </p:nvSpPr>
        <p:spPr>
          <a:xfrm>
            <a:off x="5890489" y="1676176"/>
            <a:ext cx="2074650" cy="14477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Non-consensus materials posted for options on language to be considered.</a:t>
            </a:r>
            <a:endParaRPr lang="en-US" sz="1400" dirty="0"/>
          </a:p>
        </p:txBody>
      </p:sp>
      <p:sp>
        <p:nvSpPr>
          <p:cNvPr id="14" name="Right Arrow 13"/>
          <p:cNvSpPr/>
          <p:nvPr/>
        </p:nvSpPr>
        <p:spPr>
          <a:xfrm>
            <a:off x="76197" y="3200177"/>
            <a:ext cx="8686800" cy="609600"/>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Meeting #1                              Meeting #2                                Meeting #3</a:t>
            </a:r>
            <a:endParaRPr lang="en-US" dirty="0"/>
          </a:p>
        </p:txBody>
      </p:sp>
      <p:sp>
        <p:nvSpPr>
          <p:cNvPr id="25" name="TextBox 24"/>
          <p:cNvSpPr txBox="1"/>
          <p:nvPr/>
        </p:nvSpPr>
        <p:spPr>
          <a:xfrm>
            <a:off x="5738090" y="5446693"/>
            <a:ext cx="3024907" cy="954107"/>
          </a:xfrm>
          <a:prstGeom prst="rect">
            <a:avLst/>
          </a:prstGeom>
          <a:solidFill>
            <a:schemeClr val="bg1"/>
          </a:solidFill>
          <a:ln>
            <a:solidFill>
              <a:srgbClr val="FF0000"/>
            </a:solidFill>
          </a:ln>
        </p:spPr>
        <p:txBody>
          <a:bodyPr wrap="square" rtlCol="0">
            <a:spAutoFit/>
          </a:bodyPr>
          <a:lstStyle/>
          <a:p>
            <a:r>
              <a:rPr lang="en-US" sz="1400" dirty="0" smtClean="0">
                <a:solidFill>
                  <a:srgbClr val="FF0000"/>
                </a:solidFill>
              </a:rPr>
              <a:t>TAC will be updated monthly.  If irresolvable issues occur at RTCTF, the RTCTF Chair can request TAC endorsement to resolve.</a:t>
            </a:r>
            <a:endParaRPr lang="en-US" sz="1400" dirty="0">
              <a:solidFill>
                <a:srgbClr val="FF0000"/>
              </a:solidFill>
            </a:endParaRPr>
          </a:p>
        </p:txBody>
      </p:sp>
      <p:sp>
        <p:nvSpPr>
          <p:cNvPr id="26" name="Rectangle 25"/>
          <p:cNvSpPr/>
          <p:nvPr/>
        </p:nvSpPr>
        <p:spPr>
          <a:xfrm>
            <a:off x="2741474" y="1679974"/>
            <a:ext cx="1417851" cy="14535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2-days prior #2</a:t>
            </a:r>
          </a:p>
          <a:p>
            <a:pPr algn="ctr"/>
            <a:r>
              <a:rPr lang="en-US" sz="1400" dirty="0" smtClean="0"/>
              <a:t>ERCOT  responds to MP comments with redlines</a:t>
            </a:r>
            <a:endParaRPr lang="en-US" sz="1400" dirty="0"/>
          </a:p>
        </p:txBody>
      </p:sp>
      <p:sp>
        <p:nvSpPr>
          <p:cNvPr id="7" name="Right Arrow 6"/>
          <p:cNvSpPr/>
          <p:nvPr/>
        </p:nvSpPr>
        <p:spPr>
          <a:xfrm rot="16200000">
            <a:off x="3470091" y="1394664"/>
            <a:ext cx="2506156" cy="13740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Consensus Items Tracked in Spreadsheet as Complete</a:t>
            </a:r>
            <a:endParaRPr lang="en-US" sz="1400" dirty="0"/>
          </a:p>
        </p:txBody>
      </p:sp>
      <p:sp>
        <p:nvSpPr>
          <p:cNvPr id="27" name="Slide Number Placeholder 3"/>
          <p:cNvSpPr>
            <a:spLocks noGrp="1"/>
          </p:cNvSpPr>
          <p:nvPr>
            <p:ph type="sldNum" sz="quarter" idx="4"/>
          </p:nvPr>
        </p:nvSpPr>
        <p:spPr>
          <a:xfrm>
            <a:off x="8534400" y="6561138"/>
            <a:ext cx="533400" cy="220662"/>
          </a:xfrm>
        </p:spPr>
        <p:txBody>
          <a:bodyPr/>
          <a:lstStyle/>
          <a:p>
            <a:r>
              <a:rPr lang="en-US" dirty="0" smtClean="0"/>
              <a:t>8</a:t>
            </a:r>
            <a:endParaRPr lang="en-US" dirty="0"/>
          </a:p>
        </p:txBody>
      </p:sp>
      <p:sp>
        <p:nvSpPr>
          <p:cNvPr id="28" name="Right Arrow 27"/>
          <p:cNvSpPr/>
          <p:nvPr/>
        </p:nvSpPr>
        <p:spPr>
          <a:xfrm rot="16200000">
            <a:off x="7171530" y="1456307"/>
            <a:ext cx="2506156" cy="12863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Resolved Items Tracked in Spreadsheet as Complete</a:t>
            </a:r>
            <a:endParaRPr lang="en-US" sz="1400" dirty="0"/>
          </a:p>
        </p:txBody>
      </p:sp>
      <p:cxnSp>
        <p:nvCxnSpPr>
          <p:cNvPr id="29" name="Straight Arrow Connector 28"/>
          <p:cNvCxnSpPr/>
          <p:nvPr/>
        </p:nvCxnSpPr>
        <p:spPr>
          <a:xfrm flipV="1">
            <a:off x="8305800" y="3288141"/>
            <a:ext cx="0" cy="215855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 name="Rectangle 29"/>
          <p:cNvSpPr/>
          <p:nvPr/>
        </p:nvSpPr>
        <p:spPr>
          <a:xfrm>
            <a:off x="4571997" y="95677"/>
            <a:ext cx="4038600" cy="944958"/>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t>ERCOT will file cumulative RTCRR comments reflecting when consensus on sections achieved. (Also tracked in summary spreadsheet)</a:t>
            </a:r>
          </a:p>
        </p:txBody>
      </p:sp>
    </p:spTree>
    <p:extLst>
      <p:ext uri="{BB962C8B-B14F-4D97-AF65-F5344CB8AC3E}">
        <p14:creationId xmlns:p14="http://schemas.microsoft.com/office/powerpoint/2010/main" val="26327872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terms/"/>
    <ds:schemaRef ds:uri="http://schemas.openxmlformats.org/package/2006/metadata/core-properties"/>
    <ds:schemaRef ds:uri="http://schemas.microsoft.com/office/2006/documentManagement/types"/>
    <ds:schemaRef ds:uri="http://purl.org/dc/dcmitype/"/>
    <ds:schemaRef ds:uri="c34af464-7aa1-4edd-9be4-83dffc1cb926"/>
    <ds:schemaRef ds:uri="http://purl.org/dc/elements/1.1/"/>
    <ds:schemaRef ds:uri="http://schemas.microsoft.com/office/2006/metadata/properti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E4AA658A-C103-45C1-832E-B28E7F58B3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7670</TotalTime>
  <Words>1758</Words>
  <Application>Microsoft Office PowerPoint</Application>
  <PresentationFormat>On-screen Show (4:3)</PresentationFormat>
  <Paragraphs>215</Paragraphs>
  <Slides>16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Arial</vt:lpstr>
      <vt:lpstr>Calibri</vt:lpstr>
      <vt:lpstr>Courier New</vt:lpstr>
      <vt:lpstr>1_Custom Design</vt:lpstr>
      <vt:lpstr>Office Theme</vt:lpstr>
      <vt:lpstr>PowerPoint Presentation</vt:lpstr>
      <vt:lpstr>Outline of RTCTF Update </vt:lpstr>
      <vt:lpstr>RTC Revision Requests</vt:lpstr>
      <vt:lpstr>RTCRR Review Schedule &amp; Progress to Date</vt:lpstr>
      <vt:lpstr>RTCRR Review Schedule &amp; Progress to Date</vt:lpstr>
      <vt:lpstr>RTCRR Review Schedule &amp; Progress to Date</vt:lpstr>
      <vt:lpstr>Next Steps</vt:lpstr>
      <vt:lpstr>Appendix</vt:lpstr>
      <vt:lpstr>RTCRR Review Process</vt:lpstr>
      <vt:lpstr>RTC Review Process (continued)</vt:lpstr>
      <vt:lpstr>RTC Review Process (continued)</vt:lpstr>
      <vt:lpstr>Previously Discussed Consensus Items</vt:lpstr>
      <vt:lpstr>Previously Discussed Consensus Items (continued)</vt:lpstr>
      <vt:lpstr>RTCRR Review Schedule &amp; Progress to Date</vt:lpstr>
      <vt:lpstr>RTCRR Review Schedule &amp; Progress to Date</vt:lpstr>
      <vt:lpstr>Overall RTC Delivery Schedule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331</cp:revision>
  <cp:lastPrinted>2016-01-21T20:53:15Z</cp:lastPrinted>
  <dcterms:created xsi:type="dcterms:W3CDTF">2016-01-21T15:20:31Z</dcterms:created>
  <dcterms:modified xsi:type="dcterms:W3CDTF">2020-08-19T22:08:19Z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