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4"/>
  </p:notesMasterIdLst>
  <p:handoutMasterIdLst>
    <p:handoutMasterId r:id="rId45"/>
  </p:handoutMasterIdLst>
  <p:sldIdLst>
    <p:sldId id="260" r:id="rId7"/>
    <p:sldId id="258" r:id="rId8"/>
    <p:sldId id="263" r:id="rId9"/>
    <p:sldId id="308" r:id="rId10"/>
    <p:sldId id="310" r:id="rId11"/>
    <p:sldId id="272" r:id="rId12"/>
    <p:sldId id="262" r:id="rId13"/>
    <p:sldId id="264" r:id="rId14"/>
    <p:sldId id="291" r:id="rId15"/>
    <p:sldId id="265" r:id="rId16"/>
    <p:sldId id="271" r:id="rId17"/>
    <p:sldId id="273" r:id="rId18"/>
    <p:sldId id="274" r:id="rId19"/>
    <p:sldId id="266" r:id="rId20"/>
    <p:sldId id="275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82" r:id="rId29"/>
    <p:sldId id="283" r:id="rId30"/>
    <p:sldId id="270" r:id="rId31"/>
    <p:sldId id="284" r:id="rId32"/>
    <p:sldId id="285" r:id="rId33"/>
    <p:sldId id="295" r:id="rId34"/>
    <p:sldId id="286" r:id="rId35"/>
    <p:sldId id="293" r:id="rId36"/>
    <p:sldId id="287" r:id="rId37"/>
    <p:sldId id="288" r:id="rId38"/>
    <p:sldId id="305" r:id="rId39"/>
    <p:sldId id="289" r:id="rId40"/>
    <p:sldId id="311" r:id="rId41"/>
    <p:sldId id="312" r:id="rId42"/>
    <p:sldId id="2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919" autoAdjust="0"/>
  </p:normalViewPr>
  <p:slideViewPr>
    <p:cSldViewPr showGuides="1">
      <p:cViewPr varScale="1">
        <p:scale>
          <a:sx n="94" d="100"/>
          <a:sy n="94" d="100"/>
        </p:scale>
        <p:origin x="209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minute intervals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Positive Forecast Error:</a:t>
            </a:r>
          </a:p>
          <a:p>
            <a:r>
              <a:rPr lang="en-US" baseline="0" dirty="0" smtClean="0"/>
              <a:t>7/21/2020 9:30 </a:t>
            </a:r>
            <a:r>
              <a:rPr lang="en-US" baseline="0" dirty="0" smtClean="0"/>
              <a:t>-&gt; </a:t>
            </a:r>
            <a:r>
              <a:rPr lang="en-US" baseline="0" dirty="0" smtClean="0"/>
              <a:t>177.54 </a:t>
            </a:r>
            <a:r>
              <a:rPr lang="en-US" baseline="0" dirty="0" smtClean="0"/>
              <a:t>MW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Negative Forecast Error:</a:t>
            </a:r>
          </a:p>
          <a:p>
            <a:r>
              <a:rPr lang="en-US" baseline="0" dirty="0" smtClean="0"/>
              <a:t>7/21/2020 </a:t>
            </a:r>
            <a:r>
              <a:rPr lang="en-US" baseline="0" dirty="0" smtClean="0"/>
              <a:t>12:30 -&gt; </a:t>
            </a:r>
            <a:r>
              <a:rPr lang="en-US" baseline="0" dirty="0" smtClean="0"/>
              <a:t>-189.25 </a:t>
            </a:r>
            <a:r>
              <a:rPr lang="en-US" baseline="0" dirty="0" smtClean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5/17/18 - K4 Changed from 0.3 to 0.2 and K5 Changed from 0.4 to 0.5</a:t>
            </a:r>
          </a:p>
          <a:p>
            <a:r>
              <a:rPr lang="en-US" baseline="0" dirty="0" smtClean="0"/>
              <a:t>12/4/18 - K6 Changed from 0 to 0.5</a:t>
            </a:r>
          </a:p>
          <a:p>
            <a:r>
              <a:rPr lang="en-US" baseline="0" dirty="0" smtClean="0"/>
              <a:t>2/12/19 - K6 Changed from 0.5 to 1</a:t>
            </a:r>
          </a:p>
          <a:p>
            <a:r>
              <a:rPr lang="en-US" baseline="0" dirty="0" smtClean="0"/>
              <a:t>4/01/19 - K5 changed from 0.5 to 0.4 and Max. Integral ACE Feedback changed from 250 to 150</a:t>
            </a:r>
          </a:p>
          <a:p>
            <a:r>
              <a:rPr lang="en-US" baseline="0" dirty="0" smtClean="0"/>
              <a:t>4/24/19 - Max. Integral ACE Feedback changed from 150 to 160. PWRR Threshold changed from 20 to 25.</a:t>
            </a:r>
          </a:p>
          <a:p>
            <a:r>
              <a:rPr lang="en-US" baseline="0" dirty="0" smtClean="0"/>
              <a:t>5/22/19 – K5 changed from 0.4 to 0.5 Max. Integral ACE Feedback changed from 160 to 200. PWRR Threshold changed from 25 to 30.</a:t>
            </a:r>
          </a:p>
          <a:p>
            <a:r>
              <a:rPr lang="en-US" baseline="0" dirty="0" smtClean="0"/>
              <a:t>6/17/2020 – PWRR calculation method changed from Direct to Interpolation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 smtClean="0"/>
              <a:t>July </a:t>
            </a:r>
            <a:r>
              <a:rPr lang="en-US" dirty="0" smtClean="0"/>
              <a:t>2020</a:t>
            </a:r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August</a:t>
            </a:r>
            <a:r>
              <a:rPr lang="en-US" dirty="0" smtClean="0"/>
              <a:t> 20th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00" y="1107000"/>
            <a:ext cx="6276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81" y="990600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19200"/>
            <a:ext cx="498131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00" y="2590800"/>
            <a:ext cx="6749400" cy="188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2017, 2018, </a:t>
            </a:r>
            <a:r>
              <a:rPr lang="en-US" sz="2000" dirty="0"/>
              <a:t>and </a:t>
            </a:r>
            <a:r>
              <a:rPr lang="en-US" sz="2000" dirty="0" smtClean="0"/>
              <a:t>2019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54" y="862361"/>
            <a:ext cx="8443692" cy="5133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600200"/>
            <a:ext cx="2637213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54" y="862361"/>
            <a:ext cx="8443692" cy="5133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981200"/>
            <a:ext cx="2730291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1" y="862361"/>
            <a:ext cx="8888738" cy="5133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52600"/>
            <a:ext cx="2292096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9" y="862361"/>
            <a:ext cx="9022862" cy="5133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1600200"/>
            <a:ext cx="240110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88" y="862361"/>
            <a:ext cx="838882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65" y="862361"/>
            <a:ext cx="865707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1714500" y="5638800"/>
            <a:ext cx="2895600" cy="304800"/>
            <a:chOff x="1837565" y="5562600"/>
            <a:chExt cx="2734435" cy="304800"/>
          </a:xfrm>
        </p:grpSpPr>
        <p:cxnSp>
          <p:nvCxnSpPr>
            <p:cNvPr id="22" name="Elbow Connector 21"/>
            <p:cNvCxnSpPr/>
            <p:nvPr/>
          </p:nvCxnSpPr>
          <p:spPr>
            <a:xfrm>
              <a:off x="3496434" y="5562600"/>
              <a:ext cx="931933" cy="304800"/>
            </a:xfrm>
            <a:prstGeom prst="bentConnector3">
              <a:avLst>
                <a:gd name="adj1" fmla="val 11338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1837566" y="5574064"/>
              <a:ext cx="1058035" cy="293336"/>
            </a:xfrm>
            <a:prstGeom prst="bentConnector3">
              <a:avLst>
                <a:gd name="adj1" fmla="val 98184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837565" y="5867400"/>
              <a:ext cx="27344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75564" y="5634080"/>
            <a:ext cx="2885278" cy="316938"/>
            <a:chOff x="4662866" y="5557880"/>
            <a:chExt cx="2681669" cy="316938"/>
          </a:xfrm>
        </p:grpSpPr>
        <p:cxnSp>
          <p:nvCxnSpPr>
            <p:cNvPr id="16" name="Elbow Connector 15"/>
            <p:cNvCxnSpPr/>
            <p:nvPr/>
          </p:nvCxnSpPr>
          <p:spPr>
            <a:xfrm>
              <a:off x="6477000" y="5557881"/>
              <a:ext cx="867535" cy="309519"/>
            </a:xfrm>
            <a:prstGeom prst="bentConnector3">
              <a:avLst>
                <a:gd name="adj1" fmla="val 9943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 flipV="1">
              <a:off x="4662867" y="5557880"/>
              <a:ext cx="832974" cy="309520"/>
            </a:xfrm>
            <a:prstGeom prst="bentConnector3">
              <a:avLst>
                <a:gd name="adj1" fmla="val 10343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62866" y="5867400"/>
              <a:ext cx="2681669" cy="74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86" y="852809"/>
            <a:ext cx="6971428" cy="51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3953"/>
          <a:stretch/>
        </p:blipFill>
        <p:spPr>
          <a:xfrm>
            <a:off x="2667000" y="6196466"/>
            <a:ext cx="3886200" cy="2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33" y="862361"/>
            <a:ext cx="837053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3" y="862361"/>
            <a:ext cx="8474174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02" y="862361"/>
            <a:ext cx="8437595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2082"/>
            <a:ext cx="9144000" cy="50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8486368" cy="5133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828800"/>
            <a:ext cx="3562933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23" y="1334842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74" y="1438483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6800"/>
            <a:ext cx="748419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78" y="865029"/>
            <a:ext cx="7870422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62200"/>
            <a:ext cx="5952000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0" y="862361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57207</TotalTime>
  <Words>622</Words>
  <Application>Microsoft Office PowerPoint</Application>
  <PresentationFormat>On-screen Show (4:3)</PresentationFormat>
  <Paragraphs>122</Paragraphs>
  <Slides>37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572</cp:revision>
  <cp:lastPrinted>2016-01-21T20:53:15Z</cp:lastPrinted>
  <dcterms:created xsi:type="dcterms:W3CDTF">2016-01-21T15:20:31Z</dcterms:created>
  <dcterms:modified xsi:type="dcterms:W3CDTF">2020-08-19T20:03:12Z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