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302" r:id="rId24"/>
    <p:sldId id="303" r:id="rId25"/>
    <p:sldId id="292" r:id="rId26"/>
    <p:sldId id="284" r:id="rId27"/>
    <p:sldId id="285" r:id="rId28"/>
    <p:sldId id="286" r:id="rId29"/>
    <p:sldId id="304" r:id="rId30"/>
    <p:sldId id="305" r:id="rId31"/>
    <p:sldId id="296" r:id="rId32"/>
    <p:sldId id="297" r:id="rId33"/>
    <p:sldId id="264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64273" autoAdjust="0"/>
  </p:normalViewPr>
  <p:slideViewPr>
    <p:cSldViewPr showGuides="1">
      <p:cViewPr varScale="1">
        <p:scale>
          <a:sx n="98" d="100"/>
          <a:sy n="98" d="100"/>
        </p:scale>
        <p:origin x="96" y="1098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4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BAL-003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47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OP2018: FRO = -381.0,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-843.17,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-959.7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OP2019: FRO = -</a:t>
            </a:r>
            <a:r>
              <a:rPr lang="en-US" baseline="0" dirty="0" smtClean="0"/>
              <a:t>381.0, </a:t>
            </a:r>
            <a:r>
              <a:rPr lang="en-US" baseline="0" dirty="0" err="1" smtClean="0"/>
              <a:t>FRM_median</a:t>
            </a:r>
            <a:r>
              <a:rPr lang="en-US" baseline="0" dirty="0" smtClean="0"/>
              <a:t> = -811.14, </a:t>
            </a:r>
            <a:r>
              <a:rPr lang="en-US" baseline="0" dirty="0" err="1" smtClean="0"/>
              <a:t>FRM_average</a:t>
            </a:r>
            <a:r>
              <a:rPr lang="en-US" baseline="0" dirty="0" smtClean="0"/>
              <a:t> = -892.5</a:t>
            </a:r>
            <a:endParaRPr lang="en-US" baseline="0" dirty="0" smtClean="0"/>
          </a:p>
          <a:p>
            <a:r>
              <a:rPr lang="en-US" baseline="0" dirty="0" smtClean="0"/>
              <a:t>OP2020: FRO = -425.0,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40,193,479</a:t>
            </a:r>
            <a:r>
              <a:rPr lang="en-US" baseline="0" dirty="0" smtClean="0"/>
              <a:t> </a:t>
            </a:r>
            <a:r>
              <a:rPr lang="en-US" dirty="0" smtClean="0"/>
              <a:t>MWh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6,904,465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dirty="0" smtClean="0"/>
              <a:t>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17.18%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1,092,033 </a:t>
            </a:r>
            <a:r>
              <a:rPr lang="en-US" dirty="0" smtClean="0"/>
              <a:t>MWh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85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2.72%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</a:t>
            </a:r>
            <a:r>
              <a:rPr lang="en-US" baseline="0" dirty="0" smtClean="0"/>
              <a:t>241,311 </a:t>
            </a:r>
            <a:r>
              <a:rPr lang="en-US" baseline="0" dirty="0" smtClean="0"/>
              <a:t>MW*s on </a:t>
            </a:r>
            <a:r>
              <a:rPr lang="en-US" baseline="0" dirty="0" smtClean="0"/>
              <a:t>7/1/2020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128,759</a:t>
            </a:r>
            <a:r>
              <a:rPr lang="en-US" dirty="0" smtClean="0"/>
              <a:t> </a:t>
            </a:r>
            <a:r>
              <a:rPr lang="en-US" baseline="0" dirty="0" smtClean="0"/>
              <a:t> MW*s on 11/18/2018.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baseline="0" dirty="0" smtClean="0"/>
              <a:t>278,431</a:t>
            </a:r>
            <a:endParaRPr lang="en-US" sz="1600" b="1" baseline="0" dirty="0" smtClean="0"/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299,461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July 31st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241,311 </a:t>
            </a:r>
            <a:r>
              <a:rPr lang="en-US" sz="1600" dirty="0" smtClean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July 1st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2018</a:t>
            </a:r>
            <a:r>
              <a:rPr lang="en-US" baseline="0" dirty="0" smtClean="0"/>
              <a:t> BAAL-003 FRM Performance: -843.17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1.</a:t>
            </a:r>
            <a:r>
              <a:rPr lang="en-US" b="1" baseline="0" dirty="0" smtClean="0">
                <a:solidFill>
                  <a:srgbClr val="FF0000"/>
                </a:solidFill>
              </a:rPr>
              <a:t>  </a:t>
            </a:r>
            <a:r>
              <a:rPr lang="en-US" b="1" dirty="0" smtClean="0"/>
              <a:t>20.27% @ 7/1/2020 18:00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Frequency</a:t>
            </a:r>
            <a:r>
              <a:rPr lang="en-US" b="1" baseline="0" dirty="0" smtClean="0"/>
              <a:t> Event</a:t>
            </a:r>
            <a:r>
              <a:rPr lang="en-US" baseline="0" dirty="0" smtClean="0"/>
              <a:t>: at the start of the hour with about 801 MWs lost and nadir of 59.847Hz</a:t>
            </a:r>
            <a:endParaRPr lang="en-US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-1035 @ 18:33 mostly due to wind, Large expected gen dev of -2466 @ 18:53 mostly due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To wind and solar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2225 to 1358 MW between 18:32 and 19:00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2.</a:t>
            </a:r>
            <a:r>
              <a:rPr lang="en-US" b="1" baseline="0" dirty="0" smtClean="0"/>
              <a:t>  </a:t>
            </a:r>
            <a:r>
              <a:rPr lang="en-US" b="1" dirty="0" smtClean="0"/>
              <a:t>20.72% @ 7/22/2020 18:00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-1642 @ 18:19 mostly due to wind and solar, Large expected gen dev of -2204 @ 18:45 mostly due to wind and solar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2262 to 1356 MW between 18:28 and 18:45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from 18:00-18:22 and 18:33-18:46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3.  37.13% @ 7/6/2020 15:00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Frequency</a:t>
            </a:r>
            <a:r>
              <a:rPr lang="en-US" b="1" baseline="0" dirty="0" smtClean="0"/>
              <a:t> Event</a:t>
            </a:r>
            <a:r>
              <a:rPr lang="en-US" baseline="0" dirty="0" smtClean="0"/>
              <a:t>: @ 15:09, loss of about 762 MWs lost, and nadir of 59.808Hz</a:t>
            </a: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            </a:t>
            </a: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-1076 @ 15:15 mostly due to thermal resources being slow to reach BP after responding to low frequency event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3327 to 2968 MW between 15:36 and 15:48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from 15:10 – 15:16,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down exhausted from 15:22 to 16:00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4.  42.82% @ </a:t>
            </a:r>
            <a:r>
              <a:rPr lang="en-US" b="1" dirty="0" smtClean="0"/>
              <a:t>7/21/2020 18:00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-1059 @ 18:28 mostly due to wind and solar, Large Exp. Gen. Dev of -1836 @ 18:54 mostly due to wind and solar with some thermal contributions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from 1869 to 1460 MW between 18:12 and 18:27, Wind ramp from 9043 to 7766 MW between 18:33 and 18:56 (PWRR capped out to -30MW/min)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hour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5.  63.69% @ 7/20/2020 11:00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Frequency</a:t>
            </a:r>
            <a:r>
              <a:rPr lang="en-US" b="1" baseline="0" dirty="0" smtClean="0"/>
              <a:t> Event</a:t>
            </a:r>
            <a:r>
              <a:rPr lang="en-US" baseline="0" dirty="0" smtClean="0"/>
              <a:t>: @ 11:47, loss of about 806 MWs lost, and nadir of 59.815Hz</a:t>
            </a:r>
            <a:endParaRPr lang="en-US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            </a:t>
            </a: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-1381 @ 11:53 mostly due to thermal resources being slow to reach BP after responding to low frequency event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Wind on down ramp from 3997 to 3082 MW between 11:14 and 11:53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and down exhausted for short intervals throughout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6.  71.89% @ 7/4/2020 19:00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-1601 @ 19:09 mostly due to thermal resources shutting down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on down ramp throughout hour from 2449 to 778 MW between 19:00 and 20:00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7.  77.24% @ 7/3/2020 18:00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-1315 @ 18:54 mostly due to thermal resources shutting down (~800 MW in shutdown)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on down from 2878 to 2197 MW between 18:24 and 19:00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8"/>
              <a:tabLst/>
              <a:defRPr/>
            </a:pPr>
            <a:r>
              <a:rPr lang="en-US" b="1" baseline="0" dirty="0" smtClean="0"/>
              <a:t>84.40% @ 7/9/2020 20:00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-1003 @ 20:19 mostly due to thermal resources being slow to reach BP after responding to low frequency event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Wind on down ramp from 17168 to 16684 MW between 20:09 and 20:22, solar down ramp from 730 to 220 MW between 20:00 and 20:23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9"/>
              <a:tabLst/>
              <a:defRPr/>
            </a:pPr>
            <a:r>
              <a:rPr lang="en-US" b="1" baseline="0" dirty="0" smtClean="0"/>
              <a:t>89.37% @ 7/28/2020 17:00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-1517@ 17:16 mostly due to wind and solar resources with some CCPs transitioning configurations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down from 2745 to 2265 MW between 17:08 and 17:27, wind ramp up from 4673 to 5526 MW between 17:38 and 18:00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first half of the hour,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down exhausted during second half of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10.  91.91% @ 7/6/2020 2:00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-1823 @ 02:20 top contributions from thermal resources shutting down and from wind resources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wind down ramp from 7659 to 5207 MW between 02:00 and 03:00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throughout the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1"/>
              <a:tabLst/>
              <a:defRPr/>
            </a:pPr>
            <a:r>
              <a:rPr lang="en-US" b="1" baseline="0" dirty="0" smtClean="0"/>
              <a:t>94.16% @ 7/1/2020 17:00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-1863 @ 17:09 due to wind and solar resources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down of about 120MW between 17:00 and 17:05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in the first half of hour,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down in second half of hour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 smtClean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12"/>
              <a:tabLst/>
              <a:defRPr/>
            </a:pPr>
            <a:r>
              <a:rPr lang="en-US" b="1" baseline="0" dirty="0" smtClean="0"/>
              <a:t>97.18% @ 7/12/2020 14:00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-1381 @ 14:54 from thermal resources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down of about 100MW between 14:15 and 14:20, solar ramp down of about 130 MW between 14:46 and 14:51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for short periods in the first half of hour, exhausted for entire second half of hour</a:t>
            </a:r>
            <a:endParaRPr lang="en-US" b="1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13.  98.88% @ 7/5/2020 17:00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Expected</a:t>
            </a:r>
            <a:r>
              <a:rPr lang="en-US" b="1" baseline="0" dirty="0" smtClean="0"/>
              <a:t> Gen Dev</a:t>
            </a:r>
            <a:r>
              <a:rPr lang="en-US" baseline="0" dirty="0" smtClean="0"/>
              <a:t>: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Large exp. Gen. dev of -851 @ 17:39 from solar resources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Wind/Solar Ramp</a:t>
            </a:r>
            <a:r>
              <a:rPr lang="en-US" baseline="0" dirty="0" smtClean="0"/>
              <a:t>: solar ramp down of about 200 MW between 17:33 and 17:35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Regulation</a:t>
            </a:r>
            <a:r>
              <a:rPr lang="en-US" baseline="0" dirty="0" smtClean="0"/>
              <a:t>: Regulation up exhausted at the start and end of the hour, </a:t>
            </a:r>
            <a:r>
              <a:rPr lang="en-US" baseline="0" dirty="0" err="1" smtClean="0"/>
              <a:t>reg</a:t>
            </a:r>
            <a:r>
              <a:rPr lang="en-US" baseline="0" dirty="0" smtClean="0"/>
              <a:t> down exhausted in the middle of the hour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 on 7/1 (loss of 801 MW), 2 on 7/6 (Loss of</a:t>
            </a:r>
            <a:r>
              <a:rPr lang="en-US" baseline="0" dirty="0" smtClean="0"/>
              <a:t> 762 MW)</a:t>
            </a:r>
            <a:r>
              <a:rPr lang="en-US" dirty="0" smtClean="0"/>
              <a:t>, and 1 on 7/9 (Loss of 843 MW)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600" dirty="0" smtClean="0">
              <a:solidFill>
                <a:schemeClr val="accent2"/>
              </a:solidFill>
            </a:endParaRPr>
          </a:p>
          <a:p>
            <a:pPr lvl="0"/>
            <a:endParaRPr lang="en-US" sz="1600" dirty="0" smtClean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July </a:t>
            </a:r>
            <a:r>
              <a:rPr lang="en-US" b="1" dirty="0" smtClean="0"/>
              <a:t>2020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dirty="0" smtClean="0"/>
              <a:t>August 19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914400"/>
            <a:ext cx="7287768" cy="52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762000"/>
            <a:ext cx="7287768" cy="529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2019 </a:t>
            </a:r>
            <a:r>
              <a:rPr lang="en-US" dirty="0"/>
              <a:t>BAL-003 Selected </a:t>
            </a:r>
            <a:r>
              <a:rPr lang="en-US" dirty="0" smtClean="0"/>
              <a:t>Events –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8" y="2057400"/>
            <a:ext cx="9082684" cy="25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6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</a:t>
            </a:r>
            <a:r>
              <a:rPr lang="en-US" dirty="0" smtClean="0"/>
              <a:t>Performance - Update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397"/>
            <a:ext cx="8534400" cy="126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</a:t>
            </a:r>
            <a:r>
              <a:rPr lang="en-US" dirty="0" smtClean="0"/>
              <a:t>July </a:t>
            </a:r>
            <a:r>
              <a:rPr lang="en-US" dirty="0" smtClean="0"/>
              <a:t>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168.35%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Current CPS1 12-Month </a:t>
            </a:r>
            <a:r>
              <a:rPr lang="en-US" sz="1800" dirty="0">
                <a:solidFill>
                  <a:schemeClr val="accent2"/>
                </a:solidFill>
              </a:rPr>
              <a:t>Rolling Average</a:t>
            </a:r>
            <a:r>
              <a:rPr lang="en-US" sz="1800" dirty="0" smtClean="0">
                <a:solidFill>
                  <a:schemeClr val="accent2"/>
                </a:solidFill>
              </a:rPr>
              <a:t>: </a:t>
            </a:r>
            <a:r>
              <a:rPr lang="en-US" sz="1800" b="1" dirty="0" smtClean="0">
                <a:solidFill>
                  <a:schemeClr val="accent2"/>
                </a:solidFill>
              </a:rPr>
              <a:t>173.03%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4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accent2"/>
                </a:solidFill>
              </a:rPr>
              <a:t>13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2019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2019 </a:t>
            </a:r>
            <a:r>
              <a:rPr lang="en-US" sz="1800" dirty="0" smtClean="0">
                <a:solidFill>
                  <a:schemeClr val="accent2"/>
                </a:solidFill>
              </a:rPr>
              <a:t>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</a:t>
            </a:r>
            <a:r>
              <a:rPr lang="en-US" sz="1800" b="1" dirty="0" smtClean="0">
                <a:solidFill>
                  <a:schemeClr val="accent2"/>
                </a:solidFill>
              </a:rPr>
              <a:t>811.14</a:t>
            </a:r>
            <a:endParaRPr lang="en-US" sz="1800" b="1" dirty="0" smtClean="0">
              <a:solidFill>
                <a:schemeClr val="accent2"/>
              </a:solidFill>
            </a:endParaRP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0979" y="1524000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2020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</a:t>
            </a:r>
            <a:r>
              <a:rPr lang="en-US" sz="1600" dirty="0" smtClean="0">
                <a:solidFill>
                  <a:schemeClr val="accent2"/>
                </a:solidFill>
              </a:rPr>
              <a:t>: </a:t>
            </a:r>
            <a:r>
              <a:rPr lang="en-US" sz="1600" dirty="0" smtClean="0">
                <a:solidFill>
                  <a:schemeClr val="accent2"/>
                </a:solidFill>
              </a:rPr>
              <a:t>16.12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12.25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20.4 </a:t>
            </a:r>
            <a:r>
              <a:rPr lang="en-US" sz="1600" dirty="0" err="1" smtClean="0">
                <a:solidFill>
                  <a:schemeClr val="accent2"/>
                </a:solidFill>
              </a:rPr>
              <a:t>mHz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40,193,479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6,904,465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Wind: </a:t>
            </a:r>
            <a:r>
              <a:rPr lang="en-US" sz="1600" b="1" dirty="0" smtClean="0">
                <a:solidFill>
                  <a:schemeClr val="accent2"/>
                </a:solidFill>
              </a:rPr>
              <a:t>17.18%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Solar Energy: </a:t>
            </a:r>
            <a:r>
              <a:rPr lang="en-US" sz="1600" b="1" dirty="0" smtClean="0">
                <a:solidFill>
                  <a:schemeClr val="accent2"/>
                </a:solidFill>
              </a:rPr>
              <a:t>1,092,033 </a:t>
            </a:r>
            <a:r>
              <a:rPr lang="en-US" sz="1600" dirty="0" smtClean="0">
                <a:solidFill>
                  <a:schemeClr val="accent2"/>
                </a:solidFill>
              </a:rPr>
              <a:t>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Solar: </a:t>
            </a:r>
            <a:r>
              <a:rPr lang="en-US" sz="1600" b="1" dirty="0" smtClean="0">
                <a:solidFill>
                  <a:schemeClr val="accent2"/>
                </a:solidFill>
              </a:rPr>
              <a:t>2,72%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278, 431 MW*s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299,461 MW*s </a:t>
            </a:r>
            <a:r>
              <a:rPr lang="en-US" sz="1600" b="1" dirty="0">
                <a:solidFill>
                  <a:schemeClr val="accent2"/>
                </a:solidFill>
              </a:rPr>
              <a:t>on </a:t>
            </a:r>
            <a:r>
              <a:rPr lang="en-US" sz="1600" b="1" dirty="0" smtClean="0">
                <a:solidFill>
                  <a:schemeClr val="accent2"/>
                </a:solidFill>
              </a:rPr>
              <a:t>July 31st</a:t>
            </a:r>
            <a:endParaRPr lang="en-US" sz="1600" b="1" dirty="0" smtClean="0">
              <a:solidFill>
                <a:schemeClr val="accent2"/>
              </a:solidFill>
            </a:endParaRP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241,311 MW*s on July 1st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endParaRPr lang="en-US" sz="1600" dirty="0">
              <a:solidFill>
                <a:schemeClr val="accent2"/>
              </a:solidFill>
            </a:endParaRPr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2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Solar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51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7800" y="5638800"/>
            <a:ext cx="273664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Jul-20 </a:t>
            </a:r>
            <a:r>
              <a:rPr lang="en-US" dirty="0" smtClean="0"/>
              <a:t>CPS1 (%): </a:t>
            </a:r>
            <a:r>
              <a:rPr lang="en-US" dirty="0"/>
              <a:t>168.35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was </a:t>
            </a:r>
            <a:r>
              <a:rPr lang="en-US" sz="2400" dirty="0" smtClean="0"/>
              <a:t>4 </a:t>
            </a:r>
            <a:r>
              <a:rPr lang="en-US" sz="2400" dirty="0" smtClean="0"/>
              <a:t>BAAL </a:t>
            </a:r>
            <a:r>
              <a:rPr lang="en-US" sz="2400" dirty="0" smtClean="0"/>
              <a:t>exceedances </a:t>
            </a:r>
            <a:r>
              <a:rPr lang="en-US" sz="2400" dirty="0" smtClean="0"/>
              <a:t>in </a:t>
            </a:r>
            <a:r>
              <a:rPr lang="en-US" sz="2400" dirty="0" smtClean="0"/>
              <a:t>July</a:t>
            </a:r>
            <a:endParaRPr lang="en-US" sz="1600" dirty="0"/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38200"/>
            <a:ext cx="7287768" cy="52858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29200" y="1066800"/>
            <a:ext cx="2736647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Jul-20 CPS1 (%): 168.35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851266"/>
            <a:ext cx="7287768" cy="52946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9906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173.03%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914400"/>
            <a:ext cx="7287768" cy="528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16" y="914400"/>
            <a:ext cx="7287768" cy="528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schemas.microsoft.com/office/2006/documentManagement/types"/>
    <ds:schemaRef ds:uri="c34af464-7aa1-4edd-9be4-83dffc1cb926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55121</TotalTime>
  <Words>1360</Words>
  <Application>Microsoft Office PowerPoint</Application>
  <PresentationFormat>On-screen Show (4:3)</PresentationFormat>
  <Paragraphs>215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July 2020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2019 BAL-003 Selected Events – Update</vt:lpstr>
      <vt:lpstr>Op. Year 2018 BAL-003 FRM Performance - Update</vt:lpstr>
      <vt:lpstr>ERCOT Energy Statistics</vt:lpstr>
      <vt:lpstr>Total Energy</vt:lpstr>
      <vt:lpstr>Total Energy from Wind Generation</vt:lpstr>
      <vt:lpstr>% Energy from Wind Generation</vt:lpstr>
      <vt:lpstr>Total Energy From Solar Generation</vt:lpstr>
      <vt:lpstr>% Energy from Solar Generation</vt:lpstr>
      <vt:lpstr>ERCOT System Inertia</vt:lpstr>
      <vt:lpstr>Daily Minimum System Inertia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813</cp:revision>
  <cp:lastPrinted>2016-01-21T20:53:15Z</cp:lastPrinted>
  <dcterms:created xsi:type="dcterms:W3CDTF">2016-01-21T15:20:31Z</dcterms:created>
  <dcterms:modified xsi:type="dcterms:W3CDTF">2020-08-19T18:10:38Z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