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520" r:id="rId4"/>
    <p:sldMasterId id="2147493522" r:id="rId5"/>
    <p:sldMasterId id="2147493526" r:id="rId6"/>
  </p:sldMasterIdLst>
  <p:notesMasterIdLst>
    <p:notesMasterId r:id="rId14"/>
  </p:notesMasterIdLst>
  <p:handoutMasterIdLst>
    <p:handoutMasterId r:id="rId15"/>
  </p:handoutMasterIdLst>
  <p:sldIdLst>
    <p:sldId id="533" r:id="rId7"/>
    <p:sldId id="532" r:id="rId8"/>
    <p:sldId id="631" r:id="rId9"/>
    <p:sldId id="712" r:id="rId10"/>
    <p:sldId id="713" r:id="rId11"/>
    <p:sldId id="714" r:id="rId12"/>
    <p:sldId id="659" r:id="rId13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85E"/>
    <a:srgbClr val="005386"/>
    <a:srgbClr val="92D050"/>
    <a:srgbClr val="72BFC5"/>
    <a:srgbClr val="333399"/>
    <a:srgbClr val="55BAB7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69" autoAdjust="0"/>
    <p:restoredTop sz="98693" autoAdjust="0"/>
  </p:normalViewPr>
  <p:slideViewPr>
    <p:cSldViewPr snapToGrid="0" snapToObjects="1">
      <p:cViewPr varScale="1">
        <p:scale>
          <a:sx n="97" d="100"/>
          <a:sy n="97" d="100"/>
        </p:scale>
        <p:origin x="1584" y="90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5490"/>
    </p:cViewPr>
  </p:sorterViewPr>
  <p:notesViewPr>
    <p:cSldViewPr snapToGrid="0" snapToObjects="1" showGuides="1">
      <p:cViewPr varScale="1">
        <p:scale>
          <a:sx n="62" d="100"/>
          <a:sy n="62" d="100"/>
        </p:scale>
        <p:origin x="2604" y="6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E495-51AC-4723-A7B4-B1B58AAC8C5A}" type="datetimeFigureOut">
              <a:rPr lang="en-US" smtClean="0"/>
              <a:t>8/7/2020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D1E90-E9C6-42A2-8EB7-24DAC221AC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787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F52B9-7E6C-4146-83FC-76B5AB271E46}" type="datetimeFigureOut">
              <a:rPr lang="en-US" smtClean="0"/>
              <a:t>8/7/2020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7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B3D22-F502-4A52-A06E-717BD3D70E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1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9032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8574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260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11160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206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5102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9460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0223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5965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0103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4287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8401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.pn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594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52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1000" b="1" dirty="0" smtClean="0">
                <a:solidFill>
                  <a:srgbClr val="5B6770"/>
                </a:solidFill>
              </a:rPr>
              <a:t>PUBLIC</a:t>
            </a:r>
            <a:endParaRPr lang="en-US" sz="1000" b="1" dirty="0">
              <a:solidFill>
                <a:srgbClr val="5B6770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643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523" r:id="rId1"/>
    <p:sldLayoutId id="2147493524" r:id="rId2"/>
    <p:sldLayoutId id="2147493525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1000" b="1" dirty="0" smtClean="0">
                <a:solidFill>
                  <a:srgbClr val="5B6770"/>
                </a:solidFill>
              </a:rPr>
              <a:t>PUBLIC</a:t>
            </a:r>
            <a:endParaRPr lang="en-US" sz="1000" b="1" dirty="0">
              <a:solidFill>
                <a:srgbClr val="5B6770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503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527" r:id="rId1"/>
    <p:sldLayoutId id="2147493528" r:id="rId2"/>
    <p:sldLayoutId id="2147493529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33800" y="1036320"/>
            <a:ext cx="5304692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3600" b="1" kern="0" dirty="0" smtClean="0">
                <a:solidFill>
                  <a:prstClr val="black"/>
                </a:solidFill>
              </a:rPr>
              <a:t>MTLF Overview</a:t>
            </a:r>
            <a:endParaRPr lang="en-US" sz="3600" b="1" kern="0" dirty="0">
              <a:solidFill>
                <a:prstClr val="black"/>
              </a:solidFill>
            </a:endParaRPr>
          </a:p>
          <a:p>
            <a:pPr>
              <a:defRPr/>
            </a:pPr>
            <a:endParaRPr lang="en-US" sz="3600" b="1" kern="0" dirty="0">
              <a:solidFill>
                <a:prstClr val="black"/>
              </a:solidFill>
            </a:endParaRPr>
          </a:p>
          <a:p>
            <a:pPr>
              <a:defRPr/>
            </a:pPr>
            <a:endParaRPr lang="en-US" sz="2000" b="1" kern="0" dirty="0">
              <a:solidFill>
                <a:prstClr val="black"/>
              </a:solidFill>
            </a:endParaRPr>
          </a:p>
          <a:p>
            <a:pPr>
              <a:defRPr/>
            </a:pPr>
            <a:endParaRPr lang="en-US" sz="2000" b="1" kern="0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en-US" sz="2400" i="1" kern="0" dirty="0" smtClean="0">
                <a:solidFill>
                  <a:prstClr val="black"/>
                </a:solidFill>
              </a:rPr>
              <a:t>Calvin </a:t>
            </a:r>
            <a:r>
              <a:rPr lang="en-US" sz="2400" i="1" kern="0" dirty="0">
                <a:solidFill>
                  <a:prstClr val="black"/>
                </a:solidFill>
              </a:rPr>
              <a:t>Opheim</a:t>
            </a:r>
            <a:endParaRPr lang="en-US" sz="2000" kern="0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en-US" sz="2000" kern="0" dirty="0" smtClean="0">
                <a:solidFill>
                  <a:prstClr val="black"/>
                </a:solidFill>
              </a:rPr>
              <a:t>Load </a:t>
            </a:r>
            <a:r>
              <a:rPr lang="en-US" sz="2000" kern="0" dirty="0">
                <a:solidFill>
                  <a:prstClr val="black"/>
                </a:solidFill>
              </a:rPr>
              <a:t>Forecasting &amp; Analysis</a:t>
            </a:r>
          </a:p>
          <a:p>
            <a:pPr>
              <a:defRPr/>
            </a:pPr>
            <a:endParaRPr lang="en-US" sz="2000" kern="0" dirty="0" smtClean="0">
              <a:solidFill>
                <a:prstClr val="black"/>
              </a:solidFill>
            </a:endParaRPr>
          </a:p>
          <a:p>
            <a:pPr>
              <a:defRPr/>
            </a:pPr>
            <a:endParaRPr lang="en-US" sz="2000" kern="0" dirty="0">
              <a:solidFill>
                <a:prstClr val="black"/>
              </a:solidFill>
            </a:endParaRPr>
          </a:p>
          <a:p>
            <a:pPr>
              <a:defRPr/>
            </a:pPr>
            <a:endParaRPr lang="en-US" sz="2000" kern="0" dirty="0" smtClean="0">
              <a:solidFill>
                <a:prstClr val="black"/>
              </a:solidFill>
            </a:endParaRPr>
          </a:p>
          <a:p>
            <a:pPr>
              <a:defRPr/>
            </a:pPr>
            <a:endParaRPr lang="en-US" sz="2000" kern="0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en-US" sz="2000" kern="0" dirty="0" err="1" smtClean="0">
                <a:solidFill>
                  <a:prstClr val="black"/>
                </a:solidFill>
              </a:rPr>
              <a:t>SAWG</a:t>
            </a:r>
            <a:endParaRPr lang="en-US" sz="2000" kern="0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en-US" sz="2000" kern="0" dirty="0" smtClean="0">
                <a:solidFill>
                  <a:prstClr val="black"/>
                </a:solidFill>
              </a:rPr>
              <a:t>August 24, 2020</a:t>
            </a:r>
            <a:endParaRPr lang="en-US" sz="2000" kern="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64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of Today’s Presentation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arenR"/>
              <a:tabLst>
                <a:tab pos="5888038" algn="dec"/>
              </a:tabLst>
            </a:pPr>
            <a:r>
              <a:rPr lang="en-US" sz="2200" b="1" dirty="0" smtClean="0">
                <a:solidFill>
                  <a:prstClr val="black"/>
                </a:solidFill>
              </a:rPr>
              <a:t>MTLF Models </a:t>
            </a:r>
          </a:p>
          <a:p>
            <a:pPr marL="457200" indent="-457200">
              <a:buFont typeface="+mj-lt"/>
              <a:buAutoNum type="arabicParenR"/>
              <a:tabLst>
                <a:tab pos="5888038" algn="dec"/>
              </a:tabLst>
            </a:pPr>
            <a:endParaRPr lang="en-US" sz="2200" b="1" dirty="0" smtClean="0">
              <a:solidFill>
                <a:prstClr val="black"/>
              </a:solidFill>
            </a:endParaRPr>
          </a:p>
          <a:p>
            <a:pPr marL="457200" indent="-457200">
              <a:buFont typeface="+mj-lt"/>
              <a:buAutoNum type="arabicParenR"/>
              <a:tabLst>
                <a:tab pos="5888038" algn="dec"/>
              </a:tabLst>
            </a:pPr>
            <a:r>
              <a:rPr lang="en-US" sz="2200" b="1" dirty="0" smtClean="0">
                <a:solidFill>
                  <a:prstClr val="black"/>
                </a:solidFill>
              </a:rPr>
              <a:t>Recent Changes</a:t>
            </a:r>
          </a:p>
          <a:p>
            <a:pPr marL="457200" indent="-457200">
              <a:buFont typeface="+mj-lt"/>
              <a:buAutoNum type="arabicParenR"/>
              <a:tabLst>
                <a:tab pos="5888038" algn="dec"/>
              </a:tabLst>
            </a:pPr>
            <a:endParaRPr lang="en-US" sz="2200" b="1" dirty="0" smtClean="0">
              <a:solidFill>
                <a:prstClr val="black"/>
              </a:solidFill>
            </a:endParaRPr>
          </a:p>
          <a:p>
            <a:pPr marL="457200" indent="-457200">
              <a:buFont typeface="+mj-lt"/>
              <a:buAutoNum type="arabicParenR"/>
              <a:tabLst>
                <a:tab pos="5888038" algn="dec"/>
              </a:tabLst>
            </a:pPr>
            <a:r>
              <a:rPr lang="en-US" sz="2200" b="1" dirty="0" smtClean="0">
                <a:solidFill>
                  <a:prstClr val="black"/>
                </a:solidFill>
              </a:rPr>
              <a:t>Questions</a:t>
            </a:r>
            <a:endParaRPr lang="en-US" sz="2200" b="1" dirty="0">
              <a:solidFill>
                <a:prstClr val="black"/>
              </a:solidFill>
            </a:endParaRPr>
          </a:p>
          <a:p>
            <a:pPr>
              <a:tabLst>
                <a:tab pos="5888038" algn="dec"/>
              </a:tabLst>
            </a:pPr>
            <a:endParaRPr lang="en-US" sz="2000" b="1" dirty="0"/>
          </a:p>
          <a:p>
            <a:pPr>
              <a:tabLst>
                <a:tab pos="5888038" algn="dec"/>
              </a:tabLst>
            </a:pPr>
            <a:endParaRPr lang="en-US" sz="2000" b="1" dirty="0"/>
          </a:p>
          <a:p>
            <a:pPr>
              <a:tabLst>
                <a:tab pos="5888038" algn="dec"/>
              </a:tabLst>
            </a:pPr>
            <a:endParaRPr lang="en-US" sz="2000" b="1" dirty="0"/>
          </a:p>
          <a:p>
            <a:pPr>
              <a:tabLst>
                <a:tab pos="5888038" algn="dec"/>
              </a:tabLst>
            </a:pPr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41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MTLF Models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991004"/>
            <a:ext cx="8229600" cy="477749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1430338" algn="l"/>
                <a:tab pos="5888038" algn="dec"/>
              </a:tabLst>
            </a:pPr>
            <a:r>
              <a:rPr lang="en-US" sz="2200" b="1" dirty="0" smtClean="0"/>
              <a:t>7 models are currently available</a:t>
            </a:r>
          </a:p>
          <a:p>
            <a:pPr lvl="1">
              <a:tabLst>
                <a:tab pos="1430338" algn="l"/>
                <a:tab pos="5888038" algn="dec"/>
              </a:tabLst>
            </a:pPr>
            <a:r>
              <a:rPr lang="en-US" sz="2000" dirty="0" smtClean="0"/>
              <a:t>5 are internally developed</a:t>
            </a:r>
          </a:p>
          <a:p>
            <a:pPr lvl="1">
              <a:tabLst>
                <a:tab pos="1430338" algn="l"/>
                <a:tab pos="5888038" algn="dec"/>
              </a:tabLst>
            </a:pPr>
            <a:r>
              <a:rPr lang="en-US" sz="2000" dirty="0" smtClean="0"/>
              <a:t>Named E, E1, E2, E3, and M</a:t>
            </a:r>
          </a:p>
          <a:p>
            <a:pPr lvl="1">
              <a:tabLst>
                <a:tab pos="1430338" algn="l"/>
                <a:tab pos="5888038" algn="dec"/>
              </a:tabLst>
            </a:pPr>
            <a:endParaRPr lang="en-US" sz="2000" dirty="0" smtClean="0"/>
          </a:p>
          <a:p>
            <a:pPr lvl="1">
              <a:tabLst>
                <a:tab pos="1430338" algn="l"/>
                <a:tab pos="5888038" algn="dec"/>
              </a:tabLst>
            </a:pPr>
            <a:r>
              <a:rPr lang="en-US" sz="2000" dirty="0" smtClean="0"/>
              <a:t>2 are legacy “black box” models from GE</a:t>
            </a:r>
          </a:p>
          <a:p>
            <a:pPr lvl="1">
              <a:tabLst>
                <a:tab pos="1430338" algn="l"/>
                <a:tab pos="5888038" algn="dec"/>
              </a:tabLst>
            </a:pPr>
            <a:r>
              <a:rPr lang="en-US" sz="2000" dirty="0" smtClean="0"/>
              <a:t>Named A3 and A6</a:t>
            </a:r>
          </a:p>
          <a:p>
            <a:pPr lvl="1">
              <a:tabLst>
                <a:tab pos="1430338" algn="l"/>
                <a:tab pos="5888038" algn="dec"/>
              </a:tabLst>
            </a:pPr>
            <a:endParaRPr lang="en-US" sz="2000" dirty="0" smtClean="0"/>
          </a:p>
          <a:p>
            <a:pPr marL="0" indent="0">
              <a:buNone/>
              <a:tabLst>
                <a:tab pos="1430338" algn="l"/>
                <a:tab pos="5888038" algn="dec"/>
              </a:tabLst>
            </a:pPr>
            <a:endParaRPr lang="en-US" sz="2000" dirty="0"/>
          </a:p>
          <a:p>
            <a:pPr lvl="1">
              <a:tabLst>
                <a:tab pos="1430338" algn="l"/>
                <a:tab pos="5888038" algn="dec"/>
              </a:tabLst>
            </a:pPr>
            <a:endParaRPr lang="en-US" sz="2000" dirty="0"/>
          </a:p>
          <a:p>
            <a:pPr lvl="1">
              <a:tabLst>
                <a:tab pos="1430338" algn="l"/>
                <a:tab pos="5888038" algn="dec"/>
              </a:tabLst>
            </a:pPr>
            <a:endParaRPr lang="en-US" sz="2000" dirty="0"/>
          </a:p>
          <a:p>
            <a:pPr lvl="1">
              <a:tabLst>
                <a:tab pos="1430338" algn="l"/>
                <a:tab pos="5888038" algn="dec"/>
              </a:tabLst>
            </a:pPr>
            <a:endParaRPr lang="en-US" sz="2000" dirty="0"/>
          </a:p>
          <a:p>
            <a:pPr>
              <a:tabLst>
                <a:tab pos="5888038" algn="dec"/>
              </a:tabLst>
            </a:pP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19402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MTLF</a:t>
            </a:r>
            <a:r>
              <a:rPr lang="en-US" dirty="0" smtClean="0"/>
              <a:t> Models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991004"/>
            <a:ext cx="8229600" cy="477749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1430338" algn="l"/>
                <a:tab pos="5888038" algn="dec"/>
              </a:tabLst>
            </a:pPr>
            <a:r>
              <a:rPr lang="en-US" sz="2200" b="1" dirty="0" smtClean="0"/>
              <a:t>Internally developed models were created for specific conditions</a:t>
            </a:r>
          </a:p>
          <a:p>
            <a:pPr lvl="1">
              <a:tabLst>
                <a:tab pos="1430338" algn="l"/>
                <a:tab pos="5888038" algn="dec"/>
              </a:tabLst>
            </a:pPr>
            <a:r>
              <a:rPr lang="en-US" sz="2000" dirty="0" smtClean="0"/>
              <a:t>Hot days</a:t>
            </a:r>
          </a:p>
          <a:p>
            <a:pPr lvl="1">
              <a:tabLst>
                <a:tab pos="1430338" algn="l"/>
                <a:tab pos="5888038" algn="dec"/>
              </a:tabLst>
            </a:pPr>
            <a:r>
              <a:rPr lang="en-US" sz="2000" dirty="0" smtClean="0"/>
              <a:t>Cold days</a:t>
            </a:r>
          </a:p>
          <a:p>
            <a:pPr lvl="1">
              <a:tabLst>
                <a:tab pos="1430338" algn="l"/>
                <a:tab pos="5888038" algn="dec"/>
              </a:tabLst>
            </a:pPr>
            <a:r>
              <a:rPr lang="en-US" sz="2000" dirty="0" smtClean="0"/>
              <a:t>Days when </a:t>
            </a:r>
            <a:r>
              <a:rPr lang="en-US" sz="2000" smtClean="0"/>
              <a:t>precipitation </a:t>
            </a:r>
            <a:r>
              <a:rPr lang="en-US" sz="2000" smtClean="0"/>
              <a:t>was </a:t>
            </a:r>
            <a:r>
              <a:rPr lang="en-US" sz="2000" dirty="0" smtClean="0"/>
              <a:t>likely</a:t>
            </a:r>
          </a:p>
          <a:p>
            <a:pPr lvl="1">
              <a:tabLst>
                <a:tab pos="1430338" algn="l"/>
                <a:tab pos="5888038" algn="dec"/>
              </a:tabLst>
            </a:pPr>
            <a:r>
              <a:rPr lang="en-US" sz="2000" dirty="0" smtClean="0"/>
              <a:t>Use of solar irradiance</a:t>
            </a:r>
          </a:p>
          <a:p>
            <a:pPr lvl="1">
              <a:tabLst>
                <a:tab pos="1430338" algn="l"/>
                <a:tab pos="5888038" algn="dec"/>
              </a:tabLst>
            </a:pPr>
            <a:r>
              <a:rPr lang="en-US" sz="2000" dirty="0" smtClean="0"/>
              <a:t>Different amounts of error correction</a:t>
            </a:r>
          </a:p>
          <a:p>
            <a:pPr lvl="1">
              <a:tabLst>
                <a:tab pos="1430338" algn="l"/>
                <a:tab pos="5888038" algn="dec"/>
              </a:tabLst>
            </a:pPr>
            <a:r>
              <a:rPr lang="en-US" sz="2000" dirty="0" smtClean="0"/>
              <a:t>Different load input values (5-minute, 15-minute, hourly)</a:t>
            </a:r>
          </a:p>
          <a:p>
            <a:pPr>
              <a:tabLst>
                <a:tab pos="1430338" algn="l"/>
                <a:tab pos="5888038" algn="dec"/>
              </a:tabLst>
            </a:pPr>
            <a:endParaRPr lang="en-US" sz="2200" b="1" dirty="0"/>
          </a:p>
          <a:p>
            <a:pPr>
              <a:tabLst>
                <a:tab pos="1430338" algn="l"/>
                <a:tab pos="5888038" algn="dec"/>
              </a:tabLst>
            </a:pPr>
            <a:r>
              <a:rPr lang="en-US" sz="2200" b="1" dirty="0" smtClean="0"/>
              <a:t>Models were used to forecast all days</a:t>
            </a:r>
          </a:p>
          <a:p>
            <a:pPr>
              <a:tabLst>
                <a:tab pos="1430338" algn="l"/>
                <a:tab pos="5888038" algn="dec"/>
              </a:tabLst>
            </a:pPr>
            <a:endParaRPr lang="en-US" sz="2200" b="1" dirty="0" smtClean="0"/>
          </a:p>
          <a:p>
            <a:pPr marL="457200" lvl="1" indent="0">
              <a:buNone/>
              <a:tabLst>
                <a:tab pos="1430338" algn="l"/>
                <a:tab pos="5888038" algn="dec"/>
              </a:tabLst>
            </a:pPr>
            <a:endParaRPr lang="en-US" sz="2000" dirty="0" smtClean="0"/>
          </a:p>
          <a:p>
            <a:pPr lvl="1">
              <a:tabLst>
                <a:tab pos="1430338" algn="l"/>
                <a:tab pos="5888038" algn="dec"/>
              </a:tabLst>
            </a:pPr>
            <a:endParaRPr lang="en-US" sz="2000" dirty="0" smtClean="0"/>
          </a:p>
          <a:p>
            <a:pPr marL="0" indent="0">
              <a:buNone/>
              <a:tabLst>
                <a:tab pos="1430338" algn="l"/>
                <a:tab pos="5888038" algn="dec"/>
              </a:tabLst>
            </a:pPr>
            <a:endParaRPr lang="en-US" sz="2000" dirty="0"/>
          </a:p>
          <a:p>
            <a:pPr lvl="1">
              <a:tabLst>
                <a:tab pos="1430338" algn="l"/>
                <a:tab pos="5888038" algn="dec"/>
              </a:tabLst>
            </a:pPr>
            <a:endParaRPr lang="en-US" sz="2000" dirty="0"/>
          </a:p>
          <a:p>
            <a:pPr lvl="1">
              <a:tabLst>
                <a:tab pos="1430338" algn="l"/>
                <a:tab pos="5888038" algn="dec"/>
              </a:tabLst>
            </a:pPr>
            <a:endParaRPr lang="en-US" sz="2000" dirty="0"/>
          </a:p>
          <a:p>
            <a:pPr lvl="1">
              <a:tabLst>
                <a:tab pos="1430338" algn="l"/>
                <a:tab pos="5888038" algn="dec"/>
              </a:tabLst>
            </a:pPr>
            <a:endParaRPr lang="en-US" sz="2000" dirty="0"/>
          </a:p>
          <a:p>
            <a:pPr>
              <a:tabLst>
                <a:tab pos="5888038" algn="dec"/>
              </a:tabLst>
            </a:pP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63486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MTLF</a:t>
            </a:r>
            <a:r>
              <a:rPr lang="en-US" dirty="0" smtClean="0"/>
              <a:t> Models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991004"/>
            <a:ext cx="8229600" cy="477749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1430338" algn="l"/>
                <a:tab pos="5888038" algn="dec"/>
              </a:tabLst>
            </a:pPr>
            <a:r>
              <a:rPr lang="en-US" sz="2200" b="1" dirty="0" smtClean="0"/>
              <a:t>Realization that different model forms were creating confusion and questions</a:t>
            </a:r>
          </a:p>
          <a:p>
            <a:pPr>
              <a:tabLst>
                <a:tab pos="1430338" algn="l"/>
                <a:tab pos="5888038" algn="dec"/>
              </a:tabLst>
            </a:pPr>
            <a:endParaRPr lang="en-US" sz="2200" b="1" dirty="0" smtClean="0"/>
          </a:p>
          <a:p>
            <a:pPr>
              <a:tabLst>
                <a:tab pos="1430338" algn="l"/>
                <a:tab pos="5888038" algn="dec"/>
              </a:tabLst>
            </a:pPr>
            <a:r>
              <a:rPr lang="en-US" sz="2200" b="1" dirty="0" err="1" smtClean="0"/>
              <a:t>Backcast</a:t>
            </a:r>
            <a:r>
              <a:rPr lang="en-US" sz="2200" b="1" dirty="0" smtClean="0"/>
              <a:t> model performance was not consistent among all the models</a:t>
            </a:r>
            <a:endParaRPr lang="en-US" sz="2200" b="1" dirty="0"/>
          </a:p>
          <a:p>
            <a:pPr>
              <a:tabLst>
                <a:tab pos="1430338" algn="l"/>
                <a:tab pos="5888038" algn="dec"/>
              </a:tabLst>
            </a:pPr>
            <a:endParaRPr lang="en-US" sz="2200" b="1" dirty="0" smtClean="0"/>
          </a:p>
          <a:p>
            <a:pPr>
              <a:tabLst>
                <a:tab pos="1430338" algn="l"/>
                <a:tab pos="5888038" algn="dec"/>
              </a:tabLst>
            </a:pPr>
            <a:r>
              <a:rPr lang="en-US" sz="2200" b="1" dirty="0" smtClean="0"/>
              <a:t>Goal </a:t>
            </a:r>
            <a:r>
              <a:rPr lang="en-US" sz="2200" b="1" dirty="0"/>
              <a:t>i</a:t>
            </a:r>
            <a:r>
              <a:rPr lang="en-US" sz="2200" b="1" dirty="0" smtClean="0"/>
              <a:t>s to standardize the forecast models and use different weather forecasts</a:t>
            </a:r>
          </a:p>
          <a:p>
            <a:pPr lvl="1">
              <a:tabLst>
                <a:tab pos="1430338" algn="l"/>
                <a:tab pos="5888038" algn="dec"/>
              </a:tabLst>
            </a:pPr>
            <a:r>
              <a:rPr lang="en-US" sz="2000" dirty="0" smtClean="0"/>
              <a:t>Provide a more meaningful representation of possible load impacts due to weather variability</a:t>
            </a:r>
          </a:p>
          <a:p>
            <a:pPr>
              <a:tabLst>
                <a:tab pos="1430338" algn="l"/>
                <a:tab pos="5888038" algn="dec"/>
              </a:tabLst>
            </a:pPr>
            <a:endParaRPr lang="en-US" sz="2200" b="1" dirty="0"/>
          </a:p>
          <a:p>
            <a:pPr>
              <a:tabLst>
                <a:tab pos="1430338" algn="l"/>
                <a:tab pos="5888038" algn="dec"/>
              </a:tabLst>
            </a:pPr>
            <a:endParaRPr lang="en-US" sz="2400" dirty="0" smtClean="0"/>
          </a:p>
          <a:p>
            <a:pPr marL="457200" lvl="1" indent="0">
              <a:buNone/>
              <a:tabLst>
                <a:tab pos="1430338" algn="l"/>
                <a:tab pos="5888038" algn="dec"/>
              </a:tabLst>
            </a:pPr>
            <a:endParaRPr lang="en-US" sz="2000" dirty="0" smtClean="0"/>
          </a:p>
          <a:p>
            <a:pPr lvl="1">
              <a:tabLst>
                <a:tab pos="1430338" algn="l"/>
                <a:tab pos="5888038" algn="dec"/>
              </a:tabLst>
            </a:pPr>
            <a:endParaRPr lang="en-US" sz="2000" dirty="0" smtClean="0"/>
          </a:p>
          <a:p>
            <a:pPr marL="0" indent="0">
              <a:buNone/>
              <a:tabLst>
                <a:tab pos="1430338" algn="l"/>
                <a:tab pos="5888038" algn="dec"/>
              </a:tabLst>
            </a:pPr>
            <a:endParaRPr lang="en-US" sz="2000" dirty="0"/>
          </a:p>
          <a:p>
            <a:pPr lvl="1">
              <a:tabLst>
                <a:tab pos="1430338" algn="l"/>
                <a:tab pos="5888038" algn="dec"/>
              </a:tabLst>
            </a:pPr>
            <a:endParaRPr lang="en-US" sz="2000" dirty="0"/>
          </a:p>
          <a:p>
            <a:pPr lvl="1">
              <a:tabLst>
                <a:tab pos="1430338" algn="l"/>
                <a:tab pos="5888038" algn="dec"/>
              </a:tabLst>
            </a:pPr>
            <a:endParaRPr lang="en-US" sz="2000" dirty="0"/>
          </a:p>
          <a:p>
            <a:pPr lvl="1">
              <a:tabLst>
                <a:tab pos="1430338" algn="l"/>
                <a:tab pos="5888038" algn="dec"/>
              </a:tabLst>
            </a:pPr>
            <a:endParaRPr lang="en-US" sz="2000" dirty="0"/>
          </a:p>
          <a:p>
            <a:pPr>
              <a:tabLst>
                <a:tab pos="5888038" algn="dec"/>
              </a:tabLst>
            </a:pP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416055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MTLF</a:t>
            </a:r>
            <a:r>
              <a:rPr lang="en-US" dirty="0" smtClean="0"/>
              <a:t> Models – Recent Changes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991004"/>
            <a:ext cx="8229600" cy="477749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1430338" algn="l"/>
                <a:tab pos="5888038" algn="dec"/>
              </a:tabLst>
            </a:pPr>
            <a:r>
              <a:rPr lang="en-US" sz="2200" b="1" dirty="0" smtClean="0"/>
              <a:t>E1 and E2 model forms are now the same</a:t>
            </a:r>
            <a:endParaRPr lang="en-US" sz="2200" b="1" dirty="0"/>
          </a:p>
          <a:p>
            <a:pPr lvl="1">
              <a:tabLst>
                <a:tab pos="1430338" algn="l"/>
                <a:tab pos="5888038" algn="dec"/>
              </a:tabLst>
            </a:pPr>
            <a:r>
              <a:rPr lang="en-US" sz="2000" dirty="0" smtClean="0"/>
              <a:t>Different weather forecasts are used</a:t>
            </a:r>
            <a:endParaRPr lang="en-US" sz="2200" b="1" dirty="0" smtClean="0"/>
          </a:p>
          <a:p>
            <a:pPr marL="457200" lvl="1" indent="0">
              <a:buNone/>
              <a:tabLst>
                <a:tab pos="1430338" algn="l"/>
                <a:tab pos="5888038" algn="dec"/>
              </a:tabLst>
            </a:pPr>
            <a:endParaRPr lang="en-US" sz="1800" b="1" dirty="0" smtClean="0"/>
          </a:p>
          <a:p>
            <a:pPr>
              <a:tabLst>
                <a:tab pos="1430338" algn="l"/>
                <a:tab pos="5888038" algn="dec"/>
              </a:tabLst>
            </a:pPr>
            <a:r>
              <a:rPr lang="en-US" sz="2200" b="1" dirty="0" smtClean="0"/>
              <a:t>E and E3 are similar</a:t>
            </a:r>
          </a:p>
          <a:p>
            <a:pPr lvl="1">
              <a:tabLst>
                <a:tab pos="1430338" algn="l"/>
                <a:tab pos="5888038" algn="dec"/>
              </a:tabLst>
            </a:pPr>
            <a:r>
              <a:rPr lang="en-US" sz="2000" dirty="0" smtClean="0"/>
              <a:t>E is a linear regression model while E3 is a neural network model</a:t>
            </a:r>
          </a:p>
          <a:p>
            <a:pPr lvl="1">
              <a:tabLst>
                <a:tab pos="1430338" algn="l"/>
                <a:tab pos="5888038" algn="dec"/>
              </a:tabLst>
            </a:pPr>
            <a:r>
              <a:rPr lang="en-US" sz="2000" dirty="0" smtClean="0"/>
              <a:t>Different weather forecasts can be used</a:t>
            </a:r>
          </a:p>
          <a:p>
            <a:pPr marL="457200" lvl="1" indent="0">
              <a:buNone/>
              <a:tabLst>
                <a:tab pos="1430338" algn="l"/>
                <a:tab pos="5888038" algn="dec"/>
              </a:tabLst>
            </a:pPr>
            <a:endParaRPr lang="en-US" sz="1800" b="1" dirty="0"/>
          </a:p>
          <a:p>
            <a:pPr>
              <a:tabLst>
                <a:tab pos="1430338" algn="l"/>
                <a:tab pos="5888038" algn="dec"/>
              </a:tabLst>
            </a:pPr>
            <a:r>
              <a:rPr lang="en-US" sz="2200" b="1" dirty="0" smtClean="0"/>
              <a:t>All models will be changed seasonally</a:t>
            </a:r>
            <a:endParaRPr lang="en-US" sz="2200" b="1" dirty="0"/>
          </a:p>
          <a:p>
            <a:pPr marL="0" indent="0">
              <a:buNone/>
              <a:tabLst>
                <a:tab pos="1430338" algn="l"/>
                <a:tab pos="5888038" algn="dec"/>
              </a:tabLst>
            </a:pPr>
            <a:endParaRPr lang="en-US" sz="2200" b="1" dirty="0"/>
          </a:p>
          <a:p>
            <a:pPr>
              <a:tabLst>
                <a:tab pos="1430338" algn="l"/>
                <a:tab pos="5888038" algn="dec"/>
              </a:tabLst>
            </a:pPr>
            <a:endParaRPr lang="en-US" sz="2400" dirty="0" smtClean="0"/>
          </a:p>
          <a:p>
            <a:pPr marL="457200" lvl="1" indent="0">
              <a:buNone/>
              <a:tabLst>
                <a:tab pos="1430338" algn="l"/>
                <a:tab pos="5888038" algn="dec"/>
              </a:tabLst>
            </a:pPr>
            <a:endParaRPr lang="en-US" sz="2000" dirty="0" smtClean="0"/>
          </a:p>
          <a:p>
            <a:pPr lvl="1">
              <a:tabLst>
                <a:tab pos="1430338" algn="l"/>
                <a:tab pos="5888038" algn="dec"/>
              </a:tabLst>
            </a:pPr>
            <a:endParaRPr lang="en-US" sz="2000" dirty="0" smtClean="0"/>
          </a:p>
          <a:p>
            <a:pPr marL="0" indent="0">
              <a:buNone/>
              <a:tabLst>
                <a:tab pos="1430338" algn="l"/>
                <a:tab pos="5888038" algn="dec"/>
              </a:tabLst>
            </a:pPr>
            <a:endParaRPr lang="en-US" sz="2000" dirty="0"/>
          </a:p>
          <a:p>
            <a:pPr lvl="1">
              <a:tabLst>
                <a:tab pos="1430338" algn="l"/>
                <a:tab pos="5888038" algn="dec"/>
              </a:tabLst>
            </a:pPr>
            <a:endParaRPr lang="en-US" sz="2000" dirty="0"/>
          </a:p>
          <a:p>
            <a:pPr lvl="1">
              <a:tabLst>
                <a:tab pos="1430338" algn="l"/>
                <a:tab pos="5888038" algn="dec"/>
              </a:tabLst>
            </a:pPr>
            <a:endParaRPr lang="en-US" sz="2000" dirty="0"/>
          </a:p>
          <a:p>
            <a:pPr lvl="1">
              <a:tabLst>
                <a:tab pos="1430338" algn="l"/>
                <a:tab pos="5888038" algn="dec"/>
              </a:tabLst>
            </a:pPr>
            <a:endParaRPr lang="en-US" sz="2000" dirty="0"/>
          </a:p>
          <a:p>
            <a:pPr>
              <a:tabLst>
                <a:tab pos="5888038" algn="dec"/>
              </a:tabLst>
            </a:pP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1723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2095500"/>
            <a:ext cx="85725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40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37B2BCAFE87E41B1B28FC963254B10" ma:contentTypeVersion="0" ma:contentTypeDescription="Create a new document." ma:contentTypeScope="" ma:versionID="b043b82a8de636bc1ea7cf422dd796b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78c9bce5adce976f91a2b6d4efe6f23f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nillable="true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6F2769-7194-4217-93D3-3AF3A4742282}">
  <ds:schemaRefs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BD5DF2C-E38B-49F7-BC0D-EB6DBB14B6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10285</TotalTime>
  <Words>213</Words>
  <Application>Microsoft Office PowerPoint</Application>
  <PresentationFormat>On-screen Show (4:3)</PresentationFormat>
  <Paragraphs>89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2_Custom Design</vt:lpstr>
      <vt:lpstr>1_Office Theme</vt:lpstr>
      <vt:lpstr>4_Office Theme</vt:lpstr>
      <vt:lpstr>PowerPoint Presentation</vt:lpstr>
      <vt:lpstr>Outline of Today’s Presentation</vt:lpstr>
      <vt:lpstr>MTLF Models</vt:lpstr>
      <vt:lpstr>MTLF Models</vt:lpstr>
      <vt:lpstr>MTLF Models</vt:lpstr>
      <vt:lpstr>MTLF Models – Recent Changes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Opheim, Calvin</cp:lastModifiedBy>
  <cp:revision>813</cp:revision>
  <cp:lastPrinted>2015-06-01T15:38:52Z</cp:lastPrinted>
  <dcterms:created xsi:type="dcterms:W3CDTF">2010-04-12T23:12:02Z</dcterms:created>
  <dcterms:modified xsi:type="dcterms:W3CDTF">2020-08-07T15:11:35Z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0x0101000837B2BCAFE87E41B1B28FC963254B10</vt:lpwstr>
  </property>
</Properties>
</file>