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</p:sldMasterIdLst>
  <p:notesMasterIdLst>
    <p:notesMasterId r:id="rId14"/>
  </p:notesMasterIdLst>
  <p:handoutMasterIdLst>
    <p:handoutMasterId r:id="rId15"/>
  </p:handoutMasterIdLst>
  <p:sldIdLst>
    <p:sldId id="533" r:id="rId7"/>
    <p:sldId id="532" r:id="rId8"/>
    <p:sldId id="631" r:id="rId9"/>
    <p:sldId id="712" r:id="rId10"/>
    <p:sldId id="713" r:id="rId11"/>
    <p:sldId id="714" r:id="rId12"/>
    <p:sldId id="659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5E"/>
    <a:srgbClr val="005386"/>
    <a:srgbClr val="92D050"/>
    <a:srgbClr val="72BFC5"/>
    <a:srgbClr val="333399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9" autoAdjust="0"/>
    <p:restoredTop sz="98693" autoAdjust="0"/>
  </p:normalViewPr>
  <p:slideViewPr>
    <p:cSldViewPr snapToGrid="0" snapToObjects="1">
      <p:cViewPr varScale="1">
        <p:scale>
          <a:sx n="97" d="100"/>
          <a:sy n="97" d="100"/>
        </p:scale>
        <p:origin x="1584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90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57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26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1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0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 smtClean="0">
                <a:solidFill>
                  <a:prstClr val="black"/>
                </a:solidFill>
              </a:rPr>
              <a:t>MTLF Overview</a:t>
            </a: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 smtClean="0">
                <a:solidFill>
                  <a:prstClr val="black"/>
                </a:solidFill>
              </a:rPr>
              <a:t>Calvin </a:t>
            </a:r>
            <a:r>
              <a:rPr lang="en-US" sz="2400" i="1" kern="0" dirty="0">
                <a:solidFill>
                  <a:prstClr val="black"/>
                </a:solidFill>
              </a:rPr>
              <a:t>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Load </a:t>
            </a:r>
            <a:r>
              <a:rPr lang="en-US" sz="2000" kern="0" dirty="0">
                <a:solidFill>
                  <a:prstClr val="black"/>
                </a:solidFill>
              </a:rPr>
              <a:t>Forecasting &amp; Analysis</a:t>
            </a: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err="1" smtClean="0">
                <a:solidFill>
                  <a:prstClr val="black"/>
                </a:solidFill>
              </a:rPr>
              <a:t>SAWG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August 24, 2020</a:t>
            </a: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Today’s Presentation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>
                <a:solidFill>
                  <a:prstClr val="black"/>
                </a:solidFill>
              </a:rPr>
              <a:t>MTLF Models </a:t>
            </a:r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>
                <a:solidFill>
                  <a:prstClr val="black"/>
                </a:solidFill>
              </a:rPr>
              <a:t>Recent Changes</a:t>
            </a:r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endParaRPr lang="en-US" sz="2200" b="1" dirty="0" smtClean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arenR"/>
              <a:tabLst>
                <a:tab pos="5888038" algn="dec"/>
              </a:tabLst>
            </a:pPr>
            <a:r>
              <a:rPr lang="en-US" sz="2200" b="1" dirty="0" smtClean="0">
                <a:solidFill>
                  <a:prstClr val="black"/>
                </a:solidFill>
              </a:rPr>
              <a:t>Questions</a:t>
            </a:r>
            <a:endParaRPr lang="en-US" sz="2200" b="1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7 models are currently available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5 are internally developed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Named E, E1, E2, E3, and M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2 are legacy “black box” models from GE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Named A3 and A6</a:t>
            </a:r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940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MTLF</a:t>
            </a:r>
            <a:r>
              <a:rPr lang="en-US" dirty="0" smtClean="0"/>
              <a:t>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Internally developed models were created for specific conditions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Hot days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Cold days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Days when </a:t>
            </a:r>
            <a:r>
              <a:rPr lang="en-US" sz="2000" smtClean="0"/>
              <a:t>precipitation </a:t>
            </a:r>
            <a:r>
              <a:rPr lang="en-US" sz="2000" smtClean="0"/>
              <a:t>was </a:t>
            </a:r>
            <a:r>
              <a:rPr lang="en-US" sz="2000" dirty="0" smtClean="0"/>
              <a:t>likely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Use of solar irradiance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Different amounts of error correction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Different load input values (5-minute, 15-minute, hourly)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Models were used to forecast all days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348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MTLF</a:t>
            </a:r>
            <a:r>
              <a:rPr lang="en-US" dirty="0" smtClean="0"/>
              <a:t>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Realization that different model forms were creating confusion and questions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err="1" smtClean="0"/>
              <a:t>Backcast</a:t>
            </a:r>
            <a:r>
              <a:rPr lang="en-US" sz="2200" b="1" dirty="0" smtClean="0"/>
              <a:t> model performance was not consistent among all the models</a:t>
            </a:r>
            <a:endParaRPr lang="en-US" sz="2200" b="1" dirty="0"/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Goal </a:t>
            </a:r>
            <a:r>
              <a:rPr lang="en-US" sz="2200" b="1" dirty="0"/>
              <a:t>i</a:t>
            </a:r>
            <a:r>
              <a:rPr lang="en-US" sz="2200" b="1" dirty="0" smtClean="0"/>
              <a:t>s to standardize the forecast models and use different weather forecasts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Provide a more meaningful representation of possible load impacts due to weather variability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200" b="1" dirty="0"/>
          </a:p>
          <a:p>
            <a:pPr>
              <a:tabLst>
                <a:tab pos="1430338" algn="l"/>
                <a:tab pos="5888038" algn="dec"/>
              </a:tabLst>
            </a:pPr>
            <a:endParaRPr lang="en-US" sz="2400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605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MTLF</a:t>
            </a:r>
            <a:r>
              <a:rPr lang="en-US" dirty="0" smtClean="0"/>
              <a:t> Models – Recent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E1 and E2 model forms are now the same</a:t>
            </a:r>
            <a:endParaRPr lang="en-US" sz="2200" b="1" dirty="0"/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Different weather forecasts are used</a:t>
            </a:r>
            <a:endParaRPr lang="en-US" sz="2200" b="1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1800" b="1" dirty="0" smtClean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E and E3 are similar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E is a linear regression model while E3 is a neural network model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lang="en-US" sz="2000" dirty="0" smtClean="0"/>
              <a:t>Different weather forecasts can be used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1800" b="1" dirty="0"/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b="1" dirty="0" smtClean="0"/>
              <a:t>All models will be changed seasonally</a:t>
            </a:r>
            <a:endParaRPr lang="en-US" sz="2200" b="1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200" b="1" dirty="0"/>
          </a:p>
          <a:p>
            <a:pPr>
              <a:tabLst>
                <a:tab pos="1430338" algn="l"/>
                <a:tab pos="5888038" algn="dec"/>
              </a:tabLst>
            </a:pPr>
            <a:endParaRPr lang="en-US" sz="2400" dirty="0" smtClean="0"/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 smtClean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723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95500"/>
            <a:ext cx="8572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10285</TotalTime>
  <Words>213</Words>
  <Application>Microsoft Office PowerPoint</Application>
  <PresentationFormat>On-screen Show (4:3)</PresentationFormat>
  <Paragraphs>89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2_Custom Design</vt:lpstr>
      <vt:lpstr>1_Office Theme</vt:lpstr>
      <vt:lpstr>4_Office Theme</vt:lpstr>
      <vt:lpstr>PowerPoint Presentation</vt:lpstr>
      <vt:lpstr>Outline of Today’s Presentation</vt:lpstr>
      <vt:lpstr>MTLF Models</vt:lpstr>
      <vt:lpstr>MTLF Models</vt:lpstr>
      <vt:lpstr>MTLF Models</vt:lpstr>
      <vt:lpstr>MTLF Models – Recent Changes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813</cp:revision>
  <cp:lastPrinted>2015-06-01T15:38:52Z</cp:lastPrinted>
  <dcterms:created xsi:type="dcterms:W3CDTF">2010-04-12T23:12:02Z</dcterms:created>
  <dcterms:modified xsi:type="dcterms:W3CDTF">2020-08-07T15:11:35Z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