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260" r:id="rId6"/>
    <p:sldId id="285" r:id="rId7"/>
    <p:sldId id="370" r:id="rId8"/>
    <p:sldId id="371" r:id="rId9"/>
    <p:sldId id="322" r:id="rId10"/>
    <p:sldId id="314" r:id="rId11"/>
    <p:sldId id="341" r:id="rId12"/>
    <p:sldId id="351" r:id="rId13"/>
    <p:sldId id="361" r:id="rId14"/>
    <p:sldId id="334" r:id="rId15"/>
    <p:sldId id="337" r:id="rId16"/>
    <p:sldId id="368" r:id="rId17"/>
    <p:sldId id="369" r:id="rId18"/>
    <p:sldId id="364" r:id="rId19"/>
    <p:sldId id="365" r:id="rId20"/>
    <p:sldId id="366" r:id="rId21"/>
    <p:sldId id="367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hn, Doug" initials="FD" lastIdx="1" clrIdx="0">
    <p:extLst>
      <p:ext uri="{19B8F6BF-5375-455C-9EA6-DF929625EA0E}">
        <p15:presenceInfo xmlns:p15="http://schemas.microsoft.com/office/powerpoint/2012/main" userId="S-1-5-21-639947351-343809578-3807592339-503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32" d="100"/>
          <a:sy n="132" d="100"/>
        </p:scale>
        <p:origin x="76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380285797608631E-2"/>
          <c:y val="0.13763481269386782"/>
          <c:w val="0.86976537023781131"/>
          <c:h val="0.634495546011294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6">
                  <c:v>1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8">
                  <c:v>1</c:v>
                </c:pt>
                <c:pt idx="14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7">
                  <c:v>1</c:v>
                </c:pt>
                <c:pt idx="9">
                  <c:v>5</c:v>
                </c:pt>
                <c:pt idx="11">
                  <c:v>7</c:v>
                </c:pt>
                <c:pt idx="14">
                  <c:v>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10">
                  <c:v>14</c:v>
                </c:pt>
                <c:pt idx="12">
                  <c:v>11</c:v>
                </c:pt>
                <c:pt idx="14">
                  <c:v>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6">
                  <c:v>1</c:v>
                </c:pt>
                <c:pt idx="9">
                  <c:v>1</c:v>
                </c:pt>
                <c:pt idx="11">
                  <c:v>1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416687440"/>
        <c:axId val="416680776"/>
      </c:barChart>
      <c:catAx>
        <c:axId val="4166874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80776"/>
        <c:crosses val="autoZero"/>
        <c:auto val="1"/>
        <c:lblAlgn val="ctr"/>
        <c:lblOffset val="100"/>
        <c:noMultiLvlLbl val="0"/>
      </c:catAx>
      <c:valAx>
        <c:axId val="41668077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#</a:t>
                </a:r>
                <a:r>
                  <a:rPr lang="en-US" sz="1200" baseline="0" dirty="0" smtClean="0"/>
                  <a:t> Items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44416607015032217"/>
              <c:y val="4.484848484848485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8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5836895388076508E-2"/>
          <c:y val="0.78982840213155181"/>
          <c:w val="0.90254193225846768"/>
          <c:h val="0.167242304939155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13496961528458E-2"/>
          <c:y val="0.16764753837588484"/>
          <c:w val="0.88135974557234398"/>
          <c:h val="0.6474809114769745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7">
                  <c:v>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6">
                  <c:v>17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8">
                  <c:v>100</c:v>
                </c:pt>
                <c:pt idx="14">
                  <c:v>50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7">
                  <c:v>50</c:v>
                </c:pt>
                <c:pt idx="9">
                  <c:v>86</c:v>
                </c:pt>
                <c:pt idx="11">
                  <c:v>87</c:v>
                </c:pt>
                <c:pt idx="14">
                  <c:v>25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10">
                  <c:v>100</c:v>
                </c:pt>
                <c:pt idx="12">
                  <c:v>100</c:v>
                </c:pt>
                <c:pt idx="14">
                  <c:v>25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50</c:v>
                </c:pt>
                <c:pt idx="5">
                  <c:v>50</c:v>
                </c:pt>
                <c:pt idx="6">
                  <c:v>17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6">
                  <c:v>16</c:v>
                </c:pt>
                <c:pt idx="9">
                  <c:v>14</c:v>
                </c:pt>
                <c:pt idx="11">
                  <c:v>13</c:v>
                </c:pt>
                <c:pt idx="1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6684304"/>
        <c:axId val="416689400"/>
      </c:barChart>
      <c:catAx>
        <c:axId val="416684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89400"/>
        <c:crosses val="autoZero"/>
        <c:auto val="0"/>
        <c:lblAlgn val="ctr"/>
        <c:lblOffset val="100"/>
        <c:noMultiLvlLbl val="0"/>
      </c:catAx>
      <c:valAx>
        <c:axId val="41668940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% Items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951526329479086"/>
              <c:y val="4.545454545454545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684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237048071693735E-2"/>
          <c:y val="0.85100751610594128"/>
          <c:w val="0.87357995791066645"/>
          <c:h val="0.13384096874254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</cdr:x>
      <cdr:y>0.69697</cdr:y>
    </cdr:from>
    <cdr:to>
      <cdr:x>0.31429</cdr:x>
      <cdr:y>0.72727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00200" y="3505200"/>
          <a:ext cx="9144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9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11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20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/bestf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4953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Arial Rounded MT Bold" panose="020F0704030504030204" pitchFamily="34" charset="0"/>
              </a:rPr>
              <a:t>Battery Energy Storage Task Force (BESTF) Update to TAC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Kenneth Ragsdale	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August 26,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Milestones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334000"/>
          </a:xfrm>
        </p:spPr>
        <p:txBody>
          <a:bodyPr/>
          <a:lstStyle/>
          <a:p>
            <a:r>
              <a:rPr lang="en-US" sz="2000" dirty="0" smtClean="0"/>
              <a:t>File key NPRRs </a:t>
            </a:r>
            <a:r>
              <a:rPr lang="en-US" sz="2000" dirty="0"/>
              <a:t>needed to </a:t>
            </a:r>
            <a:r>
              <a:rPr lang="en-US" sz="2000" dirty="0" smtClean="0"/>
              <a:t>sustain/improve </a:t>
            </a:r>
            <a:r>
              <a:rPr lang="en-US" sz="2000" dirty="0"/>
              <a:t>the </a:t>
            </a:r>
            <a:r>
              <a:rPr lang="en-US" sz="2000" dirty="0" smtClean="0"/>
              <a:t>current “combo model”: </a:t>
            </a:r>
            <a:r>
              <a:rPr lang="en-US" sz="2000" b="1" dirty="0" smtClean="0">
                <a:solidFill>
                  <a:srgbClr val="FF0000"/>
                </a:solidFill>
              </a:rPr>
              <a:t>(before the </a:t>
            </a:r>
            <a:r>
              <a:rPr lang="en-US" sz="2000" b="1" dirty="0">
                <a:solidFill>
                  <a:srgbClr val="FF0000"/>
                </a:solidFill>
              </a:rPr>
              <a:t>end of Q1 </a:t>
            </a:r>
            <a:r>
              <a:rPr lang="en-US" sz="2000" b="1" dirty="0" smtClean="0">
                <a:solidFill>
                  <a:srgbClr val="FF0000"/>
                </a:solidFill>
              </a:rPr>
              <a:t>2020)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/>
              <a:t> </a:t>
            </a:r>
            <a:endParaRPr lang="en-US" sz="2000" dirty="0" smtClean="0"/>
          </a:p>
          <a:p>
            <a:r>
              <a:rPr lang="en-US" sz="2000" dirty="0" smtClean="0"/>
              <a:t>File NPRRs related to Single Model (and RTC):  </a:t>
            </a:r>
            <a:r>
              <a:rPr lang="en-US" sz="2000" b="1" dirty="0" smtClean="0">
                <a:solidFill>
                  <a:srgbClr val="FF0000"/>
                </a:solidFill>
              </a:rPr>
              <a:t>(before the end of Q1 2020)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Single Model (and RTC) NPRRs BOD approved:  </a:t>
            </a:r>
            <a:r>
              <a:rPr lang="en-US" sz="2000" b="1" dirty="0" smtClean="0">
                <a:solidFill>
                  <a:srgbClr val="FF0000"/>
                </a:solidFill>
              </a:rPr>
              <a:t>(before January 1, 2021)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r>
              <a:rPr lang="en-US" sz="2000" dirty="0" smtClean="0"/>
              <a:t>Start discussion on the integration of </a:t>
            </a:r>
            <a:r>
              <a:rPr lang="en-US" sz="2000" dirty="0"/>
              <a:t>hybrid (battery and </a:t>
            </a:r>
            <a:r>
              <a:rPr lang="en-US" sz="2000" dirty="0" smtClean="0"/>
              <a:t>thermal), </a:t>
            </a:r>
            <a:r>
              <a:rPr lang="en-US" sz="2000" dirty="0"/>
              <a:t>and DC-coupled (battery and solar behind the inverter) </a:t>
            </a:r>
            <a:r>
              <a:rPr lang="en-US" sz="2000" dirty="0" smtClean="0"/>
              <a:t>resources:  </a:t>
            </a:r>
            <a:r>
              <a:rPr lang="en-US" sz="2000" b="1" dirty="0" smtClean="0">
                <a:solidFill>
                  <a:srgbClr val="FF0000"/>
                </a:solidFill>
              </a:rPr>
              <a:t>(early January 2020)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 Identify </a:t>
            </a:r>
            <a:r>
              <a:rPr lang="en-US" sz="2000" dirty="0"/>
              <a:t>solutions (NPRRs, system changes etc.) </a:t>
            </a:r>
            <a:r>
              <a:rPr lang="en-US" sz="2000" dirty="0" smtClean="0"/>
              <a:t>for hybrids:  </a:t>
            </a:r>
            <a:r>
              <a:rPr lang="en-US" sz="2000" b="1" dirty="0" smtClean="0">
                <a:solidFill>
                  <a:srgbClr val="FF0000"/>
                </a:solidFill>
              </a:rPr>
              <a:t>(before the end </a:t>
            </a:r>
            <a:r>
              <a:rPr lang="en-US" sz="2000" b="1" dirty="0">
                <a:solidFill>
                  <a:srgbClr val="FF0000"/>
                </a:solidFill>
              </a:rPr>
              <a:t>of Q2 </a:t>
            </a:r>
            <a:r>
              <a:rPr lang="en-US" sz="2000" b="1" dirty="0" smtClean="0">
                <a:solidFill>
                  <a:srgbClr val="FF0000"/>
                </a:solidFill>
              </a:rPr>
              <a:t>2020)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4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/>
        </p:nvCxnSpPr>
        <p:spPr>
          <a:xfrm flipV="1">
            <a:off x="1346010" y="4083133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038600" y="4082563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553200" y="4061239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596117" y="4082563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620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530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317671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5438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5532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BESTF Review Process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847288"/>
            <a:ext cx="1828800" cy="1226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i="1" dirty="0" smtClean="0"/>
              <a:t>Internal ERCOT draft policy recommendations and recommendation concepts (elements)</a:t>
            </a:r>
            <a:endParaRPr lang="en-US" sz="1300" i="1" dirty="0"/>
          </a:p>
        </p:txBody>
      </p:sp>
      <p:sp>
        <p:nvSpPr>
          <p:cNvPr id="8" name="Rectangle 7"/>
          <p:cNvSpPr/>
          <p:nvPr/>
        </p:nvSpPr>
        <p:spPr>
          <a:xfrm>
            <a:off x="381000" y="2080038"/>
            <a:ext cx="1828800" cy="1447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ERCOT presents recommendations for meeting in presentation format.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217577" y="2080039"/>
            <a:ext cx="1625219" cy="1447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ERCOT takes feedback and posts in 2 days as initial document for MP edits.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352800" y="4366039"/>
            <a:ext cx="2819400" cy="13335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2"/>
                </a:solidFill>
              </a:rPr>
              <a:t>MPs submit feedback as edits to document and any </a:t>
            </a:r>
          </a:p>
          <a:p>
            <a:pPr algn="ctr"/>
            <a:r>
              <a:rPr lang="en-US" sz="1600" dirty="0" smtClean="0">
                <a:solidFill>
                  <a:schemeClr val="bg2"/>
                </a:solidFill>
              </a:rPr>
              <a:t>-   Concerns  </a:t>
            </a:r>
            <a:endParaRPr lang="en-US" sz="1600" dirty="0">
              <a:solidFill>
                <a:schemeClr val="bg2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en-US" sz="1600" dirty="0" smtClean="0">
                <a:solidFill>
                  <a:schemeClr val="bg2"/>
                </a:solidFill>
              </a:rPr>
              <a:t>Alternatives</a:t>
            </a:r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0557" y="4390588"/>
            <a:ext cx="2044043" cy="13335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MPs share initial feedback, </a:t>
            </a:r>
            <a:r>
              <a:rPr lang="en-US" sz="1600" dirty="0" smtClean="0"/>
              <a:t>concerns, or requests </a:t>
            </a:r>
            <a:r>
              <a:rPr lang="en-US" sz="1600" dirty="0"/>
              <a:t>for additional </a:t>
            </a:r>
            <a:r>
              <a:rPr lang="en-US" sz="1600" dirty="0" smtClean="0"/>
              <a:t>information.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6349622" y="4366039"/>
            <a:ext cx="2515168" cy="13580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MPs must document concerns and alternative approaches prior to meeting, and be prepared to discuss.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49621" y="2080038"/>
            <a:ext cx="2489580" cy="1447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ERCOT provides responses to finalize supporting policy recommendations.</a:t>
            </a:r>
            <a:endParaRPr lang="en-US" sz="1600" dirty="0"/>
          </a:p>
        </p:txBody>
      </p:sp>
      <p:sp>
        <p:nvSpPr>
          <p:cNvPr id="14" name="Right Arrow 13"/>
          <p:cNvSpPr/>
          <p:nvPr/>
        </p:nvSpPr>
        <p:spPr>
          <a:xfrm>
            <a:off x="304800" y="3604039"/>
            <a:ext cx="8686800" cy="60960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Meeting #1                                 Meeting #2                             Meeting #3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57917" y="5767481"/>
            <a:ext cx="2309883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Take consensus and non-consensus items to TAC for vote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13012" y="1828801"/>
            <a:ext cx="2235388" cy="1699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ERCOT posts MP feedback and responds to MP redlines, concerns, or alternatives. </a:t>
            </a:r>
            <a:r>
              <a:rPr lang="en-US" sz="1400" u="sng" dirty="0" smtClean="0">
                <a:solidFill>
                  <a:srgbClr val="FF0000"/>
                </a:solidFill>
              </a:rPr>
              <a:t>Issues that have broad consensus may go to TAC for approval following second discussion. </a:t>
            </a:r>
            <a:endParaRPr lang="en-US" sz="1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3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Harmonizing RTC </a:t>
            </a:r>
            <a:r>
              <a:rPr lang="en-US" sz="2400" dirty="0" smtClean="0"/>
              <a:t>&amp; Battery </a:t>
            </a:r>
            <a:r>
              <a:rPr lang="en-US" sz="2400" dirty="0"/>
              <a:t>Energy </a:t>
            </a:r>
            <a:r>
              <a:rPr lang="en-US" sz="2400" dirty="0" smtClean="0"/>
              <a:t>Storage (BES)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5761"/>
            <a:ext cx="8534400" cy="868163"/>
          </a:xfrm>
        </p:spPr>
        <p:txBody>
          <a:bodyPr/>
          <a:lstStyle/>
          <a:p>
            <a:pPr algn="just"/>
            <a:r>
              <a:rPr lang="en-US" sz="2000" dirty="0" smtClean="0"/>
              <a:t>RTCTF &amp; BESTF meetings are purposefully adjacent or straddling PRS due to inter-relationships of RTC &amp; BES concepts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1905000"/>
            <a:ext cx="2514600" cy="329320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114300"/>
            <a:r>
              <a:rPr lang="en-US" sz="1600" b="1" dirty="0" smtClean="0">
                <a:solidFill>
                  <a:schemeClr val="tx2"/>
                </a:solidFill>
              </a:rPr>
              <a:t>RTCTF		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March 11 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April 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April 30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May 20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June 10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June 29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July 22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August 12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September 9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September 28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October 21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12 </a:t>
            </a:r>
            <a:r>
              <a:rPr lang="en-US" sz="1600" i="1" dirty="0" smtClean="0">
                <a:solidFill>
                  <a:schemeClr val="tx2"/>
                </a:solidFill>
              </a:rPr>
              <a:t>(if needed)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1400" y="1905000"/>
            <a:ext cx="2743200" cy="329320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114300"/>
            <a:r>
              <a:rPr lang="en-US" sz="1600" b="1" i="1" dirty="0" smtClean="0">
                <a:solidFill>
                  <a:schemeClr val="tx2"/>
                </a:solidFill>
              </a:rPr>
              <a:t>BESTF		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March 13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April 16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May 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May </a:t>
            </a:r>
            <a:r>
              <a:rPr lang="en-US" sz="1600" i="1" dirty="0" smtClean="0">
                <a:solidFill>
                  <a:schemeClr val="tx2"/>
                </a:solidFill>
              </a:rPr>
              <a:t>21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June </a:t>
            </a:r>
            <a:r>
              <a:rPr lang="en-US" sz="1600" i="1" dirty="0" smtClean="0">
                <a:solidFill>
                  <a:schemeClr val="tx2"/>
                </a:solidFill>
              </a:rPr>
              <a:t>12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June </a:t>
            </a:r>
            <a:r>
              <a:rPr lang="en-US" sz="1600" i="1" dirty="0" smtClean="0">
                <a:solidFill>
                  <a:schemeClr val="tx2"/>
                </a:solidFill>
              </a:rPr>
              <a:t>30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July </a:t>
            </a:r>
            <a:r>
              <a:rPr lang="en-US" sz="1600" i="1" dirty="0" smtClean="0">
                <a:solidFill>
                  <a:schemeClr val="tx2"/>
                </a:solidFill>
              </a:rPr>
              <a:t>23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August </a:t>
            </a:r>
            <a:r>
              <a:rPr lang="en-US" sz="1600" i="1" dirty="0" smtClean="0">
                <a:solidFill>
                  <a:schemeClr val="tx2"/>
                </a:solidFill>
              </a:rPr>
              <a:t>14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September </a:t>
            </a:r>
            <a:r>
              <a:rPr lang="en-US" sz="1600" i="1" dirty="0" smtClean="0">
                <a:solidFill>
                  <a:schemeClr val="tx2"/>
                </a:solidFill>
              </a:rPr>
              <a:t>11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September </a:t>
            </a:r>
            <a:r>
              <a:rPr lang="en-US" sz="1600" i="1" dirty="0" smtClean="0">
                <a:solidFill>
                  <a:schemeClr val="tx2"/>
                </a:solidFill>
              </a:rPr>
              <a:t>29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October </a:t>
            </a:r>
            <a:r>
              <a:rPr lang="en-US" sz="1600" i="1" dirty="0" smtClean="0">
                <a:solidFill>
                  <a:schemeClr val="tx2"/>
                </a:solidFill>
              </a:rPr>
              <a:t>22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 smtClean="0">
                <a:solidFill>
                  <a:schemeClr val="tx2"/>
                </a:solidFill>
              </a:rPr>
              <a:t>November 13 (if needed)</a:t>
            </a:r>
            <a:endParaRPr lang="en-US" sz="1600" i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5198209"/>
            <a:ext cx="5257800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November 5 (ROS)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11 (PRS)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18 (TAC)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December 8 (Board of Directors)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15100" y="3810000"/>
            <a:ext cx="228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4300"/>
            <a:r>
              <a:rPr lang="en-US" b="1" i="1" dirty="0">
                <a:solidFill>
                  <a:schemeClr val="tx2"/>
                </a:solidFill>
              </a:rPr>
              <a:t>PRS		</a:t>
            </a:r>
          </a:p>
          <a:p>
            <a:r>
              <a:rPr lang="en-US" sz="1600" i="1" dirty="0">
                <a:solidFill>
                  <a:schemeClr val="tx2"/>
                </a:solidFill>
              </a:rPr>
              <a:t>September 10</a:t>
            </a:r>
          </a:p>
          <a:p>
            <a:endParaRPr lang="en-US" sz="1600" i="1" dirty="0" smtClean="0">
              <a:solidFill>
                <a:schemeClr val="tx2"/>
              </a:solidFill>
            </a:endParaRPr>
          </a:p>
          <a:p>
            <a:r>
              <a:rPr lang="en-US" sz="1600" i="1" dirty="0" smtClean="0">
                <a:solidFill>
                  <a:schemeClr val="tx2"/>
                </a:solidFill>
              </a:rPr>
              <a:t>October </a:t>
            </a:r>
            <a:r>
              <a:rPr lang="en-US" sz="1600" i="1" dirty="0">
                <a:solidFill>
                  <a:schemeClr val="tx2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9136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Harmonizing RTC </a:t>
            </a:r>
            <a:r>
              <a:rPr lang="en-US" sz="2400" dirty="0" smtClean="0"/>
              <a:t>&amp; Battery </a:t>
            </a:r>
            <a:r>
              <a:rPr lang="en-US" sz="2400" dirty="0"/>
              <a:t>Energy Storage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47675" y="128944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KPs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457325" y="1654374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2076450" y="15370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90750" y="16513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05050" y="17656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19350" y="18799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RRs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1457325" y="1354635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3" name="Rectangle 42"/>
          <p:cNvSpPr/>
          <p:nvPr/>
        </p:nvSpPr>
        <p:spPr>
          <a:xfrm>
            <a:off x="2076450" y="1166219"/>
            <a:ext cx="1352550" cy="2726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IA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47675" y="3670698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BESTF KTCs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1457325" y="4035624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447675" y="46237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61975" y="47380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76275" y="48523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90575" y="49666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BES RRs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1457325" y="3735885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1" name="Rectangle 50"/>
          <p:cNvSpPr/>
          <p:nvPr/>
        </p:nvSpPr>
        <p:spPr>
          <a:xfrm>
            <a:off x="2076450" y="3547469"/>
            <a:ext cx="1352550" cy="2726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Model IA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076450" y="3915669"/>
            <a:ext cx="1352550" cy="233273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Model NPRR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overlapping sections, authors use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ESR Redlines</a:t>
            </a:r>
          </a:p>
        </p:txBody>
      </p:sp>
      <p:cxnSp>
        <p:nvCxnSpPr>
          <p:cNvPr id="53" name="Straight Arrow Connector 52"/>
          <p:cNvCxnSpPr>
            <a:stCxn id="44" idx="2"/>
            <a:endCxn id="46" idx="0"/>
          </p:cNvCxnSpPr>
          <p:nvPr/>
        </p:nvCxnSpPr>
        <p:spPr>
          <a:xfrm>
            <a:off x="952500" y="4171951"/>
            <a:ext cx="0" cy="451844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Right Arrow 54"/>
          <p:cNvSpPr/>
          <p:nvPr/>
        </p:nvSpPr>
        <p:spPr>
          <a:xfrm>
            <a:off x="6648450" y="1879998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PRS</a:t>
            </a:r>
          </a:p>
        </p:txBody>
      </p:sp>
      <p:sp>
        <p:nvSpPr>
          <p:cNvPr id="56" name="Right Arrow 55"/>
          <p:cNvSpPr/>
          <p:nvPr/>
        </p:nvSpPr>
        <p:spPr>
          <a:xfrm>
            <a:off x="7410450" y="1879998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</a:t>
            </a:r>
          </a:p>
        </p:txBody>
      </p:sp>
      <p:sp>
        <p:nvSpPr>
          <p:cNvPr id="57" name="Right Arrow 56"/>
          <p:cNvSpPr/>
          <p:nvPr/>
        </p:nvSpPr>
        <p:spPr>
          <a:xfrm>
            <a:off x="8172450" y="1892499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</a:t>
            </a:r>
          </a:p>
        </p:txBody>
      </p:sp>
      <p:sp>
        <p:nvSpPr>
          <p:cNvPr id="58" name="Right Arrow 57"/>
          <p:cNvSpPr/>
          <p:nvPr/>
        </p:nvSpPr>
        <p:spPr>
          <a:xfrm>
            <a:off x="3429000" y="4089502"/>
            <a:ext cx="3219450" cy="554234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BESTF Meetings</a:t>
            </a:r>
          </a:p>
        </p:txBody>
      </p:sp>
      <p:sp>
        <p:nvSpPr>
          <p:cNvPr id="59" name="Right Arrow 58"/>
          <p:cNvSpPr/>
          <p:nvPr/>
        </p:nvSpPr>
        <p:spPr>
          <a:xfrm>
            <a:off x="6648450" y="4108848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PRS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7410450" y="4108848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8172450" y="4121349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</a:t>
            </a:r>
          </a:p>
        </p:txBody>
      </p:sp>
      <p:sp>
        <p:nvSpPr>
          <p:cNvPr id="62" name="Right Arrow 61"/>
          <p:cNvSpPr/>
          <p:nvPr/>
        </p:nvSpPr>
        <p:spPr>
          <a:xfrm rot="5400000">
            <a:off x="3160215" y="3086103"/>
            <a:ext cx="2023472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3" name="Right Arrow 62"/>
          <p:cNvSpPr/>
          <p:nvPr/>
        </p:nvSpPr>
        <p:spPr>
          <a:xfrm rot="5400000">
            <a:off x="4060328" y="3086102"/>
            <a:ext cx="2023469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4" name="Right Arrow 63"/>
          <p:cNvSpPr/>
          <p:nvPr/>
        </p:nvSpPr>
        <p:spPr>
          <a:xfrm rot="5400000">
            <a:off x="4960441" y="3094733"/>
            <a:ext cx="2023469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724650" y="2400301"/>
            <a:ext cx="2076450" cy="6131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Approval of RTC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RRs and IA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724650" y="4629447"/>
            <a:ext cx="2076450" cy="117127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Approval of Single Model NPRR &amp; IA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(acknowledging subset of identical RTC redlines to support ESR redlines).</a:t>
            </a:r>
          </a:p>
        </p:txBody>
      </p:sp>
      <p:sp>
        <p:nvSpPr>
          <p:cNvPr id="54" name="Right Arrow 53"/>
          <p:cNvSpPr/>
          <p:nvPr/>
        </p:nvSpPr>
        <p:spPr>
          <a:xfrm>
            <a:off x="3429000" y="1843092"/>
            <a:ext cx="3219450" cy="55721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RTCTF Meetings</a:t>
            </a:r>
          </a:p>
        </p:txBody>
      </p:sp>
    </p:spTree>
    <p:extLst>
      <p:ext uri="{BB962C8B-B14F-4D97-AF65-F5344CB8AC3E}">
        <p14:creationId xmlns:p14="http://schemas.microsoft.com/office/powerpoint/2010/main" val="402740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In-flight NPRRs </a:t>
            </a:r>
            <a:r>
              <a:rPr lang="en-US" sz="1600" dirty="0" smtClean="0"/>
              <a:t>[as </a:t>
            </a:r>
            <a:r>
              <a:rPr lang="en-US" sz="1600" dirty="0"/>
              <a:t>of </a:t>
            </a:r>
            <a:r>
              <a:rPr lang="en-US" sz="1600" dirty="0" smtClean="0"/>
              <a:t>August </a:t>
            </a:r>
            <a:r>
              <a:rPr lang="en-US" sz="1600" dirty="0" smtClean="0"/>
              <a:t>18, </a:t>
            </a:r>
            <a:r>
              <a:rPr lang="en-US" sz="1600" dirty="0" smtClean="0"/>
              <a:t>2020</a:t>
            </a:r>
            <a:r>
              <a:rPr lang="en-US" sz="1600" dirty="0"/>
              <a:t>]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blue</a:t>
            </a:r>
            <a:r>
              <a:rPr lang="en-US" sz="16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)  </a:t>
            </a:r>
            <a:endParaRPr lang="en-US" sz="16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69" y="917172"/>
            <a:ext cx="8534400" cy="5471160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1014</a:t>
            </a:r>
            <a:r>
              <a:rPr lang="en-US" sz="1800" dirty="0" smtClean="0"/>
              <a:t>  (BESTF-4) Energy Storage Resource Single </a:t>
            </a:r>
            <a:r>
              <a:rPr lang="en-US" sz="1800" dirty="0"/>
              <a:t>Model </a:t>
            </a:r>
            <a:r>
              <a:rPr lang="en-US" sz="1800" dirty="0" smtClean="0"/>
              <a:t>[</a:t>
            </a:r>
            <a:r>
              <a:rPr lang="en-US" sz="1800" dirty="0"/>
              <a:t>Target </a:t>
            </a:r>
            <a:r>
              <a:rPr lang="en-US" sz="1800" dirty="0" smtClean="0"/>
              <a:t>12/8/20 </a:t>
            </a:r>
            <a:r>
              <a:rPr lang="en-US" sz="1800" dirty="0" err="1"/>
              <a:t>BoD</a:t>
            </a:r>
            <a:r>
              <a:rPr lang="en-US" sz="1800" dirty="0" smtClean="0"/>
              <a:t>] </a:t>
            </a:r>
            <a:r>
              <a:rPr lang="en-US" sz="1400" dirty="0" smtClean="0"/>
              <a:t>&gt;&gt;11/18/20 TAC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</a:t>
            </a:r>
            <a:r>
              <a:rPr lang="en-US" sz="1800" u="sng" dirty="0"/>
              <a:t>995</a:t>
            </a:r>
            <a:r>
              <a:rPr lang="en-US" sz="1800" dirty="0"/>
              <a:t> </a:t>
            </a:r>
            <a:r>
              <a:rPr lang="en-US" sz="1800" dirty="0" smtClean="0"/>
              <a:t>(RTF-6) </a:t>
            </a:r>
            <a:r>
              <a:rPr lang="en-US" sz="1800" dirty="0"/>
              <a:t>Create Definition and Terms for Settlement Only Energy </a:t>
            </a:r>
            <a:r>
              <a:rPr lang="en-US" sz="1800" dirty="0" smtClean="0"/>
              <a:t>Storage  [Not on list]  </a:t>
            </a:r>
            <a:r>
              <a:rPr lang="en-US" sz="1400" dirty="0" smtClean="0"/>
              <a:t>[Once comments are posted …..WMS and possibly at BESTF]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1026</a:t>
            </a:r>
            <a:r>
              <a:rPr lang="en-US" sz="1800" dirty="0"/>
              <a:t>  </a:t>
            </a:r>
            <a:r>
              <a:rPr lang="en-US" sz="1800" dirty="0" smtClean="0"/>
              <a:t>(BESTF-7) </a:t>
            </a:r>
            <a:r>
              <a:rPr lang="en-US" sz="1800" dirty="0"/>
              <a:t>Self-Limiting </a:t>
            </a:r>
            <a:r>
              <a:rPr lang="en-US" sz="1800" dirty="0" smtClean="0"/>
              <a:t>Facilities  </a:t>
            </a:r>
            <a:r>
              <a:rPr lang="en-US" sz="1400" dirty="0" smtClean="0"/>
              <a:t>[At BESTF]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u="sng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1029</a:t>
            </a:r>
            <a:r>
              <a:rPr lang="en-US" sz="1800" dirty="0" smtClean="0"/>
              <a:t>  </a:t>
            </a:r>
            <a:r>
              <a:rPr lang="en-US" sz="1800" dirty="0"/>
              <a:t>(</a:t>
            </a:r>
            <a:r>
              <a:rPr lang="en-US" sz="1800" dirty="0" smtClean="0"/>
              <a:t>BESTF-6) DC-Coupled Resources  </a:t>
            </a:r>
            <a:r>
              <a:rPr lang="en-US" sz="1400" dirty="0"/>
              <a:t>[At BESTF</a:t>
            </a:r>
            <a:r>
              <a:rPr lang="en-US" sz="1400" dirty="0" smtClean="0"/>
              <a:t>]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</a:t>
            </a:r>
            <a:r>
              <a:rPr lang="en-US" sz="1800" u="sng" dirty="0" smtClean="0"/>
              <a:t>1038</a:t>
            </a:r>
            <a:r>
              <a:rPr lang="en-US" sz="1800" dirty="0" smtClean="0"/>
              <a:t> </a:t>
            </a:r>
            <a:r>
              <a:rPr lang="en-US" sz="1800" dirty="0"/>
              <a:t>Limited Exemption from Reactive Power </a:t>
            </a:r>
            <a:r>
              <a:rPr lang="en-US" sz="1800" dirty="0" smtClean="0"/>
              <a:t>Requirements </a:t>
            </a:r>
            <a:r>
              <a:rPr lang="en-US" sz="1400" dirty="0"/>
              <a:t>[At </a:t>
            </a:r>
            <a:r>
              <a:rPr lang="en-US" sz="1400" dirty="0" smtClean="0"/>
              <a:t>9-10-20 PRS]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22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KTCs Recently Approved by TAC …Working on </a:t>
            </a:r>
            <a:r>
              <a:rPr lang="en-US" sz="1800" dirty="0"/>
              <a:t>NPRRs </a:t>
            </a:r>
            <a:r>
              <a:rPr lang="en-US" sz="1200" dirty="0"/>
              <a:t>[as of </a:t>
            </a:r>
            <a:r>
              <a:rPr lang="en-US" sz="1200" dirty="0" smtClean="0"/>
              <a:t>August </a:t>
            </a:r>
            <a:r>
              <a:rPr lang="en-US" sz="1200" dirty="0" smtClean="0"/>
              <a:t>18, </a:t>
            </a:r>
            <a:r>
              <a:rPr lang="en-US" sz="1200" dirty="0"/>
              <a:t>2020] </a:t>
            </a:r>
            <a:r>
              <a:rPr lang="en-US" sz="1200" dirty="0" smtClean="0">
                <a:solidFill>
                  <a:srgbClr val="00B050"/>
                </a:solidFill>
              </a:rPr>
              <a:t>(green)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839200" cy="5410200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KTC-8-1</a:t>
            </a:r>
            <a:r>
              <a:rPr lang="en-US" sz="1800" dirty="0" smtClean="0"/>
              <a:t>  Should WSL treatment extend to batteries that can self-serve PUN Load with stored Energy  [No NPRR is required (N/A)]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KTC-10</a:t>
            </a:r>
            <a:r>
              <a:rPr lang="en-US" sz="1800" dirty="0" smtClean="0"/>
              <a:t>  ESR Study and Capacity Assumptions [at SAWG and ROS]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KTC-12</a:t>
            </a:r>
            <a:r>
              <a:rPr lang="en-US" sz="1800" dirty="0" smtClean="0"/>
              <a:t> Co Located AC Connected ESRs </a:t>
            </a:r>
            <a:r>
              <a:rPr lang="en-US" sz="1800" dirty="0"/>
              <a:t>[No NPRR is required (N/A</a:t>
            </a:r>
            <a:r>
              <a:rPr lang="en-US" sz="1800" dirty="0" smtClean="0"/>
              <a:t>)]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u="sng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KTC-15-2</a:t>
            </a:r>
            <a:r>
              <a:rPr lang="en-US" sz="1800" dirty="0" smtClean="0"/>
              <a:t> </a:t>
            </a:r>
            <a:r>
              <a:rPr lang="en-US" sz="1800" dirty="0"/>
              <a:t>Energy Storage Resources Market Suspension and Market Restart </a:t>
            </a:r>
            <a:r>
              <a:rPr lang="en-US" sz="1800" dirty="0" smtClean="0"/>
              <a:t>Settlement  [NPRR language in NPRR 1029 and being reviewed by BESTF]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KTC-15-7</a:t>
            </a:r>
            <a:r>
              <a:rPr lang="en-US" sz="1800" dirty="0" smtClean="0"/>
              <a:t> </a:t>
            </a:r>
            <a:r>
              <a:rPr lang="en-US" sz="1800" dirty="0"/>
              <a:t>Ancillary Service Responsibility Compliance Related to EEA Level 3 Charging Suspensions</a:t>
            </a:r>
            <a:r>
              <a:rPr lang="en-US" sz="1800" dirty="0" smtClean="0"/>
              <a:t> </a:t>
            </a:r>
            <a:r>
              <a:rPr lang="en-US" sz="1200" dirty="0"/>
              <a:t>(BESTF Consensus 6-30-20)</a:t>
            </a:r>
            <a:r>
              <a:rPr lang="en-US" sz="1800" dirty="0" smtClean="0"/>
              <a:t> </a:t>
            </a:r>
            <a:r>
              <a:rPr lang="en-US" sz="1800" dirty="0"/>
              <a:t>[NPRR language </a:t>
            </a:r>
            <a:r>
              <a:rPr lang="en-US" sz="1800" dirty="0" smtClean="0"/>
              <a:t>being developed by ERCOT]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KTC-15-8</a:t>
            </a:r>
            <a:r>
              <a:rPr lang="en-US" sz="1800" dirty="0" smtClean="0"/>
              <a:t> Limited </a:t>
            </a:r>
            <a:r>
              <a:rPr lang="en-US" sz="1800" dirty="0"/>
              <a:t>Exemption from Reactive Power Requirements for Certain Energy Storage </a:t>
            </a:r>
            <a:r>
              <a:rPr lang="en-US" sz="1800" dirty="0" smtClean="0"/>
              <a:t>Resources </a:t>
            </a:r>
            <a:r>
              <a:rPr lang="en-US" sz="1200" dirty="0"/>
              <a:t>(BESTF Consensus 7-23-20)</a:t>
            </a:r>
            <a:r>
              <a:rPr lang="en-US" sz="1800" dirty="0" smtClean="0"/>
              <a:t>  </a:t>
            </a:r>
            <a:r>
              <a:rPr lang="en-US" sz="1800" dirty="0"/>
              <a:t>[NPRR </a:t>
            </a:r>
            <a:r>
              <a:rPr lang="en-US" sz="1800" dirty="0" smtClean="0"/>
              <a:t>1038 to be considered at 9/10/20 PRS]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274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Started or Not Yet </a:t>
            </a:r>
            <a:r>
              <a:rPr lang="en-US" dirty="0"/>
              <a:t>Completed </a:t>
            </a:r>
            <a:r>
              <a:rPr lang="en-US" sz="1200" dirty="0"/>
              <a:t>[as of </a:t>
            </a:r>
            <a:r>
              <a:rPr lang="en-US" sz="1200" dirty="0" smtClean="0"/>
              <a:t>August </a:t>
            </a:r>
            <a:r>
              <a:rPr lang="en-US" sz="1200" dirty="0" smtClean="0"/>
              <a:t>18, </a:t>
            </a:r>
            <a:r>
              <a:rPr lang="en-US" sz="1200" dirty="0"/>
              <a:t>2020] 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(grey</a:t>
            </a:r>
            <a:r>
              <a:rPr lang="en-US" sz="1000" dirty="0">
                <a:solidFill>
                  <a:srgbClr val="00B050"/>
                </a:solidFill>
              </a:rPr>
              <a:t> </a:t>
            </a:r>
            <a:r>
              <a:rPr lang="en-US" sz="1000" dirty="0">
                <a:solidFill>
                  <a:srgbClr val="FF0000"/>
                </a:solidFill>
              </a:rPr>
              <a:t>or red)</a:t>
            </a:r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257800"/>
          </a:xfrm>
        </p:spPr>
        <p:txBody>
          <a:bodyPr/>
          <a:lstStyle/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7-4</a:t>
            </a:r>
            <a:r>
              <a:rPr lang="en-US" sz="1800" dirty="0" smtClean="0"/>
              <a:t>  Settlement Only Energy Storage settled at Nodal pricing while charging and discharging </a:t>
            </a:r>
            <a:r>
              <a:rPr lang="en-US" sz="1400" dirty="0" smtClean="0"/>
              <a:t>(Discussed 4-16-20)  [Part of NPRR 995]  (Discussed 7-8-20 WMS)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KTC-8-2</a:t>
            </a:r>
            <a:r>
              <a:rPr lang="en-US" sz="1800" dirty="0" smtClean="0"/>
              <a:t> Should Wholesale Storage Load treatment extend to non-dispatched energy storage resources?  </a:t>
            </a:r>
            <a:r>
              <a:rPr lang="en-US" sz="1400" dirty="0" smtClean="0"/>
              <a:t>(not completed/TBD)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9-1</a:t>
            </a:r>
            <a:r>
              <a:rPr lang="en-US" sz="1800" dirty="0" smtClean="0"/>
              <a:t> ESR (in SCED) interconnected to distribution system ….  </a:t>
            </a:r>
            <a:r>
              <a:rPr lang="en-US" sz="1400" dirty="0" smtClean="0"/>
              <a:t>(to be discussed in coordination with DGR)</a:t>
            </a:r>
            <a:endParaRPr lang="en-US" sz="12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15-3 </a:t>
            </a:r>
            <a:r>
              <a:rPr lang="en-US" sz="1800" dirty="0" smtClean="0"/>
              <a:t> Switchable Resources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15-4</a:t>
            </a:r>
            <a:r>
              <a:rPr lang="en-US" sz="1800" dirty="0" smtClean="0"/>
              <a:t>  Provisions Associated with Delayed Outages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4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15-5</a:t>
            </a:r>
            <a:r>
              <a:rPr lang="en-US" sz="1800" dirty="0" smtClean="0"/>
              <a:t>  Black </a:t>
            </a:r>
            <a:r>
              <a:rPr lang="en-US" sz="1800" dirty="0"/>
              <a:t>Start </a:t>
            </a:r>
            <a:r>
              <a:rPr lang="en-US" sz="1800" dirty="0" smtClean="0"/>
              <a:t>Service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15-6</a:t>
            </a:r>
            <a:r>
              <a:rPr lang="en-US" sz="1800" dirty="0" smtClean="0"/>
              <a:t>  RMR and MRA Services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</a:p>
          <a:p>
            <a:pPr marL="457200" lvl="1" indent="0">
              <a:spcAft>
                <a:spcPts val="1200"/>
              </a:spcAft>
              <a:buNone/>
            </a:pPr>
            <a:endParaRPr lang="en-US" sz="18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800" u="sng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400" dirty="0" smtClean="0"/>
          </a:p>
          <a:p>
            <a:pPr marL="457200" lvl="1" indent="0">
              <a:spcAft>
                <a:spcPts val="1200"/>
              </a:spcAft>
              <a:buNone/>
            </a:pPr>
            <a:r>
              <a:rPr lang="en-US" sz="1800" dirty="0" smtClean="0"/>
              <a:t>  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031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4635"/>
            <a:ext cx="8458200" cy="518318"/>
          </a:xfrm>
        </p:spPr>
        <p:txBody>
          <a:bodyPr/>
          <a:lstStyle/>
          <a:p>
            <a:r>
              <a:rPr lang="en-US" sz="2000" dirty="0" smtClean="0"/>
              <a:t>List of NPRRs </a:t>
            </a:r>
            <a:r>
              <a:rPr lang="en-US" sz="1000" dirty="0"/>
              <a:t>[as of </a:t>
            </a:r>
            <a:r>
              <a:rPr lang="en-US" sz="1000" dirty="0" smtClean="0"/>
              <a:t>August </a:t>
            </a:r>
            <a:r>
              <a:rPr lang="en-US" sz="1000" dirty="0" smtClean="0"/>
              <a:t>18, </a:t>
            </a:r>
            <a:r>
              <a:rPr lang="en-US" sz="1000" dirty="0"/>
              <a:t>2020]</a:t>
            </a:r>
            <a:r>
              <a:rPr lang="en-US" sz="10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endParaRPr lang="en-US" sz="10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5855732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200" u="sng" dirty="0" smtClean="0"/>
              <a:t>NPRR 1038</a:t>
            </a:r>
            <a:r>
              <a:rPr lang="en-US" sz="1200" dirty="0" smtClean="0"/>
              <a:t> </a:t>
            </a:r>
            <a:r>
              <a:rPr lang="en-US" sz="1200" dirty="0"/>
              <a:t>Limited Exemption from Reactive Power Requirements for Certain Energy Storage Resources</a:t>
            </a:r>
          </a:p>
          <a:p>
            <a:pPr marL="800100" lvl="1" indent="-342900">
              <a:buFont typeface="+mj-lt"/>
              <a:buAutoNum type="arabicPeriod"/>
            </a:pPr>
            <a:endParaRPr lang="en-US" sz="1200" dirty="0"/>
          </a:p>
          <a:p>
            <a:pPr marL="800100" lvl="1" indent="-342900">
              <a:buFont typeface="+mj-lt"/>
              <a:buAutoNum type="arabicPeriod"/>
            </a:pPr>
            <a:r>
              <a:rPr lang="en-US" sz="1200" u="sng" dirty="0" smtClean="0"/>
              <a:t>NPRR 1029</a:t>
            </a:r>
            <a:r>
              <a:rPr lang="en-US" sz="1200" dirty="0" smtClean="0"/>
              <a:t>  DC-Coupled Resources</a:t>
            </a:r>
          </a:p>
          <a:p>
            <a:pPr marL="800100" lvl="1" indent="-342900">
              <a:buFont typeface="+mj-lt"/>
              <a:buAutoNum type="arabicPeriod"/>
            </a:pPr>
            <a:endParaRPr lang="en-US" sz="12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200" u="sng" dirty="0" smtClean="0"/>
              <a:t>NPRR </a:t>
            </a:r>
            <a:r>
              <a:rPr lang="en-US" sz="1200" u="sng" dirty="0"/>
              <a:t>1026  </a:t>
            </a:r>
            <a:r>
              <a:rPr lang="en-US" sz="1200" dirty="0"/>
              <a:t>Self-Limiting Facilities and Self-Limiting Resources</a:t>
            </a:r>
            <a:endParaRPr lang="en-US" sz="1200" dirty="0" smtClean="0"/>
          </a:p>
          <a:p>
            <a:pPr marL="800100" lvl="1" indent="-342900">
              <a:buFont typeface="+mj-lt"/>
              <a:buAutoNum type="arabicPeriod"/>
            </a:pPr>
            <a:endParaRPr lang="en-US" sz="1200" dirty="0"/>
          </a:p>
          <a:p>
            <a:pPr marL="800100" lvl="1" indent="-342900">
              <a:buFont typeface="+mj-lt"/>
              <a:buAutoNum type="arabicPeriod"/>
            </a:pPr>
            <a:r>
              <a:rPr lang="en-US" sz="1200" dirty="0">
                <a:solidFill>
                  <a:srgbClr val="00B050"/>
                </a:solidFill>
              </a:rPr>
              <a:t>NPRR 1020  Add Definition of IBSS [Not on list]</a:t>
            </a:r>
          </a:p>
          <a:p>
            <a:pPr marL="800100" lvl="1" indent="-342900">
              <a:buFont typeface="+mj-lt"/>
              <a:buAutoNum type="arabicPeriod"/>
            </a:pPr>
            <a:endParaRPr lang="en-US" sz="1200" dirty="0"/>
          </a:p>
          <a:p>
            <a:pPr marL="800100" lvl="1" indent="-342900">
              <a:buFont typeface="+mj-lt"/>
              <a:buAutoNum type="arabicPeriod"/>
            </a:pPr>
            <a:r>
              <a:rPr lang="en-US" sz="1200" u="sng" dirty="0" smtClean="0"/>
              <a:t>NPRR </a:t>
            </a:r>
            <a:r>
              <a:rPr lang="en-US" sz="1200" u="sng" dirty="0"/>
              <a:t>1014</a:t>
            </a:r>
            <a:r>
              <a:rPr lang="en-US" sz="1200" dirty="0"/>
              <a:t>  Energy Storage Resource </a:t>
            </a:r>
            <a:r>
              <a:rPr lang="en-US" sz="1200" dirty="0" smtClean="0"/>
              <a:t>Single Model</a:t>
            </a:r>
            <a:endParaRPr lang="en-US" sz="1200" dirty="0"/>
          </a:p>
          <a:p>
            <a:pPr marL="800100" lvl="1" indent="-342900">
              <a:buFont typeface="+mj-lt"/>
              <a:buAutoNum type="arabicPeriod"/>
            </a:pPr>
            <a:endParaRPr lang="en-US" sz="12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200" u="sng" dirty="0">
                <a:solidFill>
                  <a:srgbClr val="00B050"/>
                </a:solidFill>
              </a:rPr>
              <a:t>NPRR 1002  ESR Single Model Registration and Charging Restrictions in Emergency Conditions</a:t>
            </a:r>
          </a:p>
          <a:p>
            <a:pPr marL="800100" lvl="1" indent="-342900">
              <a:buFont typeface="+mj-lt"/>
              <a:buAutoNum type="arabicPeriod"/>
            </a:pPr>
            <a:endParaRPr lang="en-US" sz="1200" dirty="0"/>
          </a:p>
          <a:p>
            <a:pPr marL="800100" lvl="1" indent="-342900">
              <a:buFont typeface="+mj-lt"/>
              <a:buAutoNum type="arabicPeriod"/>
            </a:pPr>
            <a:r>
              <a:rPr lang="en-US" sz="1200" u="sng" dirty="0" smtClean="0"/>
              <a:t>NPRR </a:t>
            </a:r>
            <a:r>
              <a:rPr lang="en-US" sz="1200" u="sng" dirty="0"/>
              <a:t>995</a:t>
            </a:r>
            <a:r>
              <a:rPr lang="en-US" sz="1200" dirty="0"/>
              <a:t> RTF-6 Create Definition and Terms for Settlement Only Energy </a:t>
            </a:r>
            <a:r>
              <a:rPr lang="en-US" sz="1200" dirty="0" smtClean="0"/>
              <a:t>Storage  [Not on list]</a:t>
            </a:r>
          </a:p>
          <a:p>
            <a:pPr marL="800100" lvl="1" indent="-342900">
              <a:buFont typeface="+mj-lt"/>
              <a:buAutoNum type="arabicPeriod"/>
            </a:pPr>
            <a:endParaRPr lang="en-US" sz="12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200" u="sng" dirty="0" smtClean="0">
                <a:solidFill>
                  <a:srgbClr val="00B050"/>
                </a:solidFill>
              </a:rPr>
              <a:t>NPRR </a:t>
            </a:r>
            <a:r>
              <a:rPr lang="en-US" sz="1200" u="sng" dirty="0">
                <a:solidFill>
                  <a:srgbClr val="00B050"/>
                </a:solidFill>
              </a:rPr>
              <a:t>989</a:t>
            </a:r>
            <a:r>
              <a:rPr lang="en-US" sz="1200" dirty="0">
                <a:solidFill>
                  <a:srgbClr val="00B050"/>
                </a:solidFill>
              </a:rPr>
              <a:t>  Energy Storage Resource Technical </a:t>
            </a:r>
            <a:r>
              <a:rPr lang="en-US" sz="1200" dirty="0" smtClean="0">
                <a:solidFill>
                  <a:srgbClr val="00B050"/>
                </a:solidFill>
              </a:rPr>
              <a:t>Requirements</a:t>
            </a:r>
          </a:p>
          <a:p>
            <a:pPr marL="800100" lvl="1" indent="-342900">
              <a:buFont typeface="+mj-lt"/>
              <a:buAutoNum type="arabicPeriod"/>
            </a:pPr>
            <a:endParaRPr lang="en-US" sz="1200" u="sng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200" u="sng" dirty="0" smtClean="0">
                <a:solidFill>
                  <a:srgbClr val="00B050"/>
                </a:solidFill>
              </a:rPr>
              <a:t>NPRR </a:t>
            </a:r>
            <a:r>
              <a:rPr lang="en-US" sz="1200" u="sng" dirty="0">
                <a:solidFill>
                  <a:srgbClr val="00B050"/>
                </a:solidFill>
              </a:rPr>
              <a:t>987</a:t>
            </a:r>
            <a:r>
              <a:rPr lang="en-US" sz="1200" dirty="0">
                <a:solidFill>
                  <a:srgbClr val="00B050"/>
                </a:solidFill>
              </a:rPr>
              <a:t> Energy Storage Resource Contribution to Physical Responsive Capability and Real-Time On-Line Reserve Capacity </a:t>
            </a:r>
            <a:r>
              <a:rPr lang="en-US" sz="1200" dirty="0" smtClean="0">
                <a:solidFill>
                  <a:srgbClr val="00B050"/>
                </a:solidFill>
              </a:rPr>
              <a:t>Calculations</a:t>
            </a:r>
          </a:p>
          <a:p>
            <a:pPr marL="800100" lvl="1" indent="-342900">
              <a:buFont typeface="+mj-lt"/>
              <a:buAutoNum type="arabicPeriod"/>
            </a:pPr>
            <a:endParaRPr lang="en-US" sz="1200" u="sng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200" u="sng" dirty="0" smtClean="0">
                <a:solidFill>
                  <a:srgbClr val="00B050"/>
                </a:solidFill>
              </a:rPr>
              <a:t>NPRR 986</a:t>
            </a:r>
            <a:r>
              <a:rPr lang="en-US" sz="1200" dirty="0" smtClean="0">
                <a:solidFill>
                  <a:srgbClr val="00B050"/>
                </a:solidFill>
              </a:rPr>
              <a:t>  </a:t>
            </a:r>
            <a:r>
              <a:rPr lang="en-US" sz="1200" dirty="0">
                <a:solidFill>
                  <a:srgbClr val="00B050"/>
                </a:solidFill>
              </a:rPr>
              <a:t>Energy Storage Resource Energy Offer Curves, Pricing, Dispatch, and Mitigation</a:t>
            </a:r>
          </a:p>
          <a:p>
            <a:pPr marL="800100" lvl="1" indent="-342900">
              <a:buFont typeface="+mj-lt"/>
              <a:buAutoNum type="arabicPeriod"/>
            </a:pPr>
            <a:endParaRPr lang="en-US" sz="1200" u="sng" dirty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200" u="sng" dirty="0">
                <a:solidFill>
                  <a:srgbClr val="00B050"/>
                </a:solidFill>
              </a:rPr>
              <a:t>NPRR </a:t>
            </a:r>
            <a:r>
              <a:rPr lang="en-US" sz="1200" u="sng" dirty="0" smtClean="0">
                <a:solidFill>
                  <a:srgbClr val="00B050"/>
                </a:solidFill>
              </a:rPr>
              <a:t>963</a:t>
            </a:r>
            <a:r>
              <a:rPr lang="en-US" sz="1200" dirty="0" smtClean="0">
                <a:solidFill>
                  <a:srgbClr val="00B050"/>
                </a:solidFill>
              </a:rPr>
              <a:t> </a:t>
            </a:r>
            <a:r>
              <a:rPr lang="en-US" sz="1200" dirty="0">
                <a:solidFill>
                  <a:srgbClr val="00B050"/>
                </a:solidFill>
              </a:rPr>
              <a:t>Base Point Deviation Settlement and Deployment Performance Metrics for Energy Storage Resources (Combo Model</a:t>
            </a:r>
            <a:r>
              <a:rPr lang="en-US" sz="1200" dirty="0" smtClean="0">
                <a:solidFill>
                  <a:srgbClr val="00B050"/>
                </a:solidFill>
              </a:rPr>
              <a:t>)</a:t>
            </a:r>
          </a:p>
          <a:p>
            <a:pPr marL="800100" lvl="1" indent="-342900">
              <a:buFont typeface="+mj-lt"/>
              <a:buAutoNum type="arabicPeriod"/>
            </a:pPr>
            <a:endParaRPr lang="en-US" sz="1200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200" u="sng" dirty="0">
                <a:solidFill>
                  <a:srgbClr val="00B050"/>
                </a:solidFill>
              </a:rPr>
              <a:t>NPRR </a:t>
            </a:r>
            <a:r>
              <a:rPr lang="en-US" sz="1200" u="sng" dirty="0" smtClean="0">
                <a:solidFill>
                  <a:srgbClr val="00B050"/>
                </a:solidFill>
              </a:rPr>
              <a:t>957</a:t>
            </a:r>
            <a:r>
              <a:rPr lang="en-US" sz="1200" dirty="0" smtClean="0">
                <a:solidFill>
                  <a:srgbClr val="00B050"/>
                </a:solidFill>
              </a:rPr>
              <a:t> </a:t>
            </a:r>
            <a:r>
              <a:rPr lang="en-US" sz="1200" dirty="0">
                <a:solidFill>
                  <a:srgbClr val="00B050"/>
                </a:solidFill>
              </a:rPr>
              <a:t>RTF-4 Definition of Energy Storage Resource and Related Registration and Telemetry</a:t>
            </a:r>
            <a:r>
              <a:rPr lang="en-US" sz="1300" dirty="0">
                <a:solidFill>
                  <a:srgbClr val="00B050"/>
                </a:solidFill>
              </a:rPr>
              <a:t> Requirements</a:t>
            </a:r>
            <a:endParaRPr lang="en-US" sz="1300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17020" y="6126778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Green</a:t>
            </a:r>
            <a:r>
              <a:rPr lang="en-US" sz="1600" dirty="0" smtClean="0"/>
              <a:t> indicates approved by </a:t>
            </a:r>
            <a:r>
              <a:rPr lang="en-US" sz="1600" dirty="0" err="1" smtClean="0"/>
              <a:t>BoD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17786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Outline of BESTF Update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" y="762000"/>
            <a:ext cx="8534400" cy="556260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TAC Voting Items ---- None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chemeClr val="accent2"/>
                </a:solidFill>
              </a:rPr>
              <a:t>Next Steps</a:t>
            </a:r>
          </a:p>
          <a:p>
            <a:pPr lvl="1"/>
            <a:r>
              <a:rPr lang="en-US" sz="1600" dirty="0"/>
              <a:t>Continue to work the items on the Discussion Points and Issue Tracking Spreadsheet</a:t>
            </a:r>
          </a:p>
          <a:p>
            <a:pPr lvl="1"/>
            <a:r>
              <a:rPr lang="en-US" sz="1600" dirty="0" smtClean="0"/>
              <a:t>As </a:t>
            </a:r>
            <a:r>
              <a:rPr lang="en-US" sz="1600" dirty="0"/>
              <a:t>additional items receive consensus by BESTF, they will be brought to TAC for voting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Work through NPRRs submitted to PRS</a:t>
            </a:r>
            <a:endParaRPr lang="en-US" sz="1600" dirty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>
                <a:solidFill>
                  <a:schemeClr val="accent2"/>
                </a:solidFill>
              </a:rPr>
              <a:t>Dash Boards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>
                <a:solidFill>
                  <a:schemeClr val="accent2"/>
                </a:solidFill>
              </a:rPr>
              <a:t>Appendix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44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 </a:t>
            </a:r>
            <a:r>
              <a:rPr lang="en-US" sz="1400" dirty="0"/>
              <a:t>(as of </a:t>
            </a:r>
            <a:r>
              <a:rPr lang="en-US" sz="1400" dirty="0" smtClean="0"/>
              <a:t>August 18</a:t>
            </a:r>
            <a:r>
              <a:rPr lang="en-US" sz="1400" dirty="0" smtClean="0"/>
              <a:t>, </a:t>
            </a:r>
            <a:r>
              <a:rPr lang="en-US" sz="1400" dirty="0"/>
              <a:t>2020)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533400" y="762000"/>
          <a:ext cx="8001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997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 </a:t>
            </a:r>
            <a:r>
              <a:rPr lang="en-US" sz="1400" dirty="0" smtClean="0"/>
              <a:t>(as of </a:t>
            </a:r>
            <a:r>
              <a:rPr lang="en-US" sz="1400" dirty="0" smtClean="0"/>
              <a:t>August</a:t>
            </a:r>
            <a:r>
              <a:rPr lang="en-US" sz="1400" dirty="0" smtClean="0"/>
              <a:t> 18, </a:t>
            </a:r>
            <a:r>
              <a:rPr lang="en-US" sz="1400" dirty="0" smtClean="0"/>
              <a:t>2020)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Chart 5"/>
          <p:cNvGraphicFramePr/>
          <p:nvPr>
            <p:extLst/>
          </p:nvPr>
        </p:nvGraphicFramePr>
        <p:xfrm>
          <a:off x="357384" y="838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140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14400"/>
            <a:ext cx="8534400" cy="5052221"/>
          </a:xfrm>
        </p:spPr>
        <p:txBody>
          <a:bodyPr/>
          <a:lstStyle/>
          <a:p>
            <a:r>
              <a:rPr lang="en-US" sz="2400" dirty="0" smtClean="0"/>
              <a:t>The next BESTF meeting is scheduled for September 11.</a:t>
            </a:r>
          </a:p>
          <a:p>
            <a:endParaRPr lang="en-US" sz="2400" dirty="0" smtClean="0"/>
          </a:p>
          <a:p>
            <a:r>
              <a:rPr lang="en-US" sz="2400" dirty="0" smtClean="0"/>
              <a:t>Continue to work the items on the Discussion Points and Issue Tracking Spreadsheet</a:t>
            </a:r>
          </a:p>
          <a:p>
            <a:pPr lvl="1"/>
            <a:r>
              <a:rPr lang="en-US" dirty="0"/>
              <a:t>Posted on BESTF page: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www.ercot.com/committee/bestf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As additional items receive consensus by BESTF, they will be brought to TAC for voting.</a:t>
            </a:r>
          </a:p>
          <a:p>
            <a:endParaRPr lang="en-US" dirty="0"/>
          </a:p>
          <a:p>
            <a:r>
              <a:rPr lang="en-US" sz="2800" dirty="0"/>
              <a:t>Work through NPRRs submitted to PRS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17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			Questions?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0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			APPENDIX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Review Schedule</a:t>
            </a:r>
          </a:p>
          <a:p>
            <a:pPr marL="0" indent="0" algn="ctr">
              <a:buNone/>
            </a:pPr>
            <a:r>
              <a:rPr lang="en-US" sz="2800" dirty="0" smtClean="0"/>
              <a:t>Review </a:t>
            </a:r>
            <a:r>
              <a:rPr lang="en-US" sz="2800" dirty="0"/>
              <a:t>processes for </a:t>
            </a:r>
            <a:r>
              <a:rPr lang="en-US" sz="2800" dirty="0" smtClean="0"/>
              <a:t>BESTF</a:t>
            </a:r>
            <a:r>
              <a:rPr lang="en-US" sz="2800" dirty="0"/>
              <a:t> </a:t>
            </a:r>
            <a:r>
              <a:rPr lang="en-US" sz="2800" dirty="0" smtClean="0"/>
              <a:t>and TAC</a:t>
            </a:r>
            <a:endParaRPr lang="en-US" sz="28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909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GR</a:t>
            </a:r>
            <a:r>
              <a:rPr lang="en-US" sz="18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 Generation Resource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CLR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Controllable Load Resource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ESR</a:t>
            </a:r>
            <a:r>
              <a:rPr lang="en-US" sz="18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Energy Storage Resource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MMS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Market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EMS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Energy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NMMS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–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Network Model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RARF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Resource Asset Registration Form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RIOO</a:t>
            </a:r>
            <a:r>
              <a:rPr lang="en-US" sz="18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Resource Integration and On-Going Operations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“Combo </a:t>
            </a: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Model”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– Current approach of representing a battery as a GR and a CLR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“Single Model”</a:t>
            </a: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– Future approach of representing a battery as a single resource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“KTC Recommendation”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– Key Topic/Concept Recommendation   (this is a “principle” to be used in writing the NPRRs)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</a:t>
            </a:r>
            <a:r>
              <a:rPr lang="en-US" sz="1800" b="1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Before</a:t>
            </a: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the EMS Upgrade and RTC Implementation”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</a:t>
            </a:r>
            <a:r>
              <a:rPr lang="en-US" sz="1800" b="1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With</a:t>
            </a: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the </a:t>
            </a: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EMS Upgrade and RTC I</a:t>
            </a: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mplementation”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 </a:t>
            </a:r>
            <a:endParaRPr lang="en-US" sz="18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855342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25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AEC7"/>
                </a:solidFill>
              </a:rPr>
              <a:t>Energy Storage Roadmap </a:t>
            </a:r>
            <a:r>
              <a:rPr lang="en-US" sz="1000" dirty="0" smtClean="0">
                <a:solidFill>
                  <a:srgbClr val="00AEC7"/>
                </a:solidFill>
              </a:rPr>
              <a:t>(updated </a:t>
            </a:r>
            <a:r>
              <a:rPr lang="en-US" sz="1000" dirty="0">
                <a:solidFill>
                  <a:srgbClr val="00AEC7"/>
                </a:solidFill>
              </a:rPr>
              <a:t>8</a:t>
            </a:r>
            <a:r>
              <a:rPr lang="en-US" sz="1000" dirty="0" smtClean="0">
                <a:solidFill>
                  <a:srgbClr val="00AEC7"/>
                </a:solidFill>
              </a:rPr>
              <a:t>-18-20</a:t>
            </a:r>
            <a:r>
              <a:rPr lang="en-US" sz="1000" dirty="0" smtClean="0">
                <a:solidFill>
                  <a:srgbClr val="00AEC7"/>
                </a:solidFill>
              </a:rPr>
              <a:t>)</a:t>
            </a:r>
            <a:endParaRPr lang="en-US" sz="1000" dirty="0">
              <a:solidFill>
                <a:srgbClr val="00AEC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" y="838200"/>
            <a:ext cx="8476936" cy="3182995"/>
            <a:chOff x="207986" y="1423807"/>
            <a:chExt cx="8476936" cy="3182995"/>
          </a:xfrm>
        </p:grpSpPr>
        <p:cxnSp>
          <p:nvCxnSpPr>
            <p:cNvPr id="38" name="Elbow Connector 37"/>
            <p:cNvCxnSpPr>
              <a:stCxn id="49" idx="3"/>
              <a:endCxn id="45" idx="0"/>
            </p:cNvCxnSpPr>
            <p:nvPr/>
          </p:nvCxnSpPr>
          <p:spPr>
            <a:xfrm>
              <a:off x="2623001" y="2291399"/>
              <a:ext cx="3728309" cy="1394674"/>
            </a:xfrm>
            <a:prstGeom prst="bentConnector2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Bent-Up Arrow 9"/>
            <p:cNvSpPr/>
            <p:nvPr/>
          </p:nvSpPr>
          <p:spPr>
            <a:xfrm rot="10800000" flipH="1">
              <a:off x="207986" y="2030377"/>
              <a:ext cx="6380228" cy="1665379"/>
            </a:xfrm>
            <a:prstGeom prst="bentUpArrow">
              <a:avLst>
                <a:gd name="adj1" fmla="val 20182"/>
                <a:gd name="adj2" fmla="val 14483"/>
                <a:gd name="adj3" fmla="val 16310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701331" y="1725259"/>
              <a:ext cx="299" cy="202413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4" idx="2"/>
            </p:cNvCxnSpPr>
            <p:nvPr/>
          </p:nvCxnSpPr>
          <p:spPr>
            <a:xfrm flipH="1">
              <a:off x="2185955" y="1731584"/>
              <a:ext cx="42408" cy="2125287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25" idx="2"/>
            </p:cNvCxnSpPr>
            <p:nvPr/>
          </p:nvCxnSpPr>
          <p:spPr>
            <a:xfrm>
              <a:off x="5846164" y="1731584"/>
              <a:ext cx="18866" cy="2154616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10225" y="1447024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2020</a:t>
              </a:r>
              <a:endParaRPr lang="en-US" sz="14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413272" y="1423807"/>
              <a:ext cx="16301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Jan 1, 2021</a:t>
              </a:r>
              <a:endParaRPr lang="en-US" sz="14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55058" y="142380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2024</a:t>
              </a:r>
              <a:endParaRPr lang="en-US" sz="1400" b="1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5189" y="3707011"/>
              <a:ext cx="6097547" cy="31367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2225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Combination Model for ES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 flipV="1">
              <a:off x="833906" y="4027418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381000" y="4018958"/>
              <a:ext cx="3861" cy="576757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 flipV="1">
              <a:off x="613461" y="4018958"/>
              <a:ext cx="4564" cy="58521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6557914" y="2487281"/>
              <a:ext cx="2127008" cy="52322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Single-Model  ES Improvement NPRRs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7344946" y="301050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7907552" y="301891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1738768" y="1968233"/>
              <a:ext cx="884233" cy="646331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rgbClr val="FF0000"/>
                  </a:solidFill>
                </a:rPr>
                <a:t>Single Model NPRR (NPRR 1014) Approved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3" name="Right Arrow 2"/>
            <p:cNvSpPr/>
            <p:nvPr/>
          </p:nvSpPr>
          <p:spPr>
            <a:xfrm>
              <a:off x="6353225" y="3581400"/>
              <a:ext cx="2190426" cy="579332"/>
            </a:xfrm>
            <a:prstGeom prst="rightArrow">
              <a:avLst/>
            </a:prstGeom>
            <a:solidFill>
              <a:srgbClr val="26D07C">
                <a:alpha val="80000"/>
              </a:srgb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  </a:t>
              </a:r>
              <a:r>
                <a:rPr lang="en-US" sz="1200" b="1" dirty="0" smtClean="0">
                  <a:solidFill>
                    <a:schemeClr val="tx2"/>
                  </a:solidFill>
                </a:rPr>
                <a:t>Single Model for ES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45" name="5-Point Star 44"/>
            <p:cNvSpPr/>
            <p:nvPr/>
          </p:nvSpPr>
          <p:spPr>
            <a:xfrm>
              <a:off x="6165442" y="3686073"/>
              <a:ext cx="371735" cy="396756"/>
            </a:xfrm>
            <a:prstGeom prst="star5">
              <a:avLst/>
            </a:prstGeom>
            <a:solidFill>
              <a:srgbClr val="FFD100"/>
            </a:solidFill>
            <a:ln>
              <a:solidFill>
                <a:srgbClr val="003865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rgbClr val="FFFF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37825" y="1989714"/>
              <a:ext cx="19543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Implementation Goal</a:t>
              </a:r>
              <a:endParaRPr lang="en-US" sz="14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619632" y="4015596"/>
              <a:ext cx="14477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890C58"/>
                  </a:solidFill>
                </a:rPr>
                <a:t>RTC and EMS 3.3 Go-Live</a:t>
              </a:r>
              <a:endParaRPr lang="en-US" sz="1400" dirty="0">
                <a:solidFill>
                  <a:srgbClr val="890C58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2321" y="2132445"/>
              <a:ext cx="795097" cy="461665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000">
                  <a:solidFill>
                    <a:schemeClr val="tx2"/>
                  </a:solidFill>
                </a:defRPr>
              </a:lvl1pPr>
            </a:lstStyle>
            <a:p>
              <a:r>
                <a:rPr lang="en-US" sz="800" dirty="0">
                  <a:solidFill>
                    <a:srgbClr val="FF0000"/>
                  </a:solidFill>
                </a:rPr>
                <a:t>File Single Model </a:t>
              </a:r>
              <a:r>
                <a:rPr lang="en-US" sz="800" dirty="0" smtClean="0">
                  <a:solidFill>
                    <a:srgbClr val="FF0000"/>
                  </a:solidFill>
                </a:rPr>
                <a:t>NPRR (NPRR 1014)</a:t>
              </a:r>
              <a:endParaRPr 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H="1" flipV="1">
              <a:off x="2081875" y="4018039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 flipV="1">
              <a:off x="3357229" y="4030044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1187611" y="2783698"/>
              <a:ext cx="876854" cy="73720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1000" b="1" dirty="0" smtClean="0">
                  <a:solidFill>
                    <a:schemeClr val="tx1"/>
                  </a:solidFill>
                </a:rPr>
                <a:t>MMS Change Freeze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H="1">
              <a:off x="1104916" y="2606927"/>
              <a:ext cx="2424" cy="1041707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2123384" y="2650203"/>
              <a:ext cx="3641" cy="963556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ounded Rectangle 43"/>
            <p:cNvSpPr/>
            <p:nvPr/>
          </p:nvSpPr>
          <p:spPr>
            <a:xfrm>
              <a:off x="4736620" y="2819654"/>
              <a:ext cx="1370169" cy="76162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150000"/>
                </a:lnSpc>
              </a:pPr>
              <a:r>
                <a:rPr lang="en-US" sz="1100" b="1" dirty="0" smtClean="0">
                  <a:solidFill>
                    <a:schemeClr val="tx1"/>
                  </a:solidFill>
                </a:rPr>
                <a:t>EMS/MMS Change Freeze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333618" y="4452751"/>
            <a:ext cx="2350696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Most of the Combo Model NPRR language will carry over to Single Model era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483028" y="5859344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NPRR 1014 is written “on top of” filed RTC NPRRs</a:t>
            </a:r>
            <a:endParaRPr lang="en-US" sz="1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4560" y="5615701"/>
            <a:ext cx="5023906" cy="37284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314164" y="3730190"/>
            <a:ext cx="3622836" cy="24929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Combination </a:t>
            </a:r>
            <a:r>
              <a:rPr lang="en-US" sz="1600" b="1" dirty="0" smtClean="0">
                <a:solidFill>
                  <a:schemeClr val="tx1"/>
                </a:solidFill>
              </a:rPr>
              <a:t>Model </a:t>
            </a:r>
            <a:r>
              <a:rPr lang="en-US" sz="1600" b="1" dirty="0">
                <a:solidFill>
                  <a:schemeClr val="tx1"/>
                </a:solidFill>
              </a:rPr>
              <a:t>NPRRs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*NPRR </a:t>
            </a:r>
            <a:r>
              <a:rPr lang="en-US" sz="1400" dirty="0">
                <a:solidFill>
                  <a:srgbClr val="00B050"/>
                </a:solidFill>
              </a:rPr>
              <a:t>957: Board approved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*NPRR </a:t>
            </a:r>
            <a:r>
              <a:rPr lang="en-US" sz="1400" dirty="0">
                <a:solidFill>
                  <a:srgbClr val="00B050"/>
                </a:solidFill>
              </a:rPr>
              <a:t>963: Board approved</a:t>
            </a:r>
          </a:p>
          <a:p>
            <a:r>
              <a:rPr lang="en-US" sz="1400" dirty="0">
                <a:solidFill>
                  <a:srgbClr val="00B050"/>
                </a:solidFill>
              </a:rPr>
              <a:t>NPRR 986: Board approved</a:t>
            </a:r>
          </a:p>
          <a:p>
            <a:r>
              <a:rPr lang="en-US" sz="1400" dirty="0">
                <a:solidFill>
                  <a:srgbClr val="00B050"/>
                </a:solidFill>
              </a:rPr>
              <a:t>NPRR 987: Board </a:t>
            </a:r>
            <a:r>
              <a:rPr lang="en-US" sz="1400" dirty="0" smtClean="0">
                <a:solidFill>
                  <a:srgbClr val="00B050"/>
                </a:solidFill>
              </a:rPr>
              <a:t>approved</a:t>
            </a:r>
          </a:p>
          <a:p>
            <a:r>
              <a:rPr lang="en-US" sz="1400" dirty="0">
                <a:solidFill>
                  <a:srgbClr val="00B050"/>
                </a:solidFill>
              </a:rPr>
              <a:t>NPRR 989: </a:t>
            </a:r>
            <a:r>
              <a:rPr lang="en-US" sz="1400" dirty="0" smtClean="0">
                <a:solidFill>
                  <a:srgbClr val="00B050"/>
                </a:solidFill>
              </a:rPr>
              <a:t>Board approved</a:t>
            </a:r>
            <a:endParaRPr lang="en-US" sz="1400" dirty="0">
              <a:solidFill>
                <a:srgbClr val="00B050"/>
              </a:solidFill>
            </a:endParaRPr>
          </a:p>
          <a:p>
            <a:r>
              <a:rPr lang="en-US" sz="1400" dirty="0">
                <a:solidFill>
                  <a:srgbClr val="00B050"/>
                </a:solidFill>
              </a:rPr>
              <a:t>NPRR 1002: </a:t>
            </a:r>
            <a:r>
              <a:rPr lang="en-US" sz="1400" dirty="0" smtClean="0">
                <a:solidFill>
                  <a:srgbClr val="00B050"/>
                </a:solidFill>
              </a:rPr>
              <a:t>Board approved</a:t>
            </a:r>
            <a:endParaRPr lang="en-US" sz="1400" dirty="0">
              <a:solidFill>
                <a:srgbClr val="00B050"/>
              </a:solidFill>
            </a:endParaRPr>
          </a:p>
          <a:p>
            <a:r>
              <a:rPr lang="en-US" sz="1400" dirty="0" smtClean="0">
                <a:solidFill>
                  <a:srgbClr val="0070C0"/>
                </a:solidFill>
              </a:rPr>
              <a:t>NPRR 1026- Self-Limiting Facilities and Self-Limiting Resources</a:t>
            </a:r>
          </a:p>
          <a:p>
            <a:r>
              <a:rPr lang="en-US" sz="1400" dirty="0" smtClean="0">
                <a:solidFill>
                  <a:srgbClr val="0070C0"/>
                </a:solidFill>
              </a:rPr>
              <a:t>NPRR 1029 DC </a:t>
            </a:r>
            <a:r>
              <a:rPr lang="en-US" sz="1400" dirty="0">
                <a:solidFill>
                  <a:srgbClr val="0070C0"/>
                </a:solidFill>
              </a:rPr>
              <a:t>Coupled Resource </a:t>
            </a:r>
          </a:p>
          <a:p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8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8533</TotalTime>
  <Words>1225</Words>
  <Application>Microsoft Office PowerPoint</Application>
  <PresentationFormat>On-screen Show (4:3)</PresentationFormat>
  <Paragraphs>262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Rounded MT Bold</vt:lpstr>
      <vt:lpstr>Calibri</vt:lpstr>
      <vt:lpstr>1_Custom Design</vt:lpstr>
      <vt:lpstr>Office Theme</vt:lpstr>
      <vt:lpstr>PowerPoint Presentation</vt:lpstr>
      <vt:lpstr>Outline of BESTF Update </vt:lpstr>
      <vt:lpstr>Battery Energy Task Force Status Dashboard (as of August 18, 2020)</vt:lpstr>
      <vt:lpstr>Battery Energy Task Force Status Dashboard (as of August 18, 2020)</vt:lpstr>
      <vt:lpstr>Next Steps</vt:lpstr>
      <vt:lpstr>PowerPoint Presentation</vt:lpstr>
      <vt:lpstr>PowerPoint Presentation</vt:lpstr>
      <vt:lpstr>PowerPoint Presentation</vt:lpstr>
      <vt:lpstr>Energy Storage Roadmap (updated 8-18-20)</vt:lpstr>
      <vt:lpstr>Key Milestones </vt:lpstr>
      <vt:lpstr>BESTF Review Process </vt:lpstr>
      <vt:lpstr>Harmonizing RTC &amp; Battery Energy Storage (BES)</vt:lpstr>
      <vt:lpstr>Harmonizing RTC &amp; Battery Energy Storage</vt:lpstr>
      <vt:lpstr>In-flight NPRRs [as of August 18, 2020] (blue)  </vt:lpstr>
      <vt:lpstr>KTCs Recently Approved by TAC …Working on NPRRs [as of August 18, 2020] (green)</vt:lpstr>
      <vt:lpstr>Not Started or Not Yet Completed [as of August 18, 2020]  (grey or red)</vt:lpstr>
      <vt:lpstr>List of NPRRs [as of August 18, 2020]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kragsdale</cp:lastModifiedBy>
  <cp:revision>375</cp:revision>
  <cp:lastPrinted>2019-10-21T19:26:36Z</cp:lastPrinted>
  <dcterms:created xsi:type="dcterms:W3CDTF">2016-01-21T15:20:31Z</dcterms:created>
  <dcterms:modified xsi:type="dcterms:W3CDTF">2020-08-18T19:24:42Z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