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8" r:id="rId5"/>
    <p:sldMasterId id="2147483670" r:id="rId6"/>
  </p:sldMasterIdLst>
  <p:notesMasterIdLst>
    <p:notesMasterId r:id="rId19"/>
  </p:notesMasterIdLst>
  <p:handoutMasterIdLst>
    <p:handoutMasterId r:id="rId20"/>
  </p:handoutMasterIdLst>
  <p:sldIdLst>
    <p:sldId id="286" r:id="rId7"/>
    <p:sldId id="288" r:id="rId8"/>
    <p:sldId id="287" r:id="rId9"/>
    <p:sldId id="290" r:id="rId10"/>
    <p:sldId id="289" r:id="rId11"/>
    <p:sldId id="282" r:id="rId12"/>
    <p:sldId id="285" r:id="rId13"/>
    <p:sldId id="277" r:id="rId14"/>
    <p:sldId id="294" r:id="rId15"/>
    <p:sldId id="293" r:id="rId16"/>
    <p:sldId id="291" r:id="rId17"/>
    <p:sldId id="29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07" autoAdjust="0"/>
  </p:normalViewPr>
  <p:slideViewPr>
    <p:cSldViewPr showGuides="1">
      <p:cViewPr varScale="1">
        <p:scale>
          <a:sx n="93" d="100"/>
          <a:sy n="93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</a:t>
            </a:r>
            <a:r>
              <a:rPr lang="en-US" baseline="0" dirty="0" smtClean="0"/>
              <a:t> 438s or 7minutes and 18 seconds,</a:t>
            </a:r>
          </a:p>
          <a:p>
            <a:r>
              <a:rPr lang="en-US" baseline="0" dirty="0" smtClean="0"/>
              <a:t>Solar Noon: 13:31:44,</a:t>
            </a:r>
          </a:p>
          <a:p>
            <a:r>
              <a:rPr lang="en-US" baseline="0" dirty="0" smtClean="0"/>
              <a:t>Sunset: 20:34:34,</a:t>
            </a:r>
          </a:p>
          <a:p>
            <a:r>
              <a:rPr lang="en-US" baseline="0" dirty="0" smtClean="0"/>
              <a:t>Constant curtailment of ~170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 389s or 6 minutes and 29 seconds,</a:t>
            </a:r>
          </a:p>
          <a:p>
            <a:r>
              <a:rPr lang="en-US" dirty="0" smtClean="0"/>
              <a:t>Solar Noon:</a:t>
            </a:r>
            <a:r>
              <a:rPr lang="en-US" baseline="0" dirty="0" smtClean="0"/>
              <a:t> 12:16:14,</a:t>
            </a:r>
          </a:p>
          <a:p>
            <a:r>
              <a:rPr lang="en-US" baseline="0" dirty="0" smtClean="0"/>
              <a:t>Sunset: 17:33:04,</a:t>
            </a:r>
          </a:p>
          <a:p>
            <a:r>
              <a:rPr lang="en-US" baseline="0" dirty="0" smtClean="0"/>
              <a:t>No curtailment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Ramp identified as the delta PVGR output between the start of the event and recovery time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80 events outside solar ramp down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35 during solar ramp down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Recovery Time increased by ~26.7s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11 second A-C Event: 2/6/2020 21:22:53, 622.643 MW Loss, C Point of 59.863 Hz, Recovery Time of 6 min, 49 seconds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10 second A-C Event: 11/18/2018 16:20:36, 466.25 MW Loss, C Point of 59.89 Hz, Recovery Time of 6 min, 29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</a:t>
            </a:r>
            <a:r>
              <a:rPr lang="en-US" baseline="0" dirty="0" smtClean="0"/>
              <a:t> 438s or 7minutes and 18 seconds,</a:t>
            </a:r>
          </a:p>
          <a:p>
            <a:r>
              <a:rPr lang="en-US" baseline="0" dirty="0" smtClean="0"/>
              <a:t>Solar Noon: 13:31:44,</a:t>
            </a:r>
          </a:p>
          <a:p>
            <a:r>
              <a:rPr lang="en-US" baseline="0" dirty="0" smtClean="0"/>
              <a:t>Sunset: 20:34:34,</a:t>
            </a:r>
          </a:p>
          <a:p>
            <a:r>
              <a:rPr lang="en-US" baseline="0" dirty="0" smtClean="0"/>
              <a:t>Constant curtailment of ~170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 389s or 6 minutes and 29 seconds,</a:t>
            </a:r>
          </a:p>
          <a:p>
            <a:r>
              <a:rPr lang="en-US" dirty="0" smtClean="0"/>
              <a:t>Solar Noon:</a:t>
            </a:r>
            <a:r>
              <a:rPr lang="en-US" baseline="0" dirty="0" smtClean="0"/>
              <a:t> 12:16:14,</a:t>
            </a:r>
          </a:p>
          <a:p>
            <a:r>
              <a:rPr lang="en-US" baseline="0" dirty="0" smtClean="0"/>
              <a:t>Sunset: 17:33:04,</a:t>
            </a:r>
          </a:p>
          <a:p>
            <a:r>
              <a:rPr lang="en-US" baseline="0" dirty="0" smtClean="0"/>
              <a:t>No curtailment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8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1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7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9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92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8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2" r:id="rId6"/>
    <p:sldLayoutId id="21474836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August </a:t>
            </a:r>
            <a:r>
              <a:rPr lang="en-US" dirty="0" smtClean="0"/>
              <a:t>18, </a:t>
            </a:r>
            <a:r>
              <a:rPr lang="en-US" dirty="0"/>
              <a:t>2020</a:t>
            </a:r>
          </a:p>
          <a:p>
            <a:r>
              <a:rPr lang="en-US" dirty="0" smtClean="0"/>
              <a:t>PDCWG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Operations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SCR 811 to Add Solar Ramp Into GTBD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4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1 – Jun 15, 2020 PSRR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4038600"/>
            <a:ext cx="762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76.4 </a:t>
            </a:r>
            <a:r>
              <a:rPr lang="en-US" sz="1000" dirty="0">
                <a:solidFill>
                  <a:schemeClr val="accent2"/>
                </a:solidFill>
              </a:rPr>
              <a:t>MW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3892" y="3124200"/>
            <a:ext cx="762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849404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155.7 MW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013451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* Events </a:t>
            </a:r>
            <a:r>
              <a:rPr lang="en-US" sz="1050" dirty="0">
                <a:solidFill>
                  <a:schemeClr val="tx2"/>
                </a:solidFill>
              </a:rPr>
              <a:t>occurred outside of a solar </a:t>
            </a:r>
            <a:r>
              <a:rPr lang="en-US" sz="1050" dirty="0" smtClean="0">
                <a:solidFill>
                  <a:schemeClr val="tx2"/>
                </a:solidFill>
              </a:rPr>
              <a:t>ramp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5501" y="885406"/>
            <a:ext cx="2676525" cy="110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representative PSRR has been computed using hourly PVGR forecast.</a:t>
            </a:r>
          </a:p>
          <a:p>
            <a:pPr algn="ctr"/>
            <a:r>
              <a:rPr lang="en-US" sz="1400" dirty="0" smtClean="0"/>
              <a:t>PSRR Feedback =</a:t>
            </a:r>
          </a:p>
          <a:p>
            <a:pPr algn="ctr"/>
            <a:r>
              <a:rPr lang="en-US" sz="1400" dirty="0" smtClean="0"/>
              <a:t>-1*5*PSRR (no cap applied)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3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2 – Nov 18, </a:t>
            </a:r>
            <a:r>
              <a:rPr lang="en-US" dirty="0"/>
              <a:t>2020 PSRR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489960"/>
            <a:ext cx="76200" cy="1463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25165"/>
            <a:ext cx="76200" cy="173736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9500" y="3048000"/>
            <a:ext cx="762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25165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156.5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17746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178.6 MW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305435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196.75 MW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105689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1012613"/>
            <a:ext cx="2514600" cy="110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representative PSRR has been computed using hourly PVGR forecast.</a:t>
            </a:r>
          </a:p>
          <a:p>
            <a:pPr algn="ctr"/>
            <a:r>
              <a:rPr lang="en-US" sz="1400" dirty="0"/>
              <a:t>PSRR Feedback =</a:t>
            </a:r>
          </a:p>
          <a:p>
            <a:pPr algn="ctr"/>
            <a:r>
              <a:rPr lang="en-US" sz="1400" dirty="0"/>
              <a:t>-1*5*PSRR (no cap applied)</a:t>
            </a:r>
          </a:p>
        </p:txBody>
      </p:sp>
    </p:spTree>
    <p:extLst>
      <p:ext uri="{BB962C8B-B14F-4D97-AF65-F5344CB8AC3E}">
        <p14:creationId xmlns:p14="http://schemas.microsoft.com/office/powerpoint/2010/main" val="33596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Solar Installed Capacity </a:t>
            </a:r>
            <a:r>
              <a:rPr lang="en-US" sz="2400" smtClean="0"/>
              <a:t>Projections (July </a:t>
            </a:r>
            <a:r>
              <a:rPr lang="en-US" sz="2400" dirty="0" smtClean="0"/>
              <a:t>2020 GIS)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498"/>
          <a:stretch/>
        </p:blipFill>
        <p:spPr>
          <a:xfrm>
            <a:off x="865395" y="872339"/>
            <a:ext cx="7413209" cy="54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intra-hour solar forecast into Generation To Be Dispatched (GTBD) to give SCED a indication of how the solar units may ramp.</a:t>
            </a:r>
          </a:p>
          <a:p>
            <a:endParaRPr lang="en-US" dirty="0"/>
          </a:p>
          <a:p>
            <a:r>
              <a:rPr lang="en-US" dirty="0"/>
              <a:t>Currently: </a:t>
            </a:r>
            <a:r>
              <a:rPr lang="en-US" dirty="0" err="1"/>
              <a:t>uncurtailed</a:t>
            </a:r>
            <a:r>
              <a:rPr lang="en-US" dirty="0"/>
              <a:t> </a:t>
            </a:r>
            <a:r>
              <a:rPr lang="en-US" dirty="0" smtClean="0"/>
              <a:t>solar units a </a:t>
            </a:r>
            <a:r>
              <a:rPr lang="en-US" dirty="0"/>
              <a:t>dispatched to their HSL.</a:t>
            </a:r>
          </a:p>
          <a:p>
            <a:pPr lvl="1"/>
            <a:r>
              <a:rPr lang="en-US" dirty="0"/>
              <a:t>Assumes </a:t>
            </a:r>
            <a:r>
              <a:rPr lang="en-US" dirty="0" smtClean="0"/>
              <a:t>solar </a:t>
            </a:r>
            <a:r>
              <a:rPr lang="en-US" dirty="0"/>
              <a:t>will stay the same at their HSL for next 5-min.</a:t>
            </a:r>
          </a:p>
          <a:p>
            <a:pPr lvl="1"/>
            <a:r>
              <a:rPr lang="en-US" dirty="0"/>
              <a:t>What if </a:t>
            </a:r>
            <a:r>
              <a:rPr lang="en-US" dirty="0" smtClean="0"/>
              <a:t>solar ramps?</a:t>
            </a:r>
            <a:endParaRPr lang="en-US" dirty="0"/>
          </a:p>
          <a:p>
            <a:pPr lvl="2"/>
            <a:r>
              <a:rPr lang="en-US" dirty="0" smtClean="0"/>
              <a:t>Regulation used to make up for gain/loss of solar MW</a:t>
            </a:r>
          </a:p>
          <a:p>
            <a:pPr lvl="3"/>
            <a:r>
              <a:rPr lang="en-US" dirty="0" smtClean="0"/>
              <a:t>As the installed capacity of solar grows, regulation could be exhausted more frequently due to solar ramps.</a:t>
            </a:r>
          </a:p>
          <a:p>
            <a:pPr lvl="1"/>
            <a:r>
              <a:rPr lang="en-US" dirty="0" smtClean="0"/>
              <a:t>What if an FME occurs as the sun is setting?</a:t>
            </a:r>
          </a:p>
          <a:p>
            <a:pPr lvl="2"/>
            <a:r>
              <a:rPr lang="en-US" dirty="0" smtClean="0"/>
              <a:t>Regulation will be relied upon but depending upon the circumstance frequency recovery could potentially be delayed.</a:t>
            </a:r>
          </a:p>
          <a:p>
            <a:r>
              <a:rPr lang="en-US" dirty="0" smtClean="0"/>
              <a:t>Equation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2797" y="6465331"/>
            <a:ext cx="167639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NEW ADDITIONS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25001"/>
            <a:ext cx="7870466" cy="12003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/>
              <a:t>GTBD</a:t>
            </a:r>
            <a:r>
              <a:rPr lang="en-US" dirty="0" smtClean="0"/>
              <a:t> = </a:t>
            </a:r>
            <a:r>
              <a:rPr lang="en-US" dirty="0">
                <a:solidFill>
                  <a:schemeClr val="accent1"/>
                </a:solidFill>
              </a:rPr>
              <a:t>Total Gen </a:t>
            </a:r>
            <a:r>
              <a:rPr lang="en-US" dirty="0">
                <a:solidFill>
                  <a:schemeClr val="accent2"/>
                </a:solidFill>
              </a:rPr>
              <a:t>+ K1*10*System Load Frequency Bias </a:t>
            </a:r>
            <a:r>
              <a:rPr lang="en-US" dirty="0"/>
              <a:t>+ </a:t>
            </a:r>
            <a:r>
              <a:rPr lang="en-US" dirty="0">
                <a:solidFill>
                  <a:schemeClr val="accent3"/>
                </a:solidFill>
              </a:rPr>
              <a:t>K2*[(net </a:t>
            </a:r>
            <a:r>
              <a:rPr lang="en-US" dirty="0" smtClean="0">
                <a:solidFill>
                  <a:schemeClr val="accent3"/>
                </a:solidFill>
              </a:rPr>
              <a:t>non-conforming </a:t>
            </a:r>
            <a:r>
              <a:rPr lang="en-US" dirty="0">
                <a:solidFill>
                  <a:schemeClr val="accent3"/>
                </a:solidFill>
              </a:rPr>
              <a:t>Load) – (net filtered non-conforming Load)] </a:t>
            </a:r>
            <a:r>
              <a:rPr lang="en-US" dirty="0"/>
              <a:t>+ </a:t>
            </a:r>
            <a:r>
              <a:rPr lang="en-US" dirty="0">
                <a:solidFill>
                  <a:schemeClr val="accent4"/>
                </a:solidFill>
              </a:rPr>
              <a:t>K3*5*PLDRR</a:t>
            </a:r>
            <a:r>
              <a:rPr lang="en-US" dirty="0"/>
              <a:t> + </a:t>
            </a:r>
            <a:r>
              <a:rPr lang="en-US" dirty="0">
                <a:solidFill>
                  <a:schemeClr val="accent5"/>
                </a:solidFill>
              </a:rPr>
              <a:t>K4*Regulation Deployed </a:t>
            </a:r>
            <a:r>
              <a:rPr lang="en-US" dirty="0"/>
              <a:t>+ </a:t>
            </a:r>
            <a:r>
              <a:rPr lang="en-US" dirty="0">
                <a:solidFill>
                  <a:schemeClr val="accent6"/>
                </a:solidFill>
              </a:rPr>
              <a:t>K5*ACE Integral </a:t>
            </a:r>
            <a:r>
              <a:rPr lang="en-US" dirty="0"/>
              <a:t>– </a:t>
            </a:r>
            <a:r>
              <a:rPr lang="en-US" dirty="0" smtClean="0">
                <a:solidFill>
                  <a:schemeClr val="accent1"/>
                </a:solidFill>
              </a:rPr>
              <a:t>K6*5*PWRR </a:t>
            </a:r>
            <a:r>
              <a:rPr lang="en-US" dirty="0" smtClean="0"/>
              <a:t>+ K7*5*DCTRR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K8*5*PSRR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095999"/>
            <a:ext cx="358140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|PSRR</a:t>
            </a:r>
            <a:r>
              <a:rPr lang="en-US" dirty="0">
                <a:solidFill>
                  <a:srgbClr val="FF0000"/>
                </a:solidFill>
              </a:rPr>
              <a:t>| ≤ Max </a:t>
            </a:r>
            <a:r>
              <a:rPr lang="en-US" dirty="0" smtClean="0">
                <a:solidFill>
                  <a:srgbClr val="FF0000"/>
                </a:solidFill>
              </a:rPr>
              <a:t>PSRR 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Data* shows a noticeable </a:t>
            </a:r>
            <a:r>
              <a:rPr lang="en-US" dirty="0"/>
              <a:t>trend with solar ramping up in the mornings and ramping down in the evening, while fairly flat in </a:t>
            </a:r>
            <a:r>
              <a:rPr lang="en-US" dirty="0" smtClean="0"/>
              <a:t>between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828800"/>
            <a:ext cx="8347033" cy="425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180208"/>
            <a:ext cx="357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Solar ramping data from 1/1/2020 to 7/14/2020</a:t>
            </a:r>
          </a:p>
        </p:txBody>
      </p:sp>
    </p:spTree>
    <p:extLst>
      <p:ext uri="{BB962C8B-B14F-4D97-AF65-F5344CB8AC3E}">
        <p14:creationId xmlns:p14="http://schemas.microsoft.com/office/powerpoint/2010/main" val="277542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5-min Exhaustion Rates vs Solar Ramp</a:t>
            </a:r>
            <a:endParaRPr lang="en-US" baseline="30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Solar ramp data grouped </a:t>
            </a:r>
            <a:r>
              <a:rPr lang="en-US" dirty="0"/>
              <a:t>into 10 MW </a:t>
            </a:r>
            <a:r>
              <a:rPr lang="en-US" dirty="0" smtClean="0"/>
              <a:t>bins and average Regulation </a:t>
            </a:r>
            <a:r>
              <a:rPr lang="en-US" dirty="0"/>
              <a:t>e</a:t>
            </a:r>
            <a:r>
              <a:rPr lang="en-US" dirty="0" smtClean="0"/>
              <a:t>xhaustion taken for each bin*</a:t>
            </a:r>
            <a:endParaRPr lang="en-US" dirty="0"/>
          </a:p>
          <a:p>
            <a:pPr marL="285750" indent="-285750"/>
            <a:r>
              <a:rPr lang="en-US" dirty="0"/>
              <a:t>Regulation up exhaustion as solar ramps down, Regulation down exhaustion when solar ramps </a:t>
            </a:r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3" y="2337839"/>
            <a:ext cx="7409693" cy="386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521062"/>
            <a:ext cx="492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</a:t>
            </a:r>
            <a:r>
              <a:rPr lang="en-US" sz="1200" dirty="0" smtClean="0">
                <a:solidFill>
                  <a:schemeClr val="tx2"/>
                </a:solidFill>
              </a:rPr>
              <a:t>Solar and Regulation data obtained between </a:t>
            </a:r>
            <a:r>
              <a:rPr lang="en-US" sz="1200" dirty="0">
                <a:solidFill>
                  <a:schemeClr val="tx2"/>
                </a:solidFill>
              </a:rPr>
              <a:t>1/1/2020 to 7/14/2020</a:t>
            </a:r>
          </a:p>
        </p:txBody>
      </p:sp>
    </p:spTree>
    <p:extLst>
      <p:ext uri="{BB962C8B-B14F-4D97-AF65-F5344CB8AC3E}">
        <p14:creationId xmlns:p14="http://schemas.microsoft.com/office/powerpoint/2010/main" val="324658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1 – Jun 15,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15" name="TextBox 14"/>
          <p:cNvSpPr txBox="1"/>
          <p:nvPr/>
        </p:nvSpPr>
        <p:spPr>
          <a:xfrm>
            <a:off x="5943600" y="610568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</p:spTree>
    <p:extLst>
      <p:ext uri="{BB962C8B-B14F-4D97-AF65-F5344CB8AC3E}">
        <p14:creationId xmlns:p14="http://schemas.microsoft.com/office/powerpoint/2010/main" val="130406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2 – Nov 18,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7" name="TextBox 6"/>
          <p:cNvSpPr txBox="1"/>
          <p:nvPr/>
        </p:nvSpPr>
        <p:spPr>
          <a:xfrm>
            <a:off x="5943600" y="610568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</p:spTree>
    <p:extLst>
      <p:ext uri="{BB962C8B-B14F-4D97-AF65-F5344CB8AC3E}">
        <p14:creationId xmlns:p14="http://schemas.microsoft.com/office/powerpoint/2010/main" val="52145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Statistics for FMEs*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74400"/>
              </p:ext>
            </p:extLst>
          </p:nvPr>
        </p:nvGraphicFramePr>
        <p:xfrm>
          <a:off x="231531" y="990600"/>
          <a:ext cx="8534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69"/>
                <a:gridCol w="1143000"/>
                <a:gridCol w="1295400"/>
                <a:gridCol w="1219200"/>
                <a:gridCol w="764931"/>
                <a:gridCol w="1066800"/>
                <a:gridCol w="1066800"/>
                <a:gridCol w="1066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During Solar Down Ramp?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at A (Hz)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at C (Hz)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A-C Time (sec)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to C Frequency (</a:t>
                      </a:r>
                      <a:r>
                        <a:rPr lang="en-US" sz="1200" dirty="0" err="1" smtClean="0"/>
                        <a:t>mHz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Recovery Time (sec)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 RRS Deployed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False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59.966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59.738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59.986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59.854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254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59.869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508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722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60.028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59.933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1657.3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True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59.956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59.79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59.979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59.857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266.5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316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59.875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116.9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319.7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484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133.5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379.5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637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60.022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1156.6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654808"/>
            <a:ext cx="1066800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4660392"/>
            <a:ext cx="1066800" cy="368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6009500"/>
            <a:ext cx="357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</a:t>
            </a:r>
            <a:r>
              <a:rPr lang="en-US" sz="1200" dirty="0" smtClean="0">
                <a:solidFill>
                  <a:schemeClr val="tx2"/>
                </a:solidFill>
              </a:rPr>
              <a:t>Included FMEs between 2/11/2016 </a:t>
            </a:r>
            <a:r>
              <a:rPr lang="en-US" sz="1200" dirty="0">
                <a:solidFill>
                  <a:schemeClr val="tx2"/>
                </a:solidFill>
              </a:rPr>
              <a:t>to 7/14/2020</a:t>
            </a:r>
          </a:p>
        </p:txBody>
      </p:sp>
    </p:spTree>
    <p:extLst>
      <p:ext uri="{BB962C8B-B14F-4D97-AF65-F5344CB8AC3E}">
        <p14:creationId xmlns:p14="http://schemas.microsoft.com/office/powerpoint/2010/main" val="3603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including </a:t>
            </a:r>
            <a:r>
              <a:rPr lang="en-US" dirty="0"/>
              <a:t>intra-hour solar forecast into Generation To Be Dispatched (GTBD) to give SCED a indication of how the solar units may ramp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SCR also proposes to include functionality that will compute a solar ramp using the hourly Solar Forecast. </a:t>
            </a:r>
          </a:p>
          <a:p>
            <a:endParaRPr lang="en-US" dirty="0"/>
          </a:p>
          <a:p>
            <a:r>
              <a:rPr lang="en-US" dirty="0"/>
              <a:t>ERCOT is in the process of obtaining </a:t>
            </a:r>
            <a:r>
              <a:rPr lang="en-US" dirty="0" smtClean="0"/>
              <a:t>an intra-hour solar forecast. Prior to setting a non-zero value on K8, ERCOT will share performance of the intra-hour solar forecast with WMWG.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390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dcmitype/"/>
    <ds:schemaRef ds:uri="c34af464-7aa1-4edd-9be4-83dffc1cb926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3497</TotalTime>
  <Words>796</Words>
  <Application>Microsoft Office PowerPoint</Application>
  <PresentationFormat>On-screen Show (4:3)</PresentationFormat>
  <Paragraphs>176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1_Office Theme</vt:lpstr>
      <vt:lpstr>2_Custom Design</vt:lpstr>
      <vt:lpstr>3_Custom Design</vt:lpstr>
      <vt:lpstr>PowerPoint Presentation</vt:lpstr>
      <vt:lpstr>Solar Installed Capacity Projections (July 2020 GIS)</vt:lpstr>
      <vt:lpstr>Description</vt:lpstr>
      <vt:lpstr>Solar Ramping</vt:lpstr>
      <vt:lpstr>5-min Exhaustion Rates vs Solar Ramp</vt:lpstr>
      <vt:lpstr>FME 1 – Jun 15, 2020</vt:lpstr>
      <vt:lpstr>FME 2 – Nov 18, 2020</vt:lpstr>
      <vt:lpstr>General Statistics for FMEs*</vt:lpstr>
      <vt:lpstr>Summary</vt:lpstr>
      <vt:lpstr>PowerPoint Presentation</vt:lpstr>
      <vt:lpstr>FME 1 – Jun 15, 2020 PSRR Estimation</vt:lpstr>
      <vt:lpstr>FME 2 – Nov 18, 2020 PSRR Estimation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95</cp:revision>
  <cp:lastPrinted>2016-01-21T20:53:15Z</cp:lastPrinted>
  <dcterms:created xsi:type="dcterms:W3CDTF">2016-01-21T15:20:31Z</dcterms:created>
  <dcterms:modified xsi:type="dcterms:W3CDTF">2020-08-18T20:53:19Z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