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23" r:id="rId8"/>
    <p:sldId id="324" r:id="rId9"/>
    <p:sldId id="325" r:id="rId10"/>
    <p:sldId id="32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ADDFA9-603A-4FFF-85C4-5AF9AC2170E9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295B-9F7A-474E-8921-10E0D02503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2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CRR Credit Lock Release </a:t>
            </a:r>
            <a:r>
              <a:rPr lang="en-US" dirty="0" smtClean="0"/>
              <a:t>Process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Vanessa Spells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August 19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204671"/>
              </p:ext>
            </p:extLst>
          </p:nvPr>
        </p:nvGraphicFramePr>
        <p:xfrm>
          <a:off x="628649" y="1378846"/>
          <a:ext cx="7886699" cy="2718628"/>
        </p:xfrm>
        <a:graphic>
          <a:graphicData uri="http://schemas.openxmlformats.org/drawingml/2006/table">
            <a:tbl>
              <a:tblPr/>
              <a:tblGrid>
                <a:gridCol w="119592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432697"/>
              </a:tblGrid>
              <a:tr h="41531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WMS Approved on 2/5/2020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734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22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Activity Calendar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814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Name</a:t>
                      </a:r>
                    </a:p>
                  </a:txBody>
                  <a:tcPr marL="6011" marR="6011" marT="601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Type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Network Model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Auction Notice and Credit Window Opens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Path Specific Adders Report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Bid Window Opens 12:01am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Credit Lock Date and Auction Bid Window  Closes 5:00pm 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Post Auction Results On or Before This Date 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Auction Invoice Posted and Credit Released On or Before This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Ownership Assigned On or Before This Date 7:30pm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Effective Start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Effective End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Capacity %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9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2020.SEP.Monthly.Auction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7/28/2020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7/31/2020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8/6/2020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8/20/2020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20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381000"/>
          </a:xfrm>
        </p:spPr>
        <p:txBody>
          <a:bodyPr>
            <a:normAutofit fontScale="90000"/>
          </a:bodyPr>
          <a:lstStyle/>
          <a:p>
            <a:r>
              <a:rPr lang="en-US" sz="1600" dirty="0"/>
              <a:t>CRR Credit Lock Release Process (high level)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n-US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b="1" i="0" u="none" strike="noStrike" dirty="0" smtClean="0">
                <a:effectLst/>
                <a:latin typeface="Calibri" panose="020F0502020204030204" pitchFamily="34" charset="0"/>
              </a:rPr>
              <a:t/>
            </a:r>
            <a:br>
              <a:rPr lang="en-US" b="1" i="0" u="none" strike="noStrike" dirty="0" smtClean="0"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0600"/>
            <a:ext cx="7886700" cy="44993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b="1" i="1" dirty="0">
                <a:latin typeface="Calibri" panose="020F0502020204030204" pitchFamily="34" charset="0"/>
              </a:rPr>
              <a:t>August 20 </a:t>
            </a:r>
          </a:p>
          <a:p>
            <a:r>
              <a:rPr lang="en-US" sz="1500" b="1" i="1" dirty="0">
                <a:latin typeface="Calibri" panose="020F0502020204030204" pitchFamily="34" charset="0"/>
              </a:rPr>
              <a:t>Post Auction Results On or Before This Date </a:t>
            </a:r>
          </a:p>
          <a:p>
            <a:pPr lvl="1"/>
            <a:r>
              <a:rPr lang="en-US" sz="1500" b="1" dirty="0">
                <a:latin typeface="Calibri" panose="020F0502020204030204" pitchFamily="34" charset="0"/>
              </a:rPr>
              <a:t>CRR team posts CRR auction results</a:t>
            </a:r>
          </a:p>
          <a:p>
            <a:endParaRPr lang="en-US" sz="15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500" b="1" i="1" dirty="0">
                <a:latin typeface="Calibri" panose="020F0502020204030204" pitchFamily="34" charset="0"/>
              </a:rPr>
              <a:t>August 21 </a:t>
            </a:r>
          </a:p>
          <a:p>
            <a:pPr marL="0" indent="0">
              <a:buNone/>
            </a:pPr>
            <a:r>
              <a:rPr lang="en-US" sz="1500" b="1" i="1" dirty="0">
                <a:latin typeface="Calibri" panose="020F0502020204030204" pitchFamily="34" charset="0"/>
              </a:rPr>
              <a:t>Auction Invoice Posted and Credit Released On or Before This Date</a:t>
            </a:r>
          </a:p>
          <a:p>
            <a:r>
              <a:rPr lang="en-US" sz="1500" b="1" dirty="0">
                <a:latin typeface="Calibri" panose="020F0502020204030204" pitchFamily="34" charset="0"/>
              </a:rPr>
              <a:t>CMM receives the auction results </a:t>
            </a:r>
            <a:endParaRPr lang="en-US" sz="1200" b="1" dirty="0">
              <a:latin typeface="Calibri" panose="020F0502020204030204" pitchFamily="34" charset="0"/>
            </a:endParaRPr>
          </a:p>
          <a:p>
            <a:pPr lvl="1"/>
            <a:r>
              <a:rPr lang="en-US" sz="1500" b="1" dirty="0">
                <a:latin typeface="Calibri" panose="020F0502020204030204" pitchFamily="34" charset="0"/>
              </a:rPr>
              <a:t>Auction results (auction invoice) reflect in TPE as an adjustment (OIAA) </a:t>
            </a:r>
          </a:p>
          <a:p>
            <a:r>
              <a:rPr lang="en-US" sz="1500" b="1" dirty="0">
                <a:latin typeface="Calibri" panose="020F0502020204030204" pitchFamily="34" charset="0"/>
              </a:rPr>
              <a:t>CMM receives CRR inventory from CRR</a:t>
            </a:r>
          </a:p>
          <a:p>
            <a:pPr lvl="1"/>
            <a:r>
              <a:rPr lang="en-US" sz="1500" b="1" dirty="0">
                <a:latin typeface="Calibri" panose="020F0502020204030204" pitchFamily="34" charset="0"/>
              </a:rPr>
              <a:t>FCE is calculated</a:t>
            </a:r>
          </a:p>
          <a:p>
            <a:r>
              <a:rPr lang="en-US" sz="1500" b="1" dirty="0">
                <a:latin typeface="Calibri" panose="020F0502020204030204" pitchFamily="34" charset="0"/>
              </a:rPr>
              <a:t>Settlement team posts CRR auction invoices on ERCOT MIS</a:t>
            </a:r>
          </a:p>
          <a:p>
            <a:r>
              <a:rPr lang="en-US" sz="1500" b="1" dirty="0">
                <a:latin typeface="Calibri" panose="020F0502020204030204" pitchFamily="34" charset="0"/>
              </a:rPr>
              <a:t>CRR credit released @ approximately 8am </a:t>
            </a:r>
          </a:p>
          <a:p>
            <a:endParaRPr lang="en-US" sz="15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500" b="1" i="1" dirty="0">
                <a:latin typeface="Calibri" panose="020F0502020204030204" pitchFamily="34" charset="0"/>
              </a:rPr>
              <a:t>August 22</a:t>
            </a:r>
          </a:p>
          <a:p>
            <a:pPr marL="0" indent="0">
              <a:buNone/>
            </a:pPr>
            <a:r>
              <a:rPr lang="en-US" sz="1500" b="1" i="1" dirty="0">
                <a:latin typeface="Calibri" panose="020F0502020204030204" pitchFamily="34" charset="0"/>
              </a:rPr>
              <a:t>Auction Invoice </a:t>
            </a:r>
            <a:r>
              <a:rPr lang="en-US" sz="1500" b="1" i="1" dirty="0">
                <a:latin typeface="Calibri" panose="020F0502020204030204" pitchFamily="34" charset="0"/>
              </a:rPr>
              <a:t>reflected in TPE </a:t>
            </a:r>
          </a:p>
          <a:p>
            <a:pPr marL="0" indent="0">
              <a:buNone/>
            </a:pPr>
            <a:endParaRPr lang="en-US" sz="1500" b="1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/>
              <a:t>Note: CMM needs to </a:t>
            </a:r>
            <a:r>
              <a:rPr lang="en-US" sz="1200" dirty="0"/>
              <a:t>receive the CRR inventory the night before because the FCE calculation is scheduled at 10 pm </a:t>
            </a:r>
            <a:r>
              <a:rPr lang="en-US" sz="1200" dirty="0"/>
              <a:t>(FCE </a:t>
            </a:r>
            <a:r>
              <a:rPr lang="en-US" sz="1200" dirty="0"/>
              <a:t>takes longer time)</a:t>
            </a:r>
          </a:p>
          <a:p>
            <a:pPr marL="0" indent="0">
              <a:buNone/>
            </a:pPr>
            <a:endParaRPr lang="en-US" sz="1500" b="1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b="1" i="0" u="none" strike="noStrike" dirty="0" smtClean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5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73615"/>
              </p:ext>
            </p:extLst>
          </p:nvPr>
        </p:nvGraphicFramePr>
        <p:xfrm>
          <a:off x="628649" y="1378846"/>
          <a:ext cx="7886699" cy="2930856"/>
        </p:xfrm>
        <a:graphic>
          <a:graphicData uri="http://schemas.openxmlformats.org/drawingml/2006/table">
            <a:tbl>
              <a:tblPr/>
              <a:tblGrid>
                <a:gridCol w="119592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568916"/>
                <a:gridCol w="432697"/>
              </a:tblGrid>
              <a:tr h="41531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WMS Approved on 2/5/2020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734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11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Changes to CRR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 Calendar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814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Name</a:t>
                      </a:r>
                    </a:p>
                  </a:txBody>
                  <a:tcPr marL="6011" marR="6011" marT="601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Type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Network Model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Auction Notice and Credit Window Opens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Path Specific Adders Report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Bid Window Opens 12:01am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Credit Lock Date and Auction Bid Window  Closes 5:00pm 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Post Auction 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Results</a:t>
                      </a:r>
                      <a:r>
                        <a:rPr lang="en-US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and Credit Released On or Before This Date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Auction Invoice Posted 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On 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or Before This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Ownership Assigned On or Before This Date 7:30pm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Effective Start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Effective End Date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Capacity %</a:t>
                      </a:r>
                    </a:p>
                  </a:txBody>
                  <a:tcPr marL="6011" marR="6011" marT="60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9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2020.SEP.Monthly.Auction</a:t>
                      </a:r>
                    </a:p>
                  </a:txBody>
                  <a:tcPr marL="6011" marR="6011" marT="6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7/28/2020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7/31/2020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8/6/2020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8/20/2020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9/30/2020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011" marR="6011" marT="6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92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93541</TotalTime>
  <Words>323</Words>
  <Application>Microsoft Office PowerPoint</Application>
  <PresentationFormat>On-screen Show (4:3)</PresentationFormat>
  <Paragraphs>85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PowerPoint Presentation</vt:lpstr>
      <vt:lpstr>CRR Credit Lock Release Process (high level)  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608</cp:revision>
  <cp:lastPrinted>2019-06-18T19:02:16Z</cp:lastPrinted>
  <dcterms:created xsi:type="dcterms:W3CDTF">2016-01-21T15:20:31Z</dcterms:created>
  <dcterms:modified xsi:type="dcterms:W3CDTF">2020-08-18T19:40:59Z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