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2"/>
  </p:notesMasterIdLst>
  <p:handoutMasterIdLst>
    <p:handoutMasterId r:id="rId13"/>
  </p:handoutMasterIdLst>
  <p:sldIdLst>
    <p:sldId id="260" r:id="rId7"/>
    <p:sldId id="323" r:id="rId8"/>
    <p:sldId id="324" r:id="rId9"/>
    <p:sldId id="325" r:id="rId10"/>
    <p:sldId id="322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  <p:cmAuthor id="2" name="Papudesi, Spoorthy" initials="PS" lastIdx="2" clrIdx="1">
    <p:extLst>
      <p:ext uri="{19B8F6BF-5375-455C-9EA6-DF929625EA0E}">
        <p15:presenceInfo xmlns:p15="http://schemas.microsoft.com/office/powerpoint/2012/main" userId="S-1-5-21-639947351-343809578-3807592339-4226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6770"/>
    <a:srgbClr val="00A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49" autoAdjust="0"/>
    <p:restoredTop sz="94660" autoAdjust="0"/>
  </p:normalViewPr>
  <p:slideViewPr>
    <p:cSldViewPr showGuides="1">
      <p:cViewPr varScale="1">
        <p:scale>
          <a:sx n="74" d="100"/>
          <a:sy n="74" d="100"/>
        </p:scale>
        <p:origin x="109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06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092"/>
    </p:cViewPr>
  </p:sorterViewPr>
  <p:notesViewPr>
    <p:cSldViewPr showGuides="1">
      <p:cViewPr varScale="1">
        <p:scale>
          <a:sx n="75" d="100"/>
          <a:sy n="75" d="100"/>
        </p:scale>
        <p:origin x="205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80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617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ADDFA9-603A-4FFF-85C4-5AF9AC2170E9}" type="datetimeFigureOut">
              <a:rPr lang="en-US" smtClean="0"/>
              <a:t>8/18/2020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6295B-9F7A-474E-8921-10E0D02503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525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438400"/>
            <a:ext cx="56460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CRR Credit Lock Release </a:t>
            </a:r>
            <a:r>
              <a:rPr lang="en-US" dirty="0" smtClean="0"/>
              <a:t>Process</a:t>
            </a:r>
          </a:p>
          <a:p>
            <a:r>
              <a:rPr lang="en-US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Vanessa Spells</a:t>
            </a:r>
            <a:endParaRPr lang="en-US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52800" y="32766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Credit Work Group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ERCOT Public</a:t>
            </a:r>
          </a:p>
          <a:p>
            <a:r>
              <a:rPr lang="en-US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August 19</a:t>
            </a:r>
            <a:r>
              <a:rPr lang="en-US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, 2020</a:t>
            </a:r>
            <a:endParaRPr lang="en-US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2204671"/>
              </p:ext>
            </p:extLst>
          </p:nvPr>
        </p:nvGraphicFramePr>
        <p:xfrm>
          <a:off x="628649" y="1378846"/>
          <a:ext cx="7886699" cy="2718628"/>
        </p:xfrm>
        <a:graphic>
          <a:graphicData uri="http://schemas.openxmlformats.org/drawingml/2006/table">
            <a:tbl>
              <a:tblPr/>
              <a:tblGrid>
                <a:gridCol w="1195926"/>
                <a:gridCol w="568916"/>
                <a:gridCol w="568916"/>
                <a:gridCol w="568916"/>
                <a:gridCol w="568916"/>
                <a:gridCol w="568916"/>
                <a:gridCol w="568916"/>
                <a:gridCol w="568916"/>
                <a:gridCol w="568916"/>
                <a:gridCol w="568916"/>
                <a:gridCol w="568916"/>
                <a:gridCol w="568916"/>
                <a:gridCol w="432697"/>
              </a:tblGrid>
              <a:tr h="415310">
                <a:tc gridSpan="13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WMS Approved on 2/5/2020</a:t>
                      </a:r>
                    </a:p>
                  </a:txBody>
                  <a:tcPr marL="6011" marR="6011" marT="60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9734"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11" marR="6011" marT="601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11" marR="6011" marT="601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11" marR="6011" marT="601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11" marR="6011" marT="601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11" marR="6011" marT="601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11" marR="6011" marT="601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11" marR="6011" marT="601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11" marR="6011" marT="601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11" marR="6011" marT="601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11" marR="6011" marT="601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11" marR="6011" marT="601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11" marR="6011" marT="601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11" marR="6011" marT="601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522">
                <a:tc gridSpan="13"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CRR Activity Calendar</a:t>
                      </a:r>
                    </a:p>
                  </a:txBody>
                  <a:tcPr marL="6011" marR="6011" marT="60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18140"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Auction Name</a:t>
                      </a:r>
                    </a:p>
                  </a:txBody>
                  <a:tcPr marL="6011" marR="6011" marT="601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Auction Type</a:t>
                      </a:r>
                    </a:p>
                  </a:txBody>
                  <a:tcPr marL="6011" marR="6011" marT="60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 Network Model</a:t>
                      </a:r>
                    </a:p>
                  </a:txBody>
                  <a:tcPr marL="6011" marR="6011" marT="60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 Auction Notice and Credit Window Opens</a:t>
                      </a:r>
                    </a:p>
                  </a:txBody>
                  <a:tcPr marL="6011" marR="6011" marT="60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 Path Specific Adders Report</a:t>
                      </a:r>
                    </a:p>
                  </a:txBody>
                  <a:tcPr marL="6011" marR="6011" marT="60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Auction Bid Window Opens 12:01am</a:t>
                      </a:r>
                    </a:p>
                  </a:txBody>
                  <a:tcPr marL="6011" marR="6011" marT="60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Credit Lock Date and Auction Bid Window  Closes 5:00pm </a:t>
                      </a:r>
                    </a:p>
                  </a:txBody>
                  <a:tcPr marL="6011" marR="6011" marT="60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Post Auction Results On or Before This Date </a:t>
                      </a:r>
                    </a:p>
                  </a:txBody>
                  <a:tcPr marL="6011" marR="6011" marT="60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Auction Invoice Posted and Credit Released On or Before This Date</a:t>
                      </a:r>
                    </a:p>
                  </a:txBody>
                  <a:tcPr marL="6011" marR="6011" marT="60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CRR Ownership Assigned On or Before This Date 7:30pm</a:t>
                      </a:r>
                    </a:p>
                  </a:txBody>
                  <a:tcPr marL="6011" marR="6011" marT="60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CRR Effective Start Date</a:t>
                      </a:r>
                    </a:p>
                  </a:txBody>
                  <a:tcPr marL="6011" marR="6011" marT="60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CRR Effective End Date</a:t>
                      </a:r>
                    </a:p>
                  </a:txBody>
                  <a:tcPr marL="6011" marR="6011" marT="60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Auction Capacity %</a:t>
                      </a:r>
                    </a:p>
                  </a:txBody>
                  <a:tcPr marL="6011" marR="6011" marT="60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2795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2020.SEP.Monthly.Auction</a:t>
                      </a:r>
                    </a:p>
                  </a:txBody>
                  <a:tcPr marL="6011" marR="6011" marT="60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Monthly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7/28/2020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7/31/2020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8/6/2020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8/11/2020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8/13/2020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8/20/2020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8/21/2020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8/27/2020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9/1/2020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9/30/2020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7207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381000"/>
          </a:xfrm>
        </p:spPr>
        <p:txBody>
          <a:bodyPr>
            <a:normAutofit fontScale="90000"/>
          </a:bodyPr>
          <a:lstStyle/>
          <a:p>
            <a:r>
              <a:rPr lang="en-US" sz="1600" dirty="0"/>
              <a:t>CRR Credit Lock Release Process (high level)</a:t>
            </a:r>
            <a:r>
              <a:rPr lang="en-US" b="1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/>
            </a:r>
            <a:br>
              <a:rPr lang="en-US" b="1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lang="en-US" b="1" i="0" u="none" strike="noStrike" dirty="0" smtClean="0">
                <a:effectLst/>
                <a:latin typeface="Calibri" panose="020F0502020204030204" pitchFamily="34" charset="0"/>
              </a:rPr>
              <a:t/>
            </a:r>
            <a:br>
              <a:rPr lang="en-US" b="1" i="0" u="none" strike="noStrike" dirty="0" smtClean="0">
                <a:effectLst/>
                <a:latin typeface="Calibri" panose="020F0502020204030204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90600"/>
            <a:ext cx="7886700" cy="449937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500" b="1" i="1" dirty="0">
                <a:latin typeface="Calibri" panose="020F0502020204030204" pitchFamily="34" charset="0"/>
              </a:rPr>
              <a:t>August 20 </a:t>
            </a:r>
          </a:p>
          <a:p>
            <a:r>
              <a:rPr lang="en-US" sz="1500" b="1" i="1" dirty="0">
                <a:latin typeface="Calibri" panose="020F0502020204030204" pitchFamily="34" charset="0"/>
              </a:rPr>
              <a:t>Post Auction Results On or Before This Date </a:t>
            </a:r>
          </a:p>
          <a:p>
            <a:pPr lvl="1"/>
            <a:r>
              <a:rPr lang="en-US" sz="1500" b="1" dirty="0">
                <a:latin typeface="Calibri" panose="020F0502020204030204" pitchFamily="34" charset="0"/>
              </a:rPr>
              <a:t>CRR team posts CRR auction results</a:t>
            </a:r>
          </a:p>
          <a:p>
            <a:endParaRPr lang="en-US" sz="1500" b="1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500" b="1" i="1" dirty="0">
                <a:latin typeface="Calibri" panose="020F0502020204030204" pitchFamily="34" charset="0"/>
              </a:rPr>
              <a:t>August 21 </a:t>
            </a:r>
          </a:p>
          <a:p>
            <a:pPr marL="0" indent="0">
              <a:buNone/>
            </a:pPr>
            <a:r>
              <a:rPr lang="en-US" sz="1500" b="1" i="1" dirty="0">
                <a:latin typeface="Calibri" panose="020F0502020204030204" pitchFamily="34" charset="0"/>
              </a:rPr>
              <a:t>Auction Invoice Posted and Credit Released On or Before This Date</a:t>
            </a:r>
          </a:p>
          <a:p>
            <a:r>
              <a:rPr lang="en-US" sz="1500" b="1" dirty="0">
                <a:latin typeface="Calibri" panose="020F0502020204030204" pitchFamily="34" charset="0"/>
              </a:rPr>
              <a:t>CMM receives the auction results </a:t>
            </a:r>
            <a:endParaRPr lang="en-US" sz="1200" b="1" dirty="0">
              <a:latin typeface="Calibri" panose="020F0502020204030204" pitchFamily="34" charset="0"/>
            </a:endParaRPr>
          </a:p>
          <a:p>
            <a:pPr lvl="1"/>
            <a:r>
              <a:rPr lang="en-US" sz="1500" b="1" dirty="0">
                <a:latin typeface="Calibri" panose="020F0502020204030204" pitchFamily="34" charset="0"/>
              </a:rPr>
              <a:t>Auction results (auction invoice) reflect in TPE as an adjustment (OIAA) </a:t>
            </a:r>
          </a:p>
          <a:p>
            <a:r>
              <a:rPr lang="en-US" sz="1500" b="1" dirty="0">
                <a:latin typeface="Calibri" panose="020F0502020204030204" pitchFamily="34" charset="0"/>
              </a:rPr>
              <a:t>CMM receives CRR inventory from CRR</a:t>
            </a:r>
          </a:p>
          <a:p>
            <a:pPr lvl="1"/>
            <a:r>
              <a:rPr lang="en-US" sz="1500" b="1" dirty="0">
                <a:latin typeface="Calibri" panose="020F0502020204030204" pitchFamily="34" charset="0"/>
              </a:rPr>
              <a:t>FCE is calculated</a:t>
            </a:r>
          </a:p>
          <a:p>
            <a:r>
              <a:rPr lang="en-US" sz="1500" b="1" dirty="0">
                <a:latin typeface="Calibri" panose="020F0502020204030204" pitchFamily="34" charset="0"/>
              </a:rPr>
              <a:t>Settlement team posts CRR auction invoices on ERCOT MIS</a:t>
            </a:r>
          </a:p>
          <a:p>
            <a:r>
              <a:rPr lang="en-US" sz="1500" b="1" dirty="0">
                <a:latin typeface="Calibri" panose="020F0502020204030204" pitchFamily="34" charset="0"/>
              </a:rPr>
              <a:t>CRR credit released @ approximately 8am </a:t>
            </a:r>
          </a:p>
          <a:p>
            <a:endParaRPr lang="en-US" sz="1500" b="1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500" b="1" i="1" dirty="0">
                <a:latin typeface="Calibri" panose="020F0502020204030204" pitchFamily="34" charset="0"/>
              </a:rPr>
              <a:t>August 22</a:t>
            </a:r>
          </a:p>
          <a:p>
            <a:pPr marL="0" indent="0">
              <a:buNone/>
            </a:pPr>
            <a:r>
              <a:rPr lang="en-US" sz="1500" b="1" i="1" dirty="0">
                <a:latin typeface="Calibri" panose="020F0502020204030204" pitchFamily="34" charset="0"/>
              </a:rPr>
              <a:t>Auction Invoice </a:t>
            </a:r>
            <a:r>
              <a:rPr lang="en-US" sz="1500" b="1" i="1" dirty="0">
                <a:latin typeface="Calibri" panose="020F0502020204030204" pitchFamily="34" charset="0"/>
              </a:rPr>
              <a:t>reflected in TPE </a:t>
            </a:r>
          </a:p>
          <a:p>
            <a:pPr marL="0" indent="0">
              <a:buNone/>
            </a:pPr>
            <a:endParaRPr lang="en-US" sz="1500" b="1" i="1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200" dirty="0"/>
              <a:t>Note: CMM needs to </a:t>
            </a:r>
            <a:r>
              <a:rPr lang="en-US" sz="1200" dirty="0"/>
              <a:t>receive the CRR inventory the night before because the FCE calculation is scheduled at 10 pm </a:t>
            </a:r>
            <a:r>
              <a:rPr lang="en-US" sz="1200" dirty="0"/>
              <a:t>(FCE </a:t>
            </a:r>
            <a:r>
              <a:rPr lang="en-US" sz="1200" dirty="0"/>
              <a:t>takes longer time)</a:t>
            </a:r>
          </a:p>
          <a:p>
            <a:pPr marL="0" indent="0">
              <a:buNone/>
            </a:pPr>
            <a:endParaRPr lang="en-US" sz="1500" b="1" i="1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b="1" i="0" u="none" strike="noStrike" dirty="0" smtClean="0">
              <a:solidFill>
                <a:srgbClr val="FF0000"/>
              </a:solidFill>
              <a:effectLst/>
              <a:latin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550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0173615"/>
              </p:ext>
            </p:extLst>
          </p:nvPr>
        </p:nvGraphicFramePr>
        <p:xfrm>
          <a:off x="628649" y="1378846"/>
          <a:ext cx="7886699" cy="2930856"/>
        </p:xfrm>
        <a:graphic>
          <a:graphicData uri="http://schemas.openxmlformats.org/drawingml/2006/table">
            <a:tbl>
              <a:tblPr/>
              <a:tblGrid>
                <a:gridCol w="1195926"/>
                <a:gridCol w="568916"/>
                <a:gridCol w="568916"/>
                <a:gridCol w="568916"/>
                <a:gridCol w="568916"/>
                <a:gridCol w="568916"/>
                <a:gridCol w="568916"/>
                <a:gridCol w="568916"/>
                <a:gridCol w="568916"/>
                <a:gridCol w="568916"/>
                <a:gridCol w="568916"/>
                <a:gridCol w="568916"/>
                <a:gridCol w="432697"/>
              </a:tblGrid>
              <a:tr h="415310">
                <a:tc gridSpan="13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WMS Approved on 2/5/2020</a:t>
                      </a:r>
                    </a:p>
                  </a:txBody>
                  <a:tcPr marL="6011" marR="6011" marT="60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9734"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11" marR="6011" marT="601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11" marR="6011" marT="601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11" marR="6011" marT="601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11" marR="6011" marT="601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11" marR="6011" marT="601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11" marR="6011" marT="601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11" marR="6011" marT="601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11" marR="6011" marT="601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11" marR="6011" marT="601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11" marR="6011" marT="601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11" marR="6011" marT="601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11" marR="6011" marT="601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11" marR="6011" marT="601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110">
                <a:tc gridSpan="13"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Proposed Changes to CRR 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Activity Calendar</a:t>
                      </a:r>
                    </a:p>
                  </a:txBody>
                  <a:tcPr marL="6011" marR="6011" marT="60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18140"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Auction Name</a:t>
                      </a:r>
                    </a:p>
                  </a:txBody>
                  <a:tcPr marL="6011" marR="6011" marT="601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Auction Type</a:t>
                      </a:r>
                    </a:p>
                  </a:txBody>
                  <a:tcPr marL="6011" marR="6011" marT="60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 Network Model</a:t>
                      </a:r>
                    </a:p>
                  </a:txBody>
                  <a:tcPr marL="6011" marR="6011" marT="60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 Auction Notice and Credit Window Opens</a:t>
                      </a:r>
                    </a:p>
                  </a:txBody>
                  <a:tcPr marL="6011" marR="6011" marT="60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 Path Specific Adders Report</a:t>
                      </a:r>
                    </a:p>
                  </a:txBody>
                  <a:tcPr marL="6011" marR="6011" marT="60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Auction Bid Window Opens 12:01am</a:t>
                      </a:r>
                    </a:p>
                  </a:txBody>
                  <a:tcPr marL="6011" marR="6011" marT="60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Credit Lock Date and Auction Bid Window  Closes 5:00pm </a:t>
                      </a:r>
                    </a:p>
                  </a:txBody>
                  <a:tcPr marL="6011" marR="6011" marT="60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Post Auction </a:t>
                      </a:r>
                      <a:r>
                        <a:rPr lang="en-US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Results</a:t>
                      </a:r>
                      <a:r>
                        <a:rPr lang="en-US" sz="11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and Credit Released On or Before This Date</a:t>
                      </a:r>
                    </a:p>
                    <a:p>
                      <a:pPr algn="l" fontAlgn="t"/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11" marR="6011" marT="60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Auction Invoice Posted </a:t>
                      </a:r>
                      <a:r>
                        <a:rPr lang="en-US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On </a:t>
                      </a:r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or Before This Date</a:t>
                      </a:r>
                    </a:p>
                  </a:txBody>
                  <a:tcPr marL="6011" marR="6011" marT="60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CRR Ownership Assigned On or Before This Date 7:30pm</a:t>
                      </a:r>
                    </a:p>
                  </a:txBody>
                  <a:tcPr marL="6011" marR="6011" marT="60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CRR Effective Start Date</a:t>
                      </a:r>
                    </a:p>
                  </a:txBody>
                  <a:tcPr marL="6011" marR="6011" marT="60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CRR Effective End Date</a:t>
                      </a:r>
                    </a:p>
                  </a:txBody>
                  <a:tcPr marL="6011" marR="6011" marT="60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Auction Capacity %</a:t>
                      </a:r>
                    </a:p>
                  </a:txBody>
                  <a:tcPr marL="6011" marR="6011" marT="60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2795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2020.SEP.Monthly.Auction</a:t>
                      </a:r>
                    </a:p>
                  </a:txBody>
                  <a:tcPr marL="6011" marR="6011" marT="60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Monthly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7/28/2020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7/31/2020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8/6/2020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8/11/2020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8/13/2020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8/20/2020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8/21/2020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8/27/2020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9/1/2020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9/30/2020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1926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00AEC7"/>
                </a:solidFill>
              </a:rPr>
              <a:t>Questions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92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93541</TotalTime>
  <Words>323</Words>
  <Application>Microsoft Office PowerPoint</Application>
  <PresentationFormat>On-screen Show (4:3)</PresentationFormat>
  <Paragraphs>85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Times New Roman</vt:lpstr>
      <vt:lpstr>1_Custom Design</vt:lpstr>
      <vt:lpstr>Office Theme</vt:lpstr>
      <vt:lpstr>Custom Design</vt:lpstr>
      <vt:lpstr>PowerPoint Presentation</vt:lpstr>
      <vt:lpstr>PowerPoint Presentation</vt:lpstr>
      <vt:lpstr>CRR Credit Lock Release Process (high level)  </vt:lpstr>
      <vt:lpstr>PowerPoint Presentation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Spells, Vanessa</cp:lastModifiedBy>
  <cp:revision>608</cp:revision>
  <cp:lastPrinted>2019-06-18T19:02:16Z</cp:lastPrinted>
  <dcterms:created xsi:type="dcterms:W3CDTF">2016-01-21T15:20:31Z</dcterms:created>
  <dcterms:modified xsi:type="dcterms:W3CDTF">2020-08-18T19:40:59Z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