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0"/>
  </p:notesMasterIdLst>
  <p:handoutMasterIdLst>
    <p:handoutMasterId r:id="rId21"/>
  </p:handoutMasterIdLst>
  <p:sldIdLst>
    <p:sldId id="260" r:id="rId7"/>
    <p:sldId id="291" r:id="rId8"/>
    <p:sldId id="301" r:id="rId9"/>
    <p:sldId id="280" r:id="rId10"/>
    <p:sldId id="299" r:id="rId11"/>
    <p:sldId id="300" r:id="rId12"/>
    <p:sldId id="302" r:id="rId13"/>
    <p:sldId id="293" r:id="rId14"/>
    <p:sldId id="294" r:id="rId15"/>
    <p:sldId id="298" r:id="rId16"/>
    <p:sldId id="297" r:id="rId17"/>
    <p:sldId id="296" r:id="rId18"/>
    <p:sldId id="264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ells, Vanessa" initials="SV" lastIdx="2" clrIdx="0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270" y="60"/>
      </p:cViewPr>
      <p:guideLst>
        <p:guide orient="horz" pos="816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22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90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20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8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72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78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45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80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50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92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64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06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6200" y="6651536"/>
            <a:ext cx="1164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0" baseline="0" dirty="0" smtClean="0">
                <a:solidFill>
                  <a:schemeClr val="tx1"/>
                </a:solidFill>
              </a:rPr>
              <a:t>ERCOT Public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1905000"/>
            <a:ext cx="51054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6.  Counter-Party Credit Risk Assessment and Enforcement</a:t>
            </a:r>
            <a:endParaRPr lang="en-US" dirty="0"/>
          </a:p>
          <a:p>
            <a:r>
              <a:rPr lang="en-US" i="1" dirty="0" smtClean="0"/>
              <a:t>Mark Ruane</a:t>
            </a:r>
            <a:endParaRPr lang="en-US" i="1" dirty="0"/>
          </a:p>
          <a:p>
            <a:r>
              <a:rPr lang="en-US" dirty="0" smtClean="0"/>
              <a:t>Director, Settlements, Retail and Credit</a:t>
            </a:r>
          </a:p>
          <a:p>
            <a:endParaRPr lang="en-US" dirty="0"/>
          </a:p>
          <a:p>
            <a:r>
              <a:rPr lang="en-US" dirty="0" smtClean="0"/>
              <a:t>CWG / MCWG</a:t>
            </a:r>
          </a:p>
          <a:p>
            <a:endParaRPr lang="en-US" dirty="0" smtClean="0"/>
          </a:p>
          <a:p>
            <a:r>
              <a:rPr lang="en-US" dirty="0" smtClean="0"/>
              <a:t>ERCOT Public</a:t>
            </a:r>
          </a:p>
          <a:p>
            <a:r>
              <a:rPr lang="en-US" dirty="0" smtClean="0"/>
              <a:t>August 19,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00037" y="1295400"/>
            <a:ext cx="8462963" cy="3771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(cont.)</a:t>
            </a:r>
          </a:p>
          <a:p>
            <a:endParaRPr lang="en-US" sz="2400" dirty="0" smtClean="0"/>
          </a:p>
          <a:p>
            <a:r>
              <a:rPr lang="en-US" sz="2400" dirty="0" smtClean="0"/>
              <a:t>§16.11.2 - Requirements for Unsecured Credit Limits to be revisited in </a:t>
            </a:r>
            <a:r>
              <a:rPr lang="en-US" sz="2400" dirty="0"/>
              <a:t>light of </a:t>
            </a:r>
            <a:r>
              <a:rPr lang="en-US" sz="2400" dirty="0" smtClean="0"/>
              <a:t>overall revised requirements.</a:t>
            </a:r>
          </a:p>
          <a:p>
            <a:pPr lvl="1"/>
            <a:r>
              <a:rPr lang="en-US" sz="2000" dirty="0" smtClean="0"/>
              <a:t>Currently based on percentages of Tangible Net Worth or Tangible Net Worth minus Total Secured Debt, and agency rating where applicable</a:t>
            </a:r>
          </a:p>
          <a:p>
            <a:pPr lvl="1"/>
            <a:r>
              <a:rPr lang="en-US" sz="2000" dirty="0" smtClean="0"/>
              <a:t>Tie to credit score, with a notice period for existing Counter-Parties</a:t>
            </a:r>
          </a:p>
          <a:p>
            <a:pPr lvl="1"/>
            <a:r>
              <a:rPr lang="en-US" sz="2000" dirty="0" smtClean="0"/>
              <a:t>Potential revocation of unsecured credit if material adverse </a:t>
            </a:r>
            <a:r>
              <a:rPr lang="en-US" sz="2000" dirty="0" smtClean="0"/>
              <a:t>change</a:t>
            </a:r>
          </a:p>
          <a:p>
            <a:pPr lvl="1"/>
            <a:r>
              <a:rPr lang="en-US" sz="2000" dirty="0" smtClean="0"/>
              <a:t>Should this review be a separate process?</a:t>
            </a:r>
            <a:endParaRPr lang="en-US" sz="24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9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76224" y="1066800"/>
            <a:ext cx="8696326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(cont.)</a:t>
            </a:r>
            <a:endParaRPr lang="en-US" sz="2400" dirty="0"/>
          </a:p>
          <a:p>
            <a:r>
              <a:rPr lang="en-US" sz="2400" dirty="0" smtClean="0"/>
              <a:t>Adjustments to </a:t>
            </a:r>
            <a:r>
              <a:rPr lang="en-US" sz="2400" dirty="0" smtClean="0"/>
              <a:t>credit risk may arise </a:t>
            </a:r>
            <a:r>
              <a:rPr lang="en-US" sz="2400" dirty="0" smtClean="0"/>
              <a:t>from:</a:t>
            </a:r>
          </a:p>
          <a:p>
            <a:pPr lvl="1"/>
            <a:r>
              <a:rPr lang="en-US" sz="2000" dirty="0" smtClean="0"/>
              <a:t>Weakened credit assessment subsequent to initial review</a:t>
            </a:r>
          </a:p>
          <a:p>
            <a:pPr lvl="1"/>
            <a:r>
              <a:rPr lang="en-US" sz="2000" dirty="0" smtClean="0"/>
              <a:t>Material adverse change, as per new 16.2.1.1(2)</a:t>
            </a:r>
          </a:p>
          <a:p>
            <a:pPr lvl="1"/>
            <a:r>
              <a:rPr lang="en-US" sz="2000" dirty="0" smtClean="0"/>
              <a:t>Determination of unreasonable credit risk, as per new 16.2.1(3)</a:t>
            </a:r>
          </a:p>
          <a:p>
            <a:r>
              <a:rPr lang="en-US" sz="2400" dirty="0" smtClean="0"/>
              <a:t>Which may be in the form of: </a:t>
            </a:r>
          </a:p>
          <a:p>
            <a:pPr lvl="1"/>
            <a:r>
              <a:rPr lang="en-US" sz="2000" dirty="0" smtClean="0"/>
              <a:t>Reductions in unsecured credit</a:t>
            </a:r>
          </a:p>
          <a:p>
            <a:pPr lvl="1"/>
            <a:r>
              <a:rPr lang="en-US" sz="2000" dirty="0"/>
              <a:t>Requirements for cash collateral </a:t>
            </a:r>
            <a:endParaRPr lang="en-US" sz="2000" dirty="0" smtClean="0"/>
          </a:p>
          <a:p>
            <a:pPr lvl="1"/>
            <a:r>
              <a:rPr lang="en-US" sz="2000" dirty="0" smtClean="0"/>
              <a:t>Increases </a:t>
            </a:r>
            <a:r>
              <a:rPr lang="en-US" sz="2000" dirty="0" smtClean="0"/>
              <a:t>to </a:t>
            </a:r>
            <a:r>
              <a:rPr lang="en-US" sz="2000" dirty="0" smtClean="0"/>
              <a:t>TPE</a:t>
            </a:r>
            <a:endParaRPr lang="en-US" sz="2000" dirty="0" smtClean="0"/>
          </a:p>
          <a:p>
            <a:pPr lvl="1"/>
            <a:r>
              <a:rPr lang="en-US" sz="2000" dirty="0" smtClean="0"/>
              <a:t>Increases </a:t>
            </a:r>
            <a:r>
              <a:rPr lang="en-US" sz="2000" dirty="0" smtClean="0"/>
              <a:t>to Independent Amount  [§16.16.1(v)]</a:t>
            </a:r>
          </a:p>
          <a:p>
            <a:pPr lvl="1"/>
            <a:r>
              <a:rPr lang="en-US" sz="2000" dirty="0" smtClean="0"/>
              <a:t>Termination of SFA, for unreasonable credit risk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Process considerations:</a:t>
            </a:r>
          </a:p>
          <a:p>
            <a:pPr lvl="1"/>
            <a:r>
              <a:rPr lang="en-US" sz="2000" dirty="0" smtClean="0"/>
              <a:t>Notice period to Counter-Party (5-7 Bank Business Days?)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6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28637" y="1524000"/>
            <a:ext cx="8462963" cy="179126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(cont.)</a:t>
            </a:r>
          </a:p>
          <a:p>
            <a:r>
              <a:rPr lang="en-US" sz="2400" dirty="0"/>
              <a:t>Will require changes to TPEA/TPES </a:t>
            </a:r>
            <a:r>
              <a:rPr lang="en-US" sz="2400" dirty="0" smtClean="0"/>
              <a:t>formula</a:t>
            </a:r>
          </a:p>
          <a:p>
            <a:r>
              <a:rPr lang="en-US" sz="2400" dirty="0" smtClean="0"/>
              <a:t>Is a determination of “unreasonable credit risk” curable?</a:t>
            </a:r>
          </a:p>
          <a:p>
            <a:r>
              <a:rPr lang="en-US" sz="2400" dirty="0" smtClean="0"/>
              <a:t>Revisions </a:t>
            </a:r>
            <a:r>
              <a:rPr lang="en-US" sz="2400" dirty="0" smtClean="0"/>
              <a:t>to Attachment J </a:t>
            </a:r>
            <a:r>
              <a:rPr lang="en-US" sz="2400" dirty="0"/>
              <a:t>risk </a:t>
            </a:r>
            <a:r>
              <a:rPr lang="en-US" sz="2400" dirty="0" smtClean="0"/>
              <a:t>disclosures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6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85900" y="3124200"/>
            <a:ext cx="2209800" cy="5425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Discussion / next steps</a:t>
            </a:r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284" y="1295400"/>
            <a:ext cx="5461454" cy="512445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95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4337" y="1295400"/>
            <a:ext cx="8462963" cy="3771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Topics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Scoring models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Credit NPRR issues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78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4337" y="1295400"/>
            <a:ext cx="8462963" cy="3771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ERCOT is evaluating credit risk assessment models as part of the market entry qualifications initiative. </a:t>
            </a:r>
          </a:p>
          <a:p>
            <a:endParaRPr lang="en-US" sz="2400" dirty="0" smtClean="0"/>
          </a:p>
          <a:p>
            <a:r>
              <a:rPr lang="en-US" sz="2400" dirty="0" smtClean="0"/>
              <a:t>For credit scoring models, the focus has been on choosing relevant credit ratios and associated weightings to optimize the r^2 of model outcomes with respect to the </a:t>
            </a:r>
            <a:r>
              <a:rPr lang="en-US" sz="2400" dirty="0" smtClean="0"/>
              <a:t>agency </a:t>
            </a:r>
            <a:r>
              <a:rPr lang="en-US" sz="2400" dirty="0" smtClean="0"/>
              <a:t>ratings for rated entities.</a:t>
            </a:r>
          </a:p>
          <a:p>
            <a:endParaRPr lang="en-US" sz="2400" dirty="0" smtClean="0"/>
          </a:p>
          <a:p>
            <a:r>
              <a:rPr lang="en-US" sz="2400" dirty="0" smtClean="0"/>
              <a:t>To date we have reviewed models from ERCOT and MISO, as recalibrated, and Moody’s </a:t>
            </a:r>
            <a:r>
              <a:rPr lang="en-US" sz="2400" dirty="0" err="1" smtClean="0"/>
              <a:t>RiskCalc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4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219200"/>
            <a:ext cx="8665369" cy="10144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MISO recalibrated model score results by ERCOT-defined segment.</a:t>
            </a:r>
            <a:endParaRPr lang="en-US" sz="2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2163766"/>
            <a:ext cx="8645392" cy="1943096"/>
          </a:xfrm>
          <a:prstGeom prst="rect">
            <a:avLst/>
          </a:prstGeom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357187" y="4544221"/>
            <a:ext cx="8665369" cy="10144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Note that lower scores indicate higher credit quality. Scores can be duplicated when different CPs have same guarantor.</a:t>
            </a:r>
            <a:endParaRPr lang="en-US" sz="2000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66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219200"/>
            <a:ext cx="8665369" cy="10144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ERCOT </a:t>
            </a:r>
            <a:r>
              <a:rPr lang="en-US" sz="2400" dirty="0" smtClean="0"/>
              <a:t>recalibrated model score results by ERCOT-defined segment.</a:t>
            </a:r>
            <a:endParaRPr lang="en-US" sz="20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81000" y="4876800"/>
            <a:ext cx="8665369" cy="10144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Note that </a:t>
            </a:r>
            <a:r>
              <a:rPr lang="en-US" sz="2400" dirty="0" smtClean="0"/>
              <a:t>higher </a:t>
            </a:r>
            <a:r>
              <a:rPr lang="en-US" sz="2400" dirty="0" smtClean="0"/>
              <a:t>scores indicate higher credit quality. Scores can be duplicated when different CPs have same guarantor.</a:t>
            </a:r>
            <a:endParaRPr lang="en-US" sz="2000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554" y="2252664"/>
            <a:ext cx="7082891" cy="216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0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9315" y="1450181"/>
            <a:ext cx="8665369" cy="10144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Comparative histograms (</a:t>
            </a:r>
            <a:r>
              <a:rPr lang="en-US" sz="2400" i="1" dirty="0" err="1"/>
              <a:t>n</a:t>
            </a:r>
            <a:r>
              <a:rPr lang="en-US" sz="2400" i="1" dirty="0" err="1" smtClean="0"/>
              <a:t>b</a:t>
            </a:r>
            <a:r>
              <a:rPr lang="en-US" sz="2400" dirty="0" smtClean="0"/>
              <a:t> MISO reverse scale)</a:t>
            </a:r>
            <a:endParaRPr lang="en-US" sz="2000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11" y="2514601"/>
            <a:ext cx="4421341" cy="26513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5102" y="2514600"/>
            <a:ext cx="4421341" cy="265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2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9315" y="1450181"/>
            <a:ext cx="8665369" cy="179126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Scoring model issues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Extreme input data ranges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Bucketing methodology, if any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Qualitative factors and weighting</a:t>
            </a:r>
            <a:endParaRPr lang="en-US" sz="2000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28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33362" y="1752600"/>
            <a:ext cx="8610600" cy="21955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As discussed at the Market Entry Qualification workshops, ERCOT is drafting NPRRs to address: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Market Entry Qualifications for Participation and Continued Participation.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000" dirty="0" smtClean="0"/>
              <a:t>Credit Risk Assessment and Associated Enforcement Processes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20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00037" y="1143000"/>
            <a:ext cx="8462963" cy="3771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Topics to be addressed in Credit Revision Requests:</a:t>
            </a:r>
          </a:p>
          <a:p>
            <a:r>
              <a:rPr lang="en-US" sz="2400" dirty="0" smtClean="0"/>
              <a:t>Scoring model documentation – this may be an OBD to </a:t>
            </a:r>
            <a:r>
              <a:rPr lang="en-US" sz="2400" dirty="0" smtClean="0"/>
              <a:t>facilitate periodic recalibration and transparency to MPs. </a:t>
            </a:r>
            <a:endParaRPr lang="en-US" sz="2400" dirty="0" smtClean="0"/>
          </a:p>
          <a:p>
            <a:r>
              <a:rPr lang="en-US" sz="2400" dirty="0" smtClean="0"/>
              <a:t>Counter-Parties </a:t>
            </a:r>
            <a:r>
              <a:rPr lang="en-US" sz="2400" dirty="0"/>
              <a:t>to be </a:t>
            </a:r>
            <a:r>
              <a:rPr lang="en-US" sz="2400" dirty="0" smtClean="0"/>
              <a:t>re-scored </a:t>
            </a:r>
            <a:r>
              <a:rPr lang="en-US" sz="2400" dirty="0"/>
              <a:t>quarterly, or more frequently as appropriate to reflect changes in qualitative factors</a:t>
            </a:r>
            <a:r>
              <a:rPr lang="en-US" sz="2400" dirty="0" smtClean="0"/>
              <a:t>. CPs may request reassessment.</a:t>
            </a:r>
            <a:endParaRPr lang="en-US" sz="2400" dirty="0" smtClean="0"/>
          </a:p>
          <a:p>
            <a:r>
              <a:rPr lang="en-US" sz="2400" dirty="0" smtClean="0"/>
              <a:t>Assessment will consider both quantitative and qualitative factors</a:t>
            </a:r>
            <a:r>
              <a:rPr lang="en-US" sz="2400" dirty="0" smtClean="0"/>
              <a:t>. What split? </a:t>
            </a:r>
            <a:endParaRPr lang="en-US" sz="2400" dirty="0" smtClean="0"/>
          </a:p>
          <a:p>
            <a:r>
              <a:rPr lang="en-US" sz="2400" dirty="0" smtClean="0"/>
              <a:t>Align material change </a:t>
            </a:r>
            <a:r>
              <a:rPr lang="en-US" sz="2400" dirty="0" smtClean="0"/>
              <a:t>disclosure. </a:t>
            </a:r>
            <a:r>
              <a:rPr lang="en-US" sz="2400" dirty="0" smtClean="0"/>
              <a:t>Current 16.11.5 (d) material change language references Counter-Parties with Unsecured Credit Limits.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Risk Assessment and Enforcement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0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5516</TotalTime>
  <Words>569</Words>
  <Application>Microsoft Office PowerPoint</Application>
  <PresentationFormat>On-screen Show (4:3)</PresentationFormat>
  <Paragraphs>96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  <vt:lpstr>Credit Risk Assessment and Enforcement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Ruane, Mark</cp:lastModifiedBy>
  <cp:revision>197</cp:revision>
  <cp:lastPrinted>2016-01-21T20:53:15Z</cp:lastPrinted>
  <dcterms:created xsi:type="dcterms:W3CDTF">2016-01-21T15:20:31Z</dcterms:created>
  <dcterms:modified xsi:type="dcterms:W3CDTF">2020-08-18T15:54:04Z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