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66" r:id="rId4"/>
  </p:sldMasterIdLst>
  <p:notesMasterIdLst>
    <p:notesMasterId r:id="rId13"/>
  </p:notesMasterIdLst>
  <p:handoutMasterIdLst>
    <p:handoutMasterId r:id="rId14"/>
  </p:handoutMasterIdLst>
  <p:sldIdLst>
    <p:sldId id="256" r:id="rId5"/>
    <p:sldId id="271" r:id="rId6"/>
    <p:sldId id="272" r:id="rId7"/>
    <p:sldId id="257" r:id="rId8"/>
    <p:sldId id="273" r:id="rId9"/>
    <p:sldId id="275" r:id="rId10"/>
    <p:sldId id="276" r:id="rId11"/>
    <p:sldId id="277" r:id="rId12"/>
  </p:sldIdLst>
  <p:sldSz cx="12192000" cy="6858000"/>
  <p:notesSz cx="6858000" cy="9144000"/>
  <p:custDataLst>
    <p:tags r:id="rId15"/>
  </p:custDataLst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93" userDrawn="1">
          <p15:clr>
            <a:srgbClr val="A4A3A4"/>
          </p15:clr>
        </p15:guide>
        <p15:guide id="2" pos="7287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rah Van Cleve" initials="SVC" lastIdx="7" clrIdx="0">
    <p:extLst>
      <p:ext uri="{19B8F6BF-5375-455C-9EA6-DF929625EA0E}">
        <p15:presenceInfo xmlns:p15="http://schemas.microsoft.com/office/powerpoint/2012/main" userId="S::svancleve@tesla.com::3be4b7a6-e59a-4574-a3e7-01fe40be60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A7A7A7"/>
    <a:srgbClr val="C2000B"/>
    <a:srgbClr val="D6002F"/>
    <a:srgbClr val="CC0033"/>
    <a:srgbClr val="EE0000"/>
    <a:srgbClr val="F20000"/>
    <a:srgbClr val="D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89" autoAdjust="0"/>
    <p:restoredTop sz="95672"/>
  </p:normalViewPr>
  <p:slideViewPr>
    <p:cSldViewPr snapToGrid="0" snapToObjects="1">
      <p:cViewPr varScale="1">
        <p:scale>
          <a:sx n="114" d="100"/>
          <a:sy n="114" d="100"/>
        </p:scale>
        <p:origin x="546" y="102"/>
      </p:cViewPr>
      <p:guideLst>
        <p:guide pos="393"/>
        <p:guide pos="7287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576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9A1A16-EA5C-4E92-8C04-20792CF75560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4F7054-A3FF-4A47-87B2-5A27A1DBC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606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C8E2DC-4F3A-424D-9396-EF778B63584C}" type="datetimeFigureOut">
              <a:rPr lang="en-GB" smtClean="0"/>
              <a:t>14/08/2020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10C254-8A55-D042-B65F-25B8C5B6D8A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7432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tags" Target="../tags/tag5.xml"/><Relationship Id="rId7" Type="http://schemas.openxmlformats.org/officeDocument/2006/relationships/image" Target="../media/image3.jpeg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3.bin"/><Relationship Id="rId4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6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6.jpeg"/><Relationship Id="rId5" Type="http://schemas.openxmlformats.org/officeDocument/2006/relationships/image" Target="../media/image5.emf"/><Relationship Id="rId4" Type="http://schemas.openxmlformats.org/officeDocument/2006/relationships/oleObject" Target="../embeddings/oleObject15.bin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7" Type="http://schemas.openxmlformats.org/officeDocument/2006/relationships/oleObject" Target="../embeddings/oleObject6.bin"/><Relationship Id="rId2" Type="http://schemas.openxmlformats.org/officeDocument/2006/relationships/tags" Target="../tags/tag1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6.bin"/><Relationship Id="rId4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7" Type="http://schemas.openxmlformats.org/officeDocument/2006/relationships/oleObject" Target="../embeddings/oleObject6.bin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5.bin"/><Relationship Id="rId4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7" Type="http://schemas.openxmlformats.org/officeDocument/2006/relationships/oleObject" Target="../embeddings/oleObject8.bin"/><Relationship Id="rId2" Type="http://schemas.openxmlformats.org/officeDocument/2006/relationships/tags" Target="../tags/tag8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7.bin"/><Relationship Id="rId4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7" Type="http://schemas.openxmlformats.org/officeDocument/2006/relationships/oleObject" Target="../embeddings/oleObject10.bin"/><Relationship Id="rId2" Type="http://schemas.openxmlformats.org/officeDocument/2006/relationships/tags" Target="../tags/tag10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9.bin"/><Relationship Id="rId4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7" Type="http://schemas.openxmlformats.org/officeDocument/2006/relationships/oleObject" Target="../embeddings/oleObject12.bin"/><Relationship Id="rId2" Type="http://schemas.openxmlformats.org/officeDocument/2006/relationships/tags" Target="../tags/tag1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1.bin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7" Type="http://schemas.openxmlformats.org/officeDocument/2006/relationships/oleObject" Target="../embeddings/oleObject14.bin"/><Relationship Id="rId2" Type="http://schemas.openxmlformats.org/officeDocument/2006/relationships/tags" Target="../tags/tag14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3.bin"/><Relationship Id="rId4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332106263"/>
              </p:ext>
            </p:extLst>
          </p:nvPr>
        </p:nvGraphicFramePr>
        <p:xfrm>
          <a:off x="2118" y="2118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4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10" name="Object 9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Subtitle 2"/>
          <p:cNvSpPr txBox="1">
            <a:spLocks/>
          </p:cNvSpPr>
          <p:nvPr/>
        </p:nvSpPr>
        <p:spPr>
          <a:xfrm>
            <a:off x="948267" y="3166533"/>
            <a:ext cx="10363200" cy="304800"/>
          </a:xfrm>
          <a:prstGeom prst="rect">
            <a:avLst/>
          </a:prstGeom>
        </p:spPr>
        <p:txBody>
          <a:bodyPr vert="horz" lIns="121920" tIns="60960" rIns="121920" bIns="60960" rtlCol="0">
            <a:normAutofit fontScale="92500" lnSpcReduction="2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600" dirty="0"/>
          </a:p>
        </p:txBody>
      </p:sp>
      <p:pic>
        <p:nvPicPr>
          <p:cNvPr id="12" name="Picture 11" descr="Tesla_Master_Presentation_Jun2016.jpg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369563"/>
            <a:ext cx="12192000" cy="1921163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620713" y="5455604"/>
            <a:ext cx="10947400" cy="400110"/>
          </a:xfrm>
        </p:spPr>
        <p:txBody>
          <a:bodyPr anchor="t">
            <a:noAutofit/>
          </a:bodyPr>
          <a:lstStyle>
            <a:lvl1pPr marL="0" indent="0">
              <a:buNone/>
              <a:defRPr sz="2000" baseline="0">
                <a:solidFill>
                  <a:schemeClr val="accent1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pPr lvl="0"/>
            <a:r>
              <a:rPr lang="en-GB" dirty="0"/>
              <a:t>Energy Products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620713" y="5897420"/>
            <a:ext cx="10947400" cy="338554"/>
          </a:xfrm>
        </p:spPr>
        <p:txBody>
          <a:bodyPr anchor="t">
            <a:noAutofit/>
          </a:bodyPr>
          <a:lstStyle>
            <a:lvl1pPr marL="0" indent="0">
              <a:buNone/>
              <a:defRPr sz="1600" b="0" baseline="0">
                <a:solidFill>
                  <a:schemeClr val="accent1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pPr lvl="0"/>
            <a:r>
              <a:rPr lang="en-GB" dirty="0"/>
              <a:t>&lt;month year&gt; OR &lt;</a:t>
            </a:r>
            <a:r>
              <a:rPr lang="en-GB" dirty="0" err="1"/>
              <a:t>dd</a:t>
            </a:r>
            <a:r>
              <a:rPr lang="en-GB" dirty="0"/>
              <a:t>-mm-</a:t>
            </a:r>
            <a:r>
              <a:rPr lang="en-GB" dirty="0" err="1"/>
              <a:t>yyyy</a:t>
            </a:r>
            <a:r>
              <a:rPr lang="en-GB" dirty="0"/>
              <a:t>&gt;</a:t>
            </a:r>
          </a:p>
        </p:txBody>
      </p:sp>
      <p:sp>
        <p:nvSpPr>
          <p:cNvPr id="4" name="Rectangle 3"/>
          <p:cNvSpPr/>
          <p:nvPr/>
        </p:nvSpPr>
        <p:spPr>
          <a:xfrm>
            <a:off x="620713" y="6526306"/>
            <a:ext cx="7106863" cy="33169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620713" y="4814276"/>
            <a:ext cx="10947400" cy="599622"/>
          </a:xfrm>
        </p:spPr>
        <p:txBody>
          <a:bodyPr wrap="square" anchor="t">
            <a:noAutofit/>
          </a:bodyPr>
          <a:lstStyle>
            <a:lvl1pPr marL="0" indent="0">
              <a:buFontTx/>
              <a:buNone/>
              <a:defRPr sz="2800">
                <a:latin typeface="+mj-lt"/>
              </a:defRPr>
            </a:lvl1pPr>
            <a:lvl2pPr marL="457200" indent="0">
              <a:buFontTx/>
              <a:buNone/>
              <a:defRPr>
                <a:latin typeface="+mj-lt"/>
              </a:defRPr>
            </a:lvl2pPr>
            <a:lvl3pPr marL="914400" indent="0">
              <a:buFontTx/>
              <a:buNone/>
              <a:defRPr>
                <a:latin typeface="+mj-lt"/>
              </a:defRPr>
            </a:lvl3pPr>
            <a:lvl4pPr marL="1371600" indent="0">
              <a:buFontTx/>
              <a:buNone/>
              <a:defRPr>
                <a:latin typeface="+mj-lt"/>
              </a:defRPr>
            </a:lvl4pPr>
            <a:lvl5pPr marL="1828800" indent="0">
              <a:buFontTx/>
              <a:buNone/>
              <a:defRPr>
                <a:latin typeface="+mj-lt"/>
              </a:defRPr>
            </a:lvl5pPr>
          </a:lstStyle>
          <a:p>
            <a:pPr lvl="0"/>
            <a:r>
              <a:rPr lang="en-US" dirty="0"/>
              <a:t>TITLE</a:t>
            </a:r>
            <a:endParaRPr lang="en-ZA" dirty="0"/>
          </a:p>
        </p:txBody>
      </p:sp>
      <p:graphicFrame>
        <p:nvGraphicFramePr>
          <p:cNvPr id="9" name="Object 8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010398676"/>
              </p:ext>
            </p:extLst>
          </p:nvPr>
        </p:nvGraphicFramePr>
        <p:xfrm>
          <a:off x="2118" y="2118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5" name="think-cell Slide" r:id="rId8" imgW="270" imgH="270" progId="TCLayout.ActiveDocument.1">
                  <p:embed/>
                </p:oleObj>
              </mc:Choice>
              <mc:Fallback>
                <p:oleObj name="think-cell Slide" r:id="rId8" imgW="270" imgH="270" progId="TCLayout.ActiveDocument.1">
                  <p:embed/>
                  <p:pic>
                    <p:nvPicPr>
                      <p:cNvPr id="9" name="Object 8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Subtitle 2"/>
          <p:cNvSpPr txBox="1">
            <a:spLocks/>
          </p:cNvSpPr>
          <p:nvPr userDrawn="1"/>
        </p:nvSpPr>
        <p:spPr>
          <a:xfrm>
            <a:off x="948267" y="3166533"/>
            <a:ext cx="10363200" cy="304800"/>
          </a:xfrm>
          <a:prstGeom prst="rect">
            <a:avLst/>
          </a:prstGeom>
        </p:spPr>
        <p:txBody>
          <a:bodyPr vert="horz" lIns="121920" tIns="60960" rIns="121920" bIns="60960" rtlCol="0">
            <a:normAutofit fontScale="92500" lnSpcReduction="2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600" dirty="0"/>
          </a:p>
        </p:txBody>
      </p:sp>
      <p:pic>
        <p:nvPicPr>
          <p:cNvPr id="14" name="Picture 13" descr="Tesla_Master_Presentation_Jun2016.jpg"/>
          <p:cNvPicPr>
            <a:picLocks noChangeAspect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369563"/>
            <a:ext cx="12192000" cy="1921163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620713" y="6526306"/>
            <a:ext cx="7106863" cy="33169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0256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216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2118" y="2118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6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200">
                <a:latin typeface="Helvetica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1021274" y="347626"/>
            <a:ext cx="44925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  <a:cs typeface="Helvetica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01876" y="1"/>
            <a:ext cx="1099120" cy="527943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>
            <a:normAutofit/>
          </a:bodyPr>
          <a:lstStyle>
            <a:lvl1pPr algn="l">
              <a:defRPr sz="3733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47200" y="6598743"/>
            <a:ext cx="2844800" cy="22539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 algn="r"/>
            <a:fld id="{31A15EAA-547D-4185-A4E0-DDC0B5B98EDA}" type="slidenum">
              <a:rPr lang="en-US" smtClean="0">
                <a:latin typeface="Helvetica" pitchFamily="34" charset="0"/>
              </a:rPr>
              <a:pPr algn="r"/>
              <a:t>‹#›</a:t>
            </a:fld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15639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548472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2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634314" y="510962"/>
            <a:ext cx="10933799" cy="400110"/>
          </a:xfrm>
        </p:spPr>
        <p:txBody>
          <a:bodyPr wrap="square" lIns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  <a:latin typeface="Gotham Medium" panose="02000604030000020004" pitchFamily="50" charset="0"/>
              </a:defRPr>
            </a:lvl1pPr>
            <a:lvl2pPr marL="609585" indent="0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Gotham Medium" panose="02000604030000020004" pitchFamily="50" charset="0"/>
              </a:defRPr>
            </a:lvl2pPr>
            <a:lvl3pPr marL="1219170" indent="0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Gotham Medium" panose="02000604030000020004" pitchFamily="50" charset="0"/>
              </a:defRPr>
            </a:lvl3pPr>
            <a:lvl4pPr marL="1828755" indent="0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Gotham Medium" panose="02000604030000020004" pitchFamily="50" charset="0"/>
              </a:defRPr>
            </a:lvl4pPr>
            <a:lvl5pPr marL="2438339" indent="0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Gotham Medium" panose="02000604030000020004" pitchFamily="50" charset="0"/>
              </a:defRPr>
            </a:lvl5pPr>
          </a:lstStyle>
          <a:p>
            <a:pPr lvl="0"/>
            <a:r>
              <a:rPr lang="en-GB" dirty="0"/>
              <a:t>Section slide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634314" y="911072"/>
            <a:ext cx="10933799" cy="369332"/>
          </a:xfrm>
        </p:spPr>
        <p:txBody>
          <a:bodyPr wrap="square" lIns="0">
            <a:spAutoFit/>
          </a:bodyPr>
          <a:lstStyle>
            <a:lvl1pPr marL="0" indent="0">
              <a:buNone/>
              <a:defRPr sz="1800" baseline="0">
                <a:solidFill>
                  <a:schemeClr val="accent1"/>
                </a:solidFill>
                <a:latin typeface="Gotham Book" charset="0"/>
                <a:ea typeface="Gotham Book" charset="0"/>
                <a:cs typeface="Gotham Book" charset="0"/>
              </a:defRPr>
            </a:lvl1pPr>
            <a:lvl2pPr marL="609585" indent="0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Gotham Medium" panose="02000604030000020004" pitchFamily="50" charset="0"/>
              </a:defRPr>
            </a:lvl2pPr>
            <a:lvl3pPr marL="1219170" indent="0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Gotham Medium" panose="02000604030000020004" pitchFamily="50" charset="0"/>
              </a:defRPr>
            </a:lvl3pPr>
            <a:lvl4pPr marL="1828755" indent="0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Gotham Medium" panose="02000604030000020004" pitchFamily="50" charset="0"/>
              </a:defRPr>
            </a:lvl4pPr>
            <a:lvl5pPr marL="2438339" indent="0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Gotham Medium" panose="02000604030000020004" pitchFamily="50" charset="0"/>
              </a:defRPr>
            </a:lvl5pPr>
          </a:lstStyle>
          <a:p>
            <a:pPr lvl="0"/>
            <a:r>
              <a:rPr lang="en-GB" dirty="0"/>
              <a:t>Sub-head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0969418" y="6492875"/>
            <a:ext cx="5986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kumimoji="0" lang="en-GB" sz="1000" b="0" i="0" u="none" strike="noStrike" kern="1200" cap="none" spc="0" normalizeH="0" baseline="0" smtClean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fld id="{00E6B595-AC0B-45AA-8133-7422E92C4F20}" type="slidenum">
              <a:rPr lang="uk-UA" smtClean="0"/>
              <a:pPr/>
              <a:t>‹#›</a:t>
            </a:fld>
            <a:endParaRPr lang="uk-UA" dirty="0"/>
          </a:p>
        </p:txBody>
      </p:sp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66028286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3" name="think-cell Slide" r:id="rId7" imgW="270" imgH="270" progId="TCLayout.ActiveDocument.1">
                  <p:embed/>
                </p:oleObj>
              </mc:Choice>
              <mc:Fallback>
                <p:oleObj name="think-cell Slide" r:id="rId7" imgW="270" imgH="270" progId="TCLayout.ActiveDocument.1">
                  <p:embed/>
                  <p:pic>
                    <p:nvPicPr>
                      <p:cNvPr id="7" name="Object 6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/>
          <p:nvPr userDrawn="1"/>
        </p:nvSpPr>
        <p:spPr>
          <a:xfrm>
            <a:off x="634314" y="0"/>
            <a:ext cx="703114" cy="99157"/>
          </a:xfrm>
          <a:prstGeom prst="rect">
            <a:avLst/>
          </a:prstGeom>
          <a:solidFill>
            <a:srgbClr val="E31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189" tIns="40094" rIns="80189" bIns="4009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578" dirty="0">
              <a:solidFill>
                <a:srgbClr val="E3193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712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21387468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8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634314" y="510962"/>
            <a:ext cx="10933799" cy="400110"/>
          </a:xfrm>
        </p:spPr>
        <p:txBody>
          <a:bodyPr wrap="square" lIns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  <a:latin typeface="Gotham Medium" panose="02000604030000020004" pitchFamily="50" charset="0"/>
              </a:defRPr>
            </a:lvl1pPr>
            <a:lvl2pPr marL="609585" indent="0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Gotham Medium" panose="02000604030000020004" pitchFamily="50" charset="0"/>
              </a:defRPr>
            </a:lvl2pPr>
            <a:lvl3pPr marL="1219170" indent="0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Gotham Medium" panose="02000604030000020004" pitchFamily="50" charset="0"/>
              </a:defRPr>
            </a:lvl3pPr>
            <a:lvl4pPr marL="1828755" indent="0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Gotham Medium" panose="02000604030000020004" pitchFamily="50" charset="0"/>
              </a:defRPr>
            </a:lvl4pPr>
            <a:lvl5pPr marL="2438339" indent="0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Gotham Medium" panose="02000604030000020004" pitchFamily="50" charset="0"/>
              </a:defRPr>
            </a:lvl5pPr>
          </a:lstStyle>
          <a:p>
            <a:pPr lvl="0"/>
            <a:r>
              <a:rPr lang="en-GB" dirty="0"/>
              <a:t>Section slide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634314" y="911072"/>
            <a:ext cx="10933799" cy="369332"/>
          </a:xfrm>
        </p:spPr>
        <p:txBody>
          <a:bodyPr wrap="square" lIns="0">
            <a:spAutoFit/>
          </a:bodyPr>
          <a:lstStyle>
            <a:lvl1pPr marL="0" indent="0">
              <a:buNone/>
              <a:defRPr sz="1800" baseline="0">
                <a:solidFill>
                  <a:schemeClr val="accent1"/>
                </a:solidFill>
                <a:latin typeface="Gotham Book" charset="0"/>
                <a:ea typeface="Gotham Book" charset="0"/>
                <a:cs typeface="Gotham Book" charset="0"/>
              </a:defRPr>
            </a:lvl1pPr>
            <a:lvl2pPr marL="609585" indent="0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Gotham Medium" panose="02000604030000020004" pitchFamily="50" charset="0"/>
              </a:defRPr>
            </a:lvl2pPr>
            <a:lvl3pPr marL="1219170" indent="0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Gotham Medium" panose="02000604030000020004" pitchFamily="50" charset="0"/>
              </a:defRPr>
            </a:lvl3pPr>
            <a:lvl4pPr marL="1828755" indent="0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Gotham Medium" panose="02000604030000020004" pitchFamily="50" charset="0"/>
              </a:defRPr>
            </a:lvl4pPr>
            <a:lvl5pPr marL="2438339" indent="0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Gotham Medium" panose="02000604030000020004" pitchFamily="50" charset="0"/>
              </a:defRPr>
            </a:lvl5pPr>
          </a:lstStyle>
          <a:p>
            <a:pPr lvl="0"/>
            <a:r>
              <a:rPr lang="en-GB" dirty="0"/>
              <a:t>Sub-head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0969418" y="6492875"/>
            <a:ext cx="5986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kumimoji="0" lang="en-GB" sz="1000" b="0" i="0" u="none" strike="noStrike" kern="1200" cap="none" spc="0" normalizeH="0" baseline="0" smtClean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fld id="{00E6B595-AC0B-45AA-8133-7422E92C4F20}" type="slidenum">
              <a:rPr lang="uk-UA" smtClean="0"/>
              <a:pPr/>
              <a:t>‹#›</a:t>
            </a:fld>
            <a:endParaRPr lang="uk-UA" dirty="0"/>
          </a:p>
        </p:txBody>
      </p:sp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24878645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9" name="think-cell Slide" r:id="rId7" imgW="270" imgH="270" progId="TCLayout.ActiveDocument.1">
                  <p:embed/>
                </p:oleObj>
              </mc:Choice>
              <mc:Fallback>
                <p:oleObj name="think-cell Slide" r:id="rId7" imgW="270" imgH="270" progId="TCLayout.ActiveDocument.1">
                  <p:embed/>
                  <p:pic>
                    <p:nvPicPr>
                      <p:cNvPr id="7" name="Object 6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/>
          <p:nvPr userDrawn="1"/>
        </p:nvSpPr>
        <p:spPr>
          <a:xfrm>
            <a:off x="634314" y="0"/>
            <a:ext cx="703114" cy="99157"/>
          </a:xfrm>
          <a:prstGeom prst="rect">
            <a:avLst/>
          </a:prstGeom>
          <a:solidFill>
            <a:srgbClr val="E31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189" tIns="40094" rIns="80189" bIns="4009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578" dirty="0">
              <a:solidFill>
                <a:srgbClr val="E3193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28986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60560468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2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itle Placeholder 3"/>
          <p:cNvSpPr>
            <a:spLocks noGrp="1"/>
          </p:cNvSpPr>
          <p:nvPr>
            <p:ph type="title"/>
          </p:nvPr>
        </p:nvSpPr>
        <p:spPr>
          <a:xfrm>
            <a:off x="628196" y="306503"/>
            <a:ext cx="10939917" cy="3779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lvl="0"/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0969418" y="6492875"/>
            <a:ext cx="5986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kumimoji="0" lang="en-GB" sz="1000" b="0" i="0" u="none" strike="noStrike" kern="1200" cap="none" spc="0" normalizeH="0" baseline="0" smtClean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fld id="{00E6B595-AC0B-45AA-8133-7422E92C4F20}" type="slidenum">
              <a:rPr lang="uk-UA" smtClean="0"/>
              <a:pPr/>
              <a:t>‹#›</a:t>
            </a:fld>
            <a:endParaRPr lang="uk-UA" dirty="0"/>
          </a:p>
        </p:txBody>
      </p:sp>
      <p:graphicFrame>
        <p:nvGraphicFramePr>
          <p:cNvPr id="5" name="Object 4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76174360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3" name="think-cell Slide" r:id="rId7" imgW="270" imgH="270" progId="TCLayout.ActiveDocument.1">
                  <p:embed/>
                </p:oleObj>
              </mc:Choice>
              <mc:Fallback>
                <p:oleObj name="think-cell Slide" r:id="rId7" imgW="270" imgH="270" progId="TCLayout.ActiveDocument.1">
                  <p:embed/>
                  <p:pic>
                    <p:nvPicPr>
                      <p:cNvPr id="5" name="Object 4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451040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31825" y="1608655"/>
            <a:ext cx="10936288" cy="4383284"/>
          </a:xfrm>
        </p:spPr>
        <p:txBody>
          <a:bodyPr>
            <a:normAutofit/>
          </a:bodyPr>
          <a:lstStyle>
            <a:lvl1pPr>
              <a:buClr>
                <a:schemeClr val="tx2"/>
              </a:buClr>
              <a:defRPr sz="1400">
                <a:latin typeface="Helvetica Neue" charset="0"/>
                <a:ea typeface="Helvetica Neue" charset="0"/>
                <a:cs typeface="Helvetica Neue" charset="0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 baseline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Text</a:t>
            </a:r>
          </a:p>
          <a:p>
            <a:pPr lvl="2"/>
            <a:r>
              <a:rPr lang="en-US" dirty="0"/>
              <a:t>Text</a:t>
            </a:r>
          </a:p>
          <a:p>
            <a:pPr lvl="3"/>
            <a:r>
              <a:rPr lang="en-US" dirty="0"/>
              <a:t>Text</a:t>
            </a:r>
          </a:p>
          <a:p>
            <a:pPr lvl="4"/>
            <a:r>
              <a:rPr lang="en-US" dirty="0"/>
              <a:t>Text </a:t>
            </a:r>
          </a:p>
        </p:txBody>
      </p:sp>
      <p:sp>
        <p:nvSpPr>
          <p:cNvPr id="7" name="Title Placeholder 3"/>
          <p:cNvSpPr>
            <a:spLocks noGrp="1"/>
          </p:cNvSpPr>
          <p:nvPr>
            <p:ph type="title"/>
          </p:nvPr>
        </p:nvSpPr>
        <p:spPr>
          <a:xfrm>
            <a:off x="628196" y="306503"/>
            <a:ext cx="10939917" cy="3779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lvl="0"/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0969418" y="6492875"/>
            <a:ext cx="5986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kumimoji="0" lang="en-GB" sz="1000" b="0" i="0" u="none" strike="noStrike" kern="1200" cap="none" spc="0" normalizeH="0" baseline="0" smtClean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fld id="{00E6B595-AC0B-45AA-8133-7422E92C4F20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210388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196" y="1600266"/>
            <a:ext cx="5384800" cy="4383284"/>
          </a:xfrm>
        </p:spPr>
        <p:txBody>
          <a:bodyPr>
            <a:normAutofit/>
          </a:bodyPr>
          <a:lstStyle>
            <a:lvl1pPr>
              <a:buClr>
                <a:schemeClr val="tx2"/>
              </a:buClr>
              <a:defRPr sz="1400">
                <a:latin typeface="Helvetica Neue" charset="0"/>
                <a:ea typeface="Helvetica Neue" charset="0"/>
                <a:cs typeface="Helvetica Neue" charset="0"/>
              </a:defRPr>
            </a:lvl1pPr>
            <a:lvl2pPr>
              <a:buClr>
                <a:schemeClr val="tx2"/>
              </a:buClr>
              <a:defRPr sz="1400">
                <a:latin typeface="Helvetica Neue" charset="0"/>
                <a:ea typeface="Helvetica Neue" charset="0"/>
                <a:cs typeface="Helvetica Neue" charset="0"/>
              </a:defRPr>
            </a:lvl2pPr>
            <a:lvl3pPr>
              <a:defRPr sz="1400">
                <a:latin typeface="Helvetica Neue" charset="0"/>
                <a:ea typeface="Helvetica Neue" charset="0"/>
                <a:cs typeface="Helvetica Neue" charset="0"/>
              </a:defRPr>
            </a:lvl3pPr>
            <a:lvl4pPr>
              <a:defRPr sz="1400">
                <a:latin typeface="Helvetica Neue" charset="0"/>
                <a:ea typeface="Helvetica Neue" charset="0"/>
                <a:cs typeface="Helvetica Neue" charset="0"/>
              </a:defRPr>
            </a:lvl4pPr>
            <a:lvl5pPr>
              <a:defRPr sz="1400">
                <a:latin typeface="Helvetica Neue" charset="0"/>
                <a:ea typeface="Helvetica Neue" charset="0"/>
                <a:cs typeface="Helvetica Neue" charset="0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3313" y="1600266"/>
            <a:ext cx="5384800" cy="4383285"/>
          </a:xfrm>
        </p:spPr>
        <p:txBody>
          <a:bodyPr>
            <a:normAutofit/>
          </a:bodyPr>
          <a:lstStyle>
            <a:lvl1pPr>
              <a:buClr>
                <a:schemeClr val="tx2"/>
              </a:buClr>
              <a:defRPr sz="1400">
                <a:latin typeface="Helvetica Neue" charset="0"/>
                <a:ea typeface="Helvetica Neue" charset="0"/>
                <a:cs typeface="Helvetica Neue" charset="0"/>
              </a:defRPr>
            </a:lvl1pPr>
            <a:lvl2pPr>
              <a:defRPr sz="1400">
                <a:latin typeface="Helvetica Neue" charset="0"/>
                <a:ea typeface="Helvetica Neue" charset="0"/>
                <a:cs typeface="Helvetica Neue" charset="0"/>
              </a:defRPr>
            </a:lvl2pPr>
            <a:lvl3pPr>
              <a:defRPr sz="1400">
                <a:latin typeface="Helvetica Neue" charset="0"/>
                <a:ea typeface="Helvetica Neue" charset="0"/>
                <a:cs typeface="Helvetica Neue" charset="0"/>
              </a:defRPr>
            </a:lvl3pPr>
            <a:lvl4pPr>
              <a:defRPr sz="1400">
                <a:latin typeface="Helvetica Neue" charset="0"/>
                <a:ea typeface="Helvetica Neue" charset="0"/>
                <a:cs typeface="Helvetica Neue" charset="0"/>
              </a:defRPr>
            </a:lvl4pPr>
            <a:lvl5pPr>
              <a:defRPr sz="1400">
                <a:latin typeface="Helvetica Neue" charset="0"/>
                <a:ea typeface="Helvetica Neue" charset="0"/>
                <a:cs typeface="Helvetica Neue" charset="0"/>
              </a:defRPr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itle Placeholder 3"/>
          <p:cNvSpPr>
            <a:spLocks noGrp="1"/>
          </p:cNvSpPr>
          <p:nvPr>
            <p:ph type="title"/>
          </p:nvPr>
        </p:nvSpPr>
        <p:spPr>
          <a:xfrm>
            <a:off x="628196" y="306503"/>
            <a:ext cx="10939917" cy="3779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lvl="0"/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0969418" y="6492875"/>
            <a:ext cx="5986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kumimoji="0" lang="en-GB" sz="1000" b="0" i="0" u="none" strike="noStrike" kern="1200" cap="none" spc="0" normalizeH="0" baseline="0" smtClean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fld id="{00E6B595-AC0B-45AA-8133-7422E92C4F20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98320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+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6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10485967" y="1"/>
            <a:ext cx="1117600" cy="16637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628196" y="700549"/>
            <a:ext cx="10943535" cy="369332"/>
          </a:xfrm>
        </p:spPr>
        <p:txBody>
          <a:bodyPr vert="horz" wrap="square" lIns="0" tIns="45720" rIns="91440" bIns="45720" rtlCol="0">
            <a:spAutoFit/>
          </a:bodyPr>
          <a:lstStyle>
            <a:lvl1pPr>
              <a:defRPr lang="en-GB" sz="1800" baseline="0" dirty="0">
                <a:solidFill>
                  <a:schemeClr val="accent1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pPr marL="0" lvl="0" indent="0">
              <a:buNone/>
            </a:pPr>
            <a:r>
              <a:rPr lang="en-GB" dirty="0"/>
              <a:t>Subtitle with 1 line lead</a:t>
            </a:r>
          </a:p>
        </p:txBody>
      </p:sp>
      <p:sp>
        <p:nvSpPr>
          <p:cNvPr id="9" name="Title Placeholder 3"/>
          <p:cNvSpPr>
            <a:spLocks noGrp="1"/>
          </p:cNvSpPr>
          <p:nvPr>
            <p:ph type="title"/>
          </p:nvPr>
        </p:nvSpPr>
        <p:spPr>
          <a:xfrm>
            <a:off x="628196" y="306503"/>
            <a:ext cx="10939917" cy="3779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lvl="0"/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0969418" y="6492875"/>
            <a:ext cx="5986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kumimoji="0" lang="en-GB" sz="1000" b="0" i="0" u="none" strike="noStrike" kern="1200" cap="none" spc="0" normalizeH="0" baseline="0" smtClean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fld id="{00E6B595-AC0B-45AA-8133-7422E92C4F20}" type="slidenum">
              <a:rPr lang="uk-UA" smtClean="0"/>
              <a:pPr/>
              <a:t>‹#›</a:t>
            </a:fld>
            <a:endParaRPr lang="uk-UA" dirty="0"/>
          </a:p>
        </p:txBody>
      </p:sp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3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7" name="think-cell Slide" r:id="rId7" imgW="270" imgH="270" progId="TCLayout.ActiveDocument.1">
                  <p:embed/>
                </p:oleObj>
              </mc:Choice>
              <mc:Fallback>
                <p:oleObj name="think-cell Slide" r:id="rId7" imgW="270" imgH="270" progId="TCLayout.ActiveDocument.1">
                  <p:embed/>
                  <p:pic>
                    <p:nvPicPr>
                      <p:cNvPr id="8" name="Object 7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/>
          <p:cNvSpPr/>
          <p:nvPr userDrawn="1"/>
        </p:nvSpPr>
        <p:spPr>
          <a:xfrm>
            <a:off x="10485967" y="1"/>
            <a:ext cx="1117600" cy="16637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489702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+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0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2" y="1079491"/>
            <a:ext cx="10958512" cy="369332"/>
          </a:xfrm>
        </p:spPr>
        <p:txBody>
          <a:bodyPr vert="horz" wrap="square" lIns="0" tIns="45720" rIns="91440" bIns="45720" rtlCol="0">
            <a:spAutoFit/>
          </a:bodyPr>
          <a:lstStyle>
            <a:lvl1pPr>
              <a:defRPr lang="en-GB" sz="1800" baseline="0" dirty="0">
                <a:solidFill>
                  <a:schemeClr val="accent1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pPr marL="0" lvl="0" indent="0">
              <a:buNone/>
            </a:pPr>
            <a:r>
              <a:rPr lang="en-GB" dirty="0"/>
              <a:t>Subtitle with 2 line lead</a:t>
            </a:r>
          </a:p>
        </p:txBody>
      </p:sp>
      <p:sp>
        <p:nvSpPr>
          <p:cNvPr id="9" name="Title Placeholder 3"/>
          <p:cNvSpPr>
            <a:spLocks noGrp="1"/>
          </p:cNvSpPr>
          <p:nvPr>
            <p:ph type="title"/>
          </p:nvPr>
        </p:nvSpPr>
        <p:spPr>
          <a:xfrm>
            <a:off x="628196" y="306503"/>
            <a:ext cx="10939917" cy="3779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lvl="0"/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0969418" y="6492875"/>
            <a:ext cx="5986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kumimoji="0" lang="en-GB" sz="1000" b="0" i="0" u="none" strike="noStrike" kern="1200" cap="none" spc="0" normalizeH="0" baseline="0" smtClean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fld id="{00E6B595-AC0B-45AA-8133-7422E92C4F20}" type="slidenum">
              <a:rPr lang="uk-UA" smtClean="0"/>
              <a:pPr/>
              <a:t>‹#›</a:t>
            </a:fld>
            <a:endParaRPr lang="uk-UA" dirty="0"/>
          </a:p>
        </p:txBody>
      </p:sp>
      <p:graphicFrame>
        <p:nvGraphicFramePr>
          <p:cNvPr id="6" name="Object 5" hidden="1"/>
          <p:cNvGraphicFramePr>
            <a:graphicFrameLocks noChangeAspect="1"/>
          </p:cNvGraphicFramePr>
          <p:nvPr userDrawn="1">
            <p:custDataLst>
              <p:tags r:id="rId3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1" name="think-cell Slide" r:id="rId7" imgW="270" imgH="270" progId="TCLayout.ActiveDocument.1">
                  <p:embed/>
                </p:oleObj>
              </mc:Choice>
              <mc:Fallback>
                <p:oleObj name="think-cell Slide" r:id="rId7" imgW="270" imgH="270" progId="TCLayout.ActiveDocument.1">
                  <p:embed/>
                  <p:pic>
                    <p:nvPicPr>
                      <p:cNvPr id="6" name="Object 5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173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dented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80562264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4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itle Placeholder 3"/>
          <p:cNvSpPr>
            <a:spLocks noGrp="1"/>
          </p:cNvSpPr>
          <p:nvPr>
            <p:ph type="title"/>
          </p:nvPr>
        </p:nvSpPr>
        <p:spPr>
          <a:xfrm>
            <a:off x="628196" y="306503"/>
            <a:ext cx="10939917" cy="377986"/>
          </a:xfrm>
          <a:prstGeom prst="rect">
            <a:avLst/>
          </a:prstGeom>
        </p:spPr>
        <p:txBody>
          <a:bodyPr wrap="square" lIns="457200" tIns="0" rIns="0" bIns="0">
            <a:spAutoFit/>
          </a:bodyPr>
          <a:lstStyle>
            <a:lvl1pPr>
              <a:defRPr lang="en-GB" noProof="0" dirty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0969418" y="6492875"/>
            <a:ext cx="5986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kumimoji="0" lang="en-GB" sz="1000" b="0" i="0" u="none" strike="noStrike" kern="1200" cap="none" spc="0" normalizeH="0" baseline="0" smtClean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fld id="{00E6B595-AC0B-45AA-8133-7422E92C4F20}" type="slidenum">
              <a:rPr lang="uk-UA" smtClean="0"/>
              <a:pPr/>
              <a:t>‹#›</a:t>
            </a:fld>
            <a:endParaRPr lang="uk-UA" dirty="0"/>
          </a:p>
        </p:txBody>
      </p:sp>
      <p:graphicFrame>
        <p:nvGraphicFramePr>
          <p:cNvPr id="5" name="Object 4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83591652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5" name="think-cell Slide" r:id="rId7" imgW="270" imgH="270" progId="TCLayout.ActiveDocument.1">
                  <p:embed/>
                </p:oleObj>
              </mc:Choice>
              <mc:Fallback>
                <p:oleObj name="think-cell Slide" r:id="rId7" imgW="270" imgH="270" progId="TCLayout.ActiveDocument.1">
                  <p:embed/>
                  <p:pic>
                    <p:nvPicPr>
                      <p:cNvPr id="5" name="Object 4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29738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4937030" y="6481235"/>
            <a:ext cx="2317942" cy="1744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25400" tIns="25400" rIns="25400" bIns="25400" numCol="1" spcCol="38100" rtlCol="0" anchor="ctr">
            <a:spAutoFit/>
          </a:bodyPr>
          <a:lstStyle/>
          <a:p>
            <a:pPr marL="0" marR="0" indent="0" algn="ctr" defTabSz="41275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spc="0" normalizeH="0" baseline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FillTx/>
                <a:latin typeface="Gotham Book" charset="0"/>
                <a:ea typeface="Gotham Book" charset="0"/>
                <a:cs typeface="Gotham Book" charset="0"/>
                <a:sym typeface="Helvetica Light"/>
              </a:rPr>
              <a:t>© 2017 Tesla Inc. | Proprietary &amp; Confidential</a:t>
            </a:r>
          </a:p>
        </p:txBody>
      </p:sp>
      <p:pic>
        <p:nvPicPr>
          <p:cNvPr id="5" name="Tesla_Primary_Wordmark_Web_CG4-03.png" descr="Tesla_Primary_Wordmark_Web_CG4-03.png">
            <a:extLst>
              <a:ext uri="{FF2B5EF4-FFF2-40B4-BE49-F238E27FC236}">
                <a16:creationId xmlns:a16="http://schemas.microsoft.com/office/drawing/2014/main" id="{91B88D87-09D4-214E-B8B4-4EC84E944F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alphaModFix amt="41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3856" y="6499420"/>
            <a:ext cx="1330457" cy="21613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4285915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19" Type="http://schemas.openxmlformats.org/officeDocument/2006/relationships/oleObject" Target="../embeddings/oleObject2.bin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2861751920"/>
              </p:ext>
            </p:extLst>
          </p:nvPr>
        </p:nvGraphicFramePr>
        <p:xfrm>
          <a:off x="2118" y="2118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0" name="think-cell Slide" r:id="rId16" imgW="270" imgH="270" progId="TCLayout.ActiveDocument.1">
                  <p:embed/>
                </p:oleObj>
              </mc:Choice>
              <mc:Fallback>
                <p:oleObj name="think-cell Slide" r:id="rId16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196" y="1601424"/>
            <a:ext cx="10939917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Text</a:t>
            </a:r>
          </a:p>
          <a:p>
            <a:pPr lvl="1"/>
            <a:r>
              <a:rPr lang="en-GB" dirty="0"/>
              <a:t>Text</a:t>
            </a:r>
          </a:p>
          <a:p>
            <a:pPr lvl="2"/>
            <a:r>
              <a:rPr lang="en-GB" dirty="0"/>
              <a:t>Text</a:t>
            </a:r>
          </a:p>
          <a:p>
            <a:pPr lvl="3"/>
            <a:r>
              <a:rPr lang="en-GB" dirty="0"/>
              <a:t>Text</a:t>
            </a:r>
          </a:p>
          <a:p>
            <a:pPr lvl="4"/>
            <a:r>
              <a:rPr lang="en-GB" dirty="0"/>
              <a:t>Text</a:t>
            </a:r>
          </a:p>
        </p:txBody>
      </p:sp>
      <p:sp>
        <p:nvSpPr>
          <p:cNvPr id="4" name="Title Placeholder 3"/>
          <p:cNvSpPr>
            <a:spLocks noGrp="1"/>
          </p:cNvSpPr>
          <p:nvPr>
            <p:ph type="title"/>
          </p:nvPr>
        </p:nvSpPr>
        <p:spPr>
          <a:xfrm>
            <a:off x="628196" y="306503"/>
            <a:ext cx="10939917" cy="3779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lvl="0"/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0969418" y="6492875"/>
            <a:ext cx="5986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kumimoji="0" lang="en-GB" sz="1000" b="0" i="0" u="none" strike="noStrike" kern="1200" cap="none" spc="0" normalizeH="0" baseline="0" smtClean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fld id="{00E6B595-AC0B-45AA-8133-7422E92C4F20}" type="slidenum">
              <a:rPr lang="uk-UA" smtClean="0"/>
              <a:pPr/>
              <a:t>‹#›</a:t>
            </a:fld>
            <a:endParaRPr lang="uk-UA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628196" y="6632790"/>
            <a:ext cx="988879" cy="10866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629253" y="6550121"/>
            <a:ext cx="2933495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Gotham Book" charset="0"/>
                <a:ea typeface="Gotham Book" charset="0"/>
                <a:cs typeface="Gotham Book" charset="0"/>
                <a:sym typeface="Helvetica Light"/>
              </a:rPr>
              <a:t>© 2018 Tesla Inc. | Proprietary &amp; Confidential</a:t>
            </a:r>
          </a:p>
        </p:txBody>
      </p:sp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15"/>
            </p:custDataLst>
            <p:extLst>
              <p:ext uri="{D42A27DB-BD31-4B8C-83A1-F6EECF244321}">
                <p14:modId xmlns:p14="http://schemas.microsoft.com/office/powerpoint/2010/main" val="2747521740"/>
              </p:ext>
            </p:extLst>
          </p:nvPr>
        </p:nvGraphicFramePr>
        <p:xfrm>
          <a:off x="2118" y="2118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1" name="think-cell Slide" r:id="rId19" imgW="270" imgH="270" progId="TCLayout.ActiveDocument.1">
                  <p:embed/>
                </p:oleObj>
              </mc:Choice>
              <mc:Fallback>
                <p:oleObj name="think-cell Slide" r:id="rId19" imgW="270" imgH="270" progId="TCLayout.ActiveDocument.1">
                  <p:embed/>
                  <p:pic>
                    <p:nvPicPr>
                      <p:cNvPr id="8" name="Object 7" hidden="1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628196" y="6632790"/>
            <a:ext cx="988879" cy="108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563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746" r:id="rId11"/>
  </p:sldLayoutIdLst>
  <p:hf hdr="0" dt="0"/>
  <p:txStyles>
    <p:titleStyle>
      <a:lvl1pPr algn="l" defTabSz="609585" rtl="0" eaLnBrk="1" latinLnBrk="0" hangingPunct="1">
        <a:spcBef>
          <a:spcPct val="0"/>
        </a:spcBef>
        <a:buNone/>
        <a:defRPr lang="en-US" sz="2400" kern="1200" smtClean="0">
          <a:solidFill>
            <a:schemeClr val="tx1"/>
          </a:solidFill>
          <a:latin typeface="Gotham Medium" charset="0"/>
          <a:ea typeface="Gotham Medium" charset="0"/>
          <a:cs typeface="Gotham Medium" charset="0"/>
        </a:defRPr>
      </a:lvl1pPr>
    </p:titleStyle>
    <p:bodyStyle>
      <a:lvl1pPr marL="228600" indent="-228600" algn="l" defTabSz="609585" rtl="0" eaLnBrk="1" latinLnBrk="0" hangingPunct="1">
        <a:spcBef>
          <a:spcPts val="0"/>
        </a:spcBef>
        <a:spcAft>
          <a:spcPts val="300"/>
        </a:spcAft>
        <a:buClr>
          <a:schemeClr val="tx2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Helvetica Neue" charset="0"/>
          <a:ea typeface="Helvetica Neue" charset="0"/>
          <a:cs typeface="Helvetica Neue" charset="0"/>
        </a:defRPr>
      </a:lvl1pPr>
      <a:lvl2pPr marL="685800" indent="-228600" algn="l" defTabSz="609585" rtl="0" eaLnBrk="1" latinLnBrk="0" hangingPunct="1">
        <a:spcBef>
          <a:spcPts val="0"/>
        </a:spcBef>
        <a:spcAft>
          <a:spcPts val="300"/>
        </a:spcAft>
        <a:buClr>
          <a:schemeClr val="tx2"/>
        </a:buClr>
        <a:buFont typeface="Arial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609585" rtl="0" eaLnBrk="1" latinLnBrk="0" hangingPunct="1">
        <a:spcBef>
          <a:spcPts val="0"/>
        </a:spcBef>
        <a:spcAft>
          <a:spcPts val="300"/>
        </a:spcAft>
        <a:buClr>
          <a:schemeClr val="tx2"/>
        </a:buClr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609585" rtl="0" eaLnBrk="1" latinLnBrk="0" hangingPunct="1">
        <a:spcBef>
          <a:spcPts val="0"/>
        </a:spcBef>
        <a:spcAft>
          <a:spcPts val="300"/>
        </a:spcAft>
        <a:buClr>
          <a:schemeClr val="tx2"/>
        </a:buClr>
        <a:buFont typeface="Arial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609585" rtl="0" eaLnBrk="1" latinLnBrk="0" hangingPunct="1">
        <a:spcBef>
          <a:spcPts val="0"/>
        </a:spcBef>
        <a:spcAft>
          <a:spcPts val="300"/>
        </a:spcAft>
        <a:buClr>
          <a:schemeClr val="tx2"/>
        </a:buClr>
        <a:buFont typeface="Arial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0713" y="5114087"/>
            <a:ext cx="10947400" cy="599622"/>
          </a:xfrm>
        </p:spPr>
        <p:txBody>
          <a:bodyPr/>
          <a:lstStyle/>
          <a:p>
            <a:r>
              <a:rPr lang="en-US" sz="2000" dirty="0"/>
              <a:t>ERCOT MWG – NPRR1020 meter setup</a:t>
            </a:r>
          </a:p>
          <a:p>
            <a:endParaRPr lang="en-US" sz="2000" dirty="0"/>
          </a:p>
          <a:p>
            <a:r>
              <a:rPr lang="en-US" sz="2000" dirty="0"/>
              <a:t>August 2020</a:t>
            </a:r>
          </a:p>
        </p:txBody>
      </p:sp>
    </p:spTree>
    <p:extLst>
      <p:ext uri="{BB962C8B-B14F-4D97-AF65-F5344CB8AC3E}">
        <p14:creationId xmlns:p14="http://schemas.microsoft.com/office/powerpoint/2010/main" val="2669054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8711AEB-1E1E-4E2E-A6BF-5E28E7CF813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Takeaways from the presentation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F30631-52DE-40DD-A7C8-C5768442FD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0E6B595-AC0B-45AA-8133-7422E92C4F20}" type="slidenum">
              <a:rPr lang="uk-UA" smtClean="0"/>
              <a:pPr/>
              <a:t>1</a:t>
            </a:fld>
            <a:endParaRPr lang="uk-UA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CA4D32-CD90-47DF-9E4C-5F6A026C6EF2}"/>
              </a:ext>
            </a:extLst>
          </p:cNvPr>
          <p:cNvSpPr txBox="1"/>
          <p:nvPr/>
        </p:nvSpPr>
        <p:spPr>
          <a:xfrm>
            <a:off x="367645" y="1291472"/>
            <a:ext cx="112004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sz="1400" dirty="0"/>
              <a:t>Recap – How to meter BESS with integrated aux loads? </a:t>
            </a:r>
          </a:p>
          <a:p>
            <a:pPr marL="228600" indent="-228600"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sz="1400" dirty="0"/>
              <a:t>Connection method for meter telemetry signal</a:t>
            </a:r>
          </a:p>
          <a:p>
            <a:pPr marL="228600" indent="-228600"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sz="1400" dirty="0"/>
              <a:t>Meter programming to accomplish the connection</a:t>
            </a:r>
          </a:p>
          <a:p>
            <a:pPr marL="228600" indent="-228600"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sz="1400" dirty="0"/>
              <a:t>Meter programming to segregate WSL and retail load values for MV90 reporting</a:t>
            </a:r>
          </a:p>
          <a:p>
            <a:pPr marL="228600" indent="-228600"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77586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8E26563-B507-4CEE-A631-455AAACD297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34314" y="510962"/>
            <a:ext cx="779707" cy="400110"/>
          </a:xfrm>
        </p:spPr>
        <p:txBody>
          <a:bodyPr/>
          <a:lstStyle/>
          <a:p>
            <a:r>
              <a:rPr lang="en-US" b="1" dirty="0"/>
              <a:t>RECAP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7251AB-706F-43EF-AF46-69AB54C0DD9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4966" y="1111126"/>
            <a:ext cx="4882622" cy="400111"/>
          </a:xfrm>
        </p:spPr>
        <p:txBody>
          <a:bodyPr/>
          <a:lstStyle/>
          <a:p>
            <a:r>
              <a:rPr lang="en-US" dirty="0"/>
              <a:t>Integrated Aux load – WSL and Retail segregation?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98E2CA-0147-4D4F-9191-7331F97D07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0E6B595-AC0B-45AA-8133-7422E92C4F20}" type="slidenum">
              <a:rPr lang="uk-UA" smtClean="0"/>
              <a:pPr/>
              <a:t>2</a:t>
            </a:fld>
            <a:endParaRPr lang="uk-UA" dirty="0"/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B6CA7B22-106B-4AB7-B6D8-9FD2F4FEA6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949" y="1772239"/>
            <a:ext cx="4882623" cy="3940404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B1D23576-B9C8-4CFF-89B9-477E03F858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885362"/>
            <a:ext cx="5844379" cy="3421122"/>
          </a:xfrm>
          <a:prstGeom prst="rect">
            <a:avLst/>
          </a:prstGeom>
        </p:spPr>
      </p:pic>
      <p:sp>
        <p:nvSpPr>
          <p:cNvPr id="69" name="Text Placeholder 2">
            <a:extLst>
              <a:ext uri="{FF2B5EF4-FFF2-40B4-BE49-F238E27FC236}">
                <a16:creationId xmlns:a16="http://schemas.microsoft.com/office/drawing/2014/main" id="{36B78FCC-4ACE-4232-AB7E-D0CD1BD052A2}"/>
              </a:ext>
            </a:extLst>
          </p:cNvPr>
          <p:cNvSpPr txBox="1">
            <a:spLocks/>
          </p:cNvSpPr>
          <p:nvPr/>
        </p:nvSpPr>
        <p:spPr>
          <a:xfrm>
            <a:off x="6275423" y="1092111"/>
            <a:ext cx="4565401" cy="369332"/>
          </a:xfrm>
          <a:prstGeom prst="rect">
            <a:avLst/>
          </a:prstGeom>
        </p:spPr>
        <p:txBody>
          <a:bodyPr vert="horz" wrap="square" lIns="0" tIns="45720" rIns="91440" bIns="45720" rtlCol="0">
            <a:spAutoFit/>
          </a:bodyPr>
          <a:lstStyle>
            <a:lvl1pPr marL="0" indent="0" algn="l" defTabSz="609585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None/>
              <a:defRPr sz="1800" kern="1200" baseline="0">
                <a:solidFill>
                  <a:schemeClr val="accent1"/>
                </a:solidFill>
                <a:latin typeface="Gotham Book" charset="0"/>
                <a:ea typeface="Gotham Book" charset="0"/>
                <a:cs typeface="Gotham Book" charset="0"/>
              </a:defRPr>
            </a:lvl1pPr>
            <a:lvl2pPr marL="609585" indent="0" algn="l" defTabSz="609585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Arial"/>
              <a:buNone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Gotham Medium" panose="02000604030000020004" pitchFamily="50" charset="0"/>
                <a:ea typeface="+mn-ea"/>
                <a:cs typeface="+mn-cs"/>
              </a:defRPr>
            </a:lvl2pPr>
            <a:lvl3pPr marL="1219170" indent="0" algn="l" defTabSz="609585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Arial"/>
              <a:buNone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Gotham Medium" panose="02000604030000020004" pitchFamily="50" charset="0"/>
                <a:ea typeface="+mn-ea"/>
                <a:cs typeface="+mn-cs"/>
              </a:defRPr>
            </a:lvl3pPr>
            <a:lvl4pPr marL="1828755" indent="0" algn="l" defTabSz="609585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Arial"/>
              <a:buNone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Gotham Medium" panose="02000604030000020004" pitchFamily="50" charset="0"/>
                <a:ea typeface="+mn-ea"/>
                <a:cs typeface="+mn-cs"/>
              </a:defRPr>
            </a:lvl4pPr>
            <a:lvl5pPr marL="2438339" indent="0" algn="l" defTabSz="609585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Font typeface="Arial"/>
              <a:buNone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Gotham Medium" panose="02000604030000020004" pitchFamily="50" charset="0"/>
                <a:ea typeface="+mn-ea"/>
                <a:cs typeface="+mn-cs"/>
              </a:defRPr>
            </a:lvl5pPr>
            <a:lvl6pPr marL="335271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Aux load calculation and making it “</a:t>
            </a:r>
            <a:r>
              <a:rPr lang="en-US" dirty="0" err="1"/>
              <a:t>Meterable</a:t>
            </a:r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20038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2542356" y="541187"/>
            <a:ext cx="6284960" cy="400110"/>
          </a:xfrm>
        </p:spPr>
        <p:txBody>
          <a:bodyPr/>
          <a:lstStyle/>
          <a:p>
            <a:pPr algn="ctr"/>
            <a:r>
              <a:rPr lang="en-US" b="1" dirty="0"/>
              <a:t>	Connection method for meter telemetry signal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D459049-C23A-4591-A6EF-7E7CA788DA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6944" y="1509555"/>
            <a:ext cx="5651060" cy="80373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B95692A-0B6C-403B-B637-C04BCC88F00B}"/>
              </a:ext>
            </a:extLst>
          </p:cNvPr>
          <p:cNvSpPr txBox="1"/>
          <p:nvPr/>
        </p:nvSpPr>
        <p:spPr>
          <a:xfrm>
            <a:off x="838986" y="2714920"/>
            <a:ext cx="8314441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  <a:buClr>
                <a:schemeClr val="tx2"/>
              </a:buClr>
            </a:pPr>
            <a:r>
              <a:rPr lang="en-US" sz="1400" dirty="0"/>
              <a:t>Make the non-</a:t>
            </a:r>
            <a:r>
              <a:rPr lang="en-US" sz="1400" dirty="0" err="1"/>
              <a:t>meterable</a:t>
            </a:r>
            <a:r>
              <a:rPr lang="en-US" sz="1400" dirty="0"/>
              <a:t> internal aux load available in the meter</a:t>
            </a:r>
          </a:p>
          <a:p>
            <a:pPr marL="228600" indent="-228600"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sz="1400" dirty="0"/>
              <a:t>The Communication between RTAC &amp; meter is over DNP3</a:t>
            </a:r>
          </a:p>
          <a:p>
            <a:pPr marL="838185" lvl="1" indent="-228600"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sz="1400" dirty="0"/>
              <a:t>DNP3 point – Aux load setpoint transferred to meter.</a:t>
            </a:r>
          </a:p>
          <a:p>
            <a:pPr marL="228600" indent="-228600"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sz="1400" dirty="0"/>
              <a:t>The communication protocol is more customizable between DNP3/</a:t>
            </a:r>
            <a:r>
              <a:rPr lang="en-US" sz="1400" dirty="0" err="1"/>
              <a:t>modbus</a:t>
            </a:r>
            <a:r>
              <a:rPr lang="en-US" sz="1400" dirty="0"/>
              <a:t> and Ethernet IP/serial based on project basis.</a:t>
            </a:r>
          </a:p>
          <a:p>
            <a:pPr marL="228600" indent="-228600"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endParaRPr lang="en-US" sz="1400" dirty="0"/>
          </a:p>
          <a:p>
            <a:pPr>
              <a:spcAft>
                <a:spcPts val="300"/>
              </a:spcAft>
              <a:buClr>
                <a:schemeClr val="tx2"/>
              </a:buClr>
            </a:pPr>
            <a:r>
              <a:rPr lang="en-US" sz="1400" b="1" dirty="0"/>
              <a:t>Steps</a:t>
            </a:r>
          </a:p>
          <a:p>
            <a:pPr marL="342900" indent="-342900">
              <a:spcAft>
                <a:spcPts val="300"/>
              </a:spcAft>
              <a:buClr>
                <a:schemeClr val="tx2"/>
              </a:buClr>
              <a:buFont typeface="+mj-lt"/>
              <a:buAutoNum type="arabicPeriod"/>
            </a:pPr>
            <a:r>
              <a:rPr lang="en-US" sz="1400" dirty="0"/>
              <a:t>Setup the RTAC as DNP client with the meter.</a:t>
            </a:r>
          </a:p>
          <a:p>
            <a:pPr marL="342900" indent="-342900">
              <a:spcAft>
                <a:spcPts val="300"/>
              </a:spcAft>
              <a:buClr>
                <a:schemeClr val="tx2"/>
              </a:buClr>
              <a:buFont typeface="+mj-lt"/>
              <a:buAutoNum type="arabicPeriod"/>
            </a:pPr>
            <a:r>
              <a:rPr lang="en-US" sz="1400" dirty="0"/>
              <a:t>Setup the meter as DNP outstation.</a:t>
            </a:r>
          </a:p>
          <a:p>
            <a:pPr marL="342900" indent="-342900">
              <a:spcAft>
                <a:spcPts val="300"/>
              </a:spcAft>
              <a:buClr>
                <a:schemeClr val="tx2"/>
              </a:buClr>
              <a:buFont typeface="+mj-lt"/>
              <a:buAutoNum type="arabicPeriod"/>
            </a:pPr>
            <a:r>
              <a:rPr lang="en-US" sz="1400" dirty="0"/>
              <a:t>Establish points list – Analog outputs point </a:t>
            </a:r>
            <a:r>
              <a:rPr lang="en-US" sz="1400" dirty="0">
                <a:sym typeface="Wingdings" panose="05000000000000000000" pitchFamily="2" charset="2"/>
              </a:rPr>
              <a:t></a:t>
            </a:r>
            <a:r>
              <a:rPr lang="en-US" sz="1400" dirty="0"/>
              <a:t> Auxiliary load in MW</a:t>
            </a:r>
          </a:p>
          <a:p>
            <a:pPr marL="228600" indent="-228600"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endParaRPr lang="en-US" sz="1400" dirty="0"/>
          </a:p>
          <a:p>
            <a:pPr lvl="1">
              <a:spcAft>
                <a:spcPts val="300"/>
              </a:spcAft>
              <a:buClr>
                <a:schemeClr val="tx2"/>
              </a:buClr>
            </a:pPr>
            <a:endParaRPr lang="en-US" sz="1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40F62A8-47FA-4048-8EF6-05327D8A48DB}"/>
              </a:ext>
            </a:extLst>
          </p:cNvPr>
          <p:cNvSpPr txBox="1"/>
          <p:nvPr/>
        </p:nvSpPr>
        <p:spPr>
          <a:xfrm>
            <a:off x="2894028" y="1232856"/>
            <a:ext cx="11500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  <a:buClr>
                <a:schemeClr val="tx2"/>
              </a:buClr>
            </a:pPr>
            <a:r>
              <a:rPr lang="en-US" sz="1400" dirty="0"/>
              <a:t>DNP client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69A937C-A199-4D8B-9217-734CA8C0A469}"/>
              </a:ext>
            </a:extLst>
          </p:cNvPr>
          <p:cNvSpPr txBox="1"/>
          <p:nvPr/>
        </p:nvSpPr>
        <p:spPr>
          <a:xfrm>
            <a:off x="6562626" y="1232856"/>
            <a:ext cx="1403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  <a:buClr>
                <a:schemeClr val="tx2"/>
              </a:buClr>
            </a:pPr>
            <a:r>
              <a:rPr lang="en-US" sz="1400" dirty="0"/>
              <a:t>DNP outstation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3FD1606D-4408-4E33-A096-2BB2DDC70C29}"/>
              </a:ext>
            </a:extLst>
          </p:cNvPr>
          <p:cNvSpPr/>
          <p:nvPr/>
        </p:nvSpPr>
        <p:spPr>
          <a:xfrm>
            <a:off x="691299" y="5729713"/>
            <a:ext cx="115007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  <a:buClr>
                <a:schemeClr val="tx2"/>
              </a:buClr>
            </a:pPr>
            <a:r>
              <a:rPr lang="en-US" sz="1800" dirty="0"/>
              <a:t>TNMP (Utility for GAMBIT project) is also simultaneously working on the setup using ION8650 meter</a:t>
            </a:r>
          </a:p>
        </p:txBody>
      </p:sp>
    </p:spTree>
    <p:extLst>
      <p:ext uri="{BB962C8B-B14F-4D97-AF65-F5344CB8AC3E}">
        <p14:creationId xmlns:p14="http://schemas.microsoft.com/office/powerpoint/2010/main" val="1062515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19A96ED-C68C-485E-9F54-12DB035DFE3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43882" y="397840"/>
            <a:ext cx="5461686" cy="488280"/>
          </a:xfrm>
        </p:spPr>
        <p:txBody>
          <a:bodyPr/>
          <a:lstStyle/>
          <a:p>
            <a:r>
              <a:rPr lang="en-US" b="1" dirty="0"/>
              <a:t>Meter programming to accomplish the connection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25C179-BF94-40BC-A86B-42C0EA0B79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0E6B595-AC0B-45AA-8133-7422E92C4F20}" type="slidenum">
              <a:rPr lang="uk-UA" smtClean="0"/>
              <a:pPr/>
              <a:t>4</a:t>
            </a:fld>
            <a:endParaRPr lang="uk-UA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A4F708D-F5DE-4D6F-9B3E-0422EE12904A}"/>
              </a:ext>
            </a:extLst>
          </p:cNvPr>
          <p:cNvSpPr txBox="1"/>
          <p:nvPr/>
        </p:nvSpPr>
        <p:spPr>
          <a:xfrm>
            <a:off x="433633" y="1008668"/>
            <a:ext cx="113592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  <a:buClr>
                <a:schemeClr val="tx2"/>
              </a:buClr>
            </a:pPr>
            <a:r>
              <a:rPr lang="en-US" sz="1400" dirty="0"/>
              <a:t>Functions of meter include</a:t>
            </a:r>
          </a:p>
          <a:p>
            <a:pPr marL="342900" indent="-342900">
              <a:spcAft>
                <a:spcPts val="300"/>
              </a:spcAft>
              <a:buClr>
                <a:schemeClr val="tx2"/>
              </a:buClr>
              <a:buFont typeface="+mj-lt"/>
              <a:buAutoNum type="arabicPeriod"/>
            </a:pPr>
            <a:r>
              <a:rPr lang="en-US" sz="1400" dirty="0"/>
              <a:t>Setup up the meter as DNP outstation</a:t>
            </a:r>
          </a:p>
          <a:p>
            <a:pPr>
              <a:spcAft>
                <a:spcPts val="300"/>
              </a:spcAft>
              <a:buClr>
                <a:schemeClr val="tx2"/>
              </a:buClr>
            </a:pPr>
            <a:r>
              <a:rPr lang="en-US" sz="1400" dirty="0"/>
              <a:t>2.    Setup up the meter DNP map to receive </a:t>
            </a:r>
            <a:r>
              <a:rPr lang="en-US" sz="1400" dirty="0" err="1"/>
              <a:t>realtime</a:t>
            </a:r>
            <a:r>
              <a:rPr lang="en-US" sz="1400" dirty="0"/>
              <a:t> auxiliary load from DNP client(RTAC) as analog output point. (as MV01 in example) </a:t>
            </a:r>
          </a:p>
          <a:p>
            <a:pPr marL="342900" indent="-342900">
              <a:spcAft>
                <a:spcPts val="300"/>
              </a:spcAft>
              <a:buClr>
                <a:schemeClr val="tx2"/>
              </a:buClr>
              <a:buAutoNum type="arabicPeriod"/>
            </a:pPr>
            <a:endParaRPr lang="en-US" sz="1400" dirty="0"/>
          </a:p>
          <a:p>
            <a:pPr marL="228600" indent="-228600"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endParaRPr lang="en-US" sz="1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AF01DDD-9E96-46E3-9BCA-F03DB105C0C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602559" y="1921039"/>
            <a:ext cx="7559511" cy="4126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164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19A96ED-C68C-485E-9F54-12DB035DFE3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462356" y="397840"/>
            <a:ext cx="4899220" cy="422292"/>
          </a:xfrm>
        </p:spPr>
        <p:txBody>
          <a:bodyPr/>
          <a:lstStyle/>
          <a:p>
            <a:r>
              <a:rPr lang="en-US" b="1" dirty="0"/>
              <a:t>Meter programming for retail load reporting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25C179-BF94-40BC-A86B-42C0EA0B79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0E6B595-AC0B-45AA-8133-7422E92C4F20}" type="slidenum">
              <a:rPr lang="uk-UA" smtClean="0"/>
              <a:pPr/>
              <a:t>5</a:t>
            </a:fld>
            <a:endParaRPr lang="uk-UA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02E71BD-0E35-4D7D-81B6-9D12B61E849C}"/>
              </a:ext>
            </a:extLst>
          </p:cNvPr>
          <p:cNvSpPr txBox="1"/>
          <p:nvPr/>
        </p:nvSpPr>
        <p:spPr>
          <a:xfrm>
            <a:off x="433633" y="1008668"/>
            <a:ext cx="11359299" cy="2846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  <a:buClr>
                <a:schemeClr val="tx2"/>
              </a:buClr>
            </a:pPr>
            <a:r>
              <a:rPr lang="en-US" sz="1400" dirty="0"/>
              <a:t>Historize the Aux-load as load profile</a:t>
            </a:r>
          </a:p>
          <a:p>
            <a:pPr marL="285750" indent="-285750">
              <a:spcAft>
                <a:spcPts val="3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1400" dirty="0"/>
              <a:t>Flexibility over the intervals of power integration – 1minute in this example case</a:t>
            </a:r>
          </a:p>
          <a:p>
            <a:pPr marL="285750" indent="-285750">
              <a:spcAft>
                <a:spcPts val="3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1400" dirty="0"/>
              <a:t>Customizable MV90 recorder function. Change of interval function (COI) used as a standard for Energy reporting</a:t>
            </a:r>
          </a:p>
          <a:p>
            <a:pPr marL="285750" indent="-285750">
              <a:spcAft>
                <a:spcPts val="3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1400" dirty="0"/>
              <a:t>The recorder function can include multiple elements to be reported in single Function</a:t>
            </a:r>
          </a:p>
          <a:p>
            <a:pPr marL="895335" lvl="1" indent="-285750">
              <a:spcAft>
                <a:spcPts val="3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1400" dirty="0"/>
              <a:t>Real Power</a:t>
            </a:r>
          </a:p>
          <a:p>
            <a:pPr marL="895335" lvl="1" indent="-285750">
              <a:spcAft>
                <a:spcPts val="3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1400" dirty="0"/>
              <a:t>Reactive power</a:t>
            </a:r>
          </a:p>
          <a:p>
            <a:pPr marL="895335" lvl="1" indent="-285750">
              <a:spcAft>
                <a:spcPts val="3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1400" dirty="0"/>
              <a:t>Aux load power</a:t>
            </a:r>
          </a:p>
          <a:p>
            <a:pPr marL="895335" lvl="1" indent="-285750">
              <a:spcAft>
                <a:spcPts val="3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1400" dirty="0"/>
              <a:t>WSL Energy</a:t>
            </a:r>
          </a:p>
          <a:p>
            <a:pPr marL="895335" lvl="1" indent="-285750">
              <a:spcAft>
                <a:spcPts val="3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1400" dirty="0"/>
              <a:t>Aux load Energy</a:t>
            </a:r>
          </a:p>
          <a:p>
            <a:pPr marL="342900" indent="-342900">
              <a:spcAft>
                <a:spcPts val="300"/>
              </a:spcAft>
              <a:buClr>
                <a:schemeClr val="tx2"/>
              </a:buClr>
              <a:buAutoNum type="arabicPeriod"/>
            </a:pPr>
            <a:endParaRPr lang="en-US" sz="1400" dirty="0"/>
          </a:p>
          <a:p>
            <a:pPr marL="228600" indent="-228600"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endParaRPr lang="en-US" sz="14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92E8598-93C1-4140-AB8B-2E0F74C574D6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935769" y="2198359"/>
            <a:ext cx="5679440" cy="3743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078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4668EE1-5575-4397-8CF6-9241221BA91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algn="ctr"/>
            <a:r>
              <a:rPr lang="en-US" b="1" dirty="0"/>
              <a:t>Pertaining RTAC Programming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927885-45D4-42EC-A742-53BBF88879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0E6B595-AC0B-45AA-8133-7422E92C4F20}" type="slidenum">
              <a:rPr lang="uk-UA" smtClean="0"/>
              <a:pPr/>
              <a:t>6</a:t>
            </a:fld>
            <a:endParaRPr lang="uk-UA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3C5FF05-EED6-4BFF-BA2C-B603FBB6FCAF}"/>
              </a:ext>
            </a:extLst>
          </p:cNvPr>
          <p:cNvSpPr txBox="1"/>
          <p:nvPr/>
        </p:nvSpPr>
        <p:spPr>
          <a:xfrm>
            <a:off x="416350" y="1008668"/>
            <a:ext cx="11359299" cy="204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  <a:buClr>
                <a:schemeClr val="tx2"/>
              </a:buClr>
            </a:pPr>
            <a:r>
              <a:rPr lang="en-US" sz="1400" dirty="0"/>
              <a:t>1. Setup RTAC to Tesla site controller communication interface. The communication is established to receive the Raw_ real </a:t>
            </a:r>
            <a:r>
              <a:rPr lang="en-US" sz="1400" dirty="0" err="1"/>
              <a:t>time_Aux</a:t>
            </a:r>
            <a:r>
              <a:rPr lang="en-US" sz="1400" dirty="0"/>
              <a:t> load of the integrated ESS</a:t>
            </a:r>
          </a:p>
          <a:p>
            <a:pPr>
              <a:spcAft>
                <a:spcPts val="300"/>
              </a:spcAft>
              <a:buClr>
                <a:schemeClr val="tx2"/>
              </a:buClr>
            </a:pPr>
            <a:r>
              <a:rPr lang="en-US" sz="1400" dirty="0"/>
              <a:t>2. Add Data validation and scaling to calculate a </a:t>
            </a:r>
            <a:r>
              <a:rPr lang="en-US" sz="1400" dirty="0" err="1"/>
              <a:t>conditioned_realtime_Auxload</a:t>
            </a:r>
            <a:endParaRPr lang="en-US" sz="1400" dirty="0"/>
          </a:p>
          <a:p>
            <a:pPr>
              <a:spcAft>
                <a:spcPts val="300"/>
              </a:spcAft>
              <a:buClr>
                <a:schemeClr val="tx2"/>
              </a:buClr>
            </a:pPr>
            <a:r>
              <a:rPr lang="en-US" sz="1400" dirty="0"/>
              <a:t>3. Setup DNP client with meter to send the </a:t>
            </a:r>
            <a:r>
              <a:rPr lang="en-US" sz="1400" dirty="0" err="1"/>
              <a:t>conditioned_realtime_Auxload</a:t>
            </a:r>
            <a:r>
              <a:rPr lang="en-US" sz="1400" dirty="0"/>
              <a:t> to the meter</a:t>
            </a:r>
          </a:p>
          <a:p>
            <a:pPr>
              <a:spcAft>
                <a:spcPts val="300"/>
              </a:spcAft>
              <a:buClr>
                <a:schemeClr val="tx2"/>
              </a:buClr>
            </a:pPr>
            <a:endParaRPr lang="en-US" sz="1400" dirty="0"/>
          </a:p>
          <a:p>
            <a:pPr algn="ctr">
              <a:spcAft>
                <a:spcPts val="300"/>
              </a:spcAft>
              <a:buClr>
                <a:schemeClr val="tx2"/>
              </a:buClr>
            </a:pPr>
            <a:r>
              <a:rPr lang="en-US" sz="1400" dirty="0"/>
              <a:t>		</a:t>
            </a:r>
            <a:r>
              <a:rPr lang="en-US" sz="1400" b="1" dirty="0"/>
              <a:t>EXAMPLE</a:t>
            </a:r>
          </a:p>
          <a:p>
            <a:pPr>
              <a:spcAft>
                <a:spcPts val="300"/>
              </a:spcAft>
              <a:buClr>
                <a:schemeClr val="tx2"/>
              </a:buClr>
            </a:pPr>
            <a:r>
              <a:rPr lang="en-US" sz="1400" dirty="0"/>
              <a:t>RTAC program to mimic a 1minute incremental Aux load calculation of the ESS and Results as seen in the meter in MV90 format</a:t>
            </a:r>
          </a:p>
          <a:p>
            <a:pPr marL="228600" indent="-228600"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endParaRPr lang="en-US" sz="1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386DF81-1F4B-448A-9BBB-1075442FC28A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634314" y="2885710"/>
            <a:ext cx="5943600" cy="333946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44289DC-EA57-4327-A7E9-4820A49E1759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6795878" y="2946197"/>
            <a:ext cx="5243720" cy="2696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575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2F6D548-2C13-422F-9B47-577B487A43A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algn="ctr"/>
            <a:r>
              <a:rPr lang="en-US" b="1" dirty="0"/>
              <a:t>Data conditioning as it relates to NPRR1020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555EF0-7A41-4C27-91B7-F8078C74A0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0E6B595-AC0B-45AA-8133-7422E92C4F20}" type="slidenum">
              <a:rPr lang="uk-UA" smtClean="0"/>
              <a:pPr/>
              <a:t>7</a:t>
            </a:fld>
            <a:endParaRPr lang="uk-UA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BB1254-2999-4EA1-9508-279D8C5F37C5}"/>
              </a:ext>
            </a:extLst>
          </p:cNvPr>
          <p:cNvSpPr txBox="1"/>
          <p:nvPr/>
        </p:nvSpPr>
        <p:spPr>
          <a:xfrm>
            <a:off x="150829" y="1046375"/>
            <a:ext cx="11840066" cy="3316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sz="1400" dirty="0"/>
              <a:t>Logic consideration and implementation to address a NPRR1020 requirement :“</a:t>
            </a:r>
            <a:r>
              <a:rPr lang="en-US" sz="1400" b="1" dirty="0"/>
              <a:t>The Resource Entity may telemeter a zero Load value only when the ESR is discharging” .</a:t>
            </a:r>
          </a:p>
          <a:p>
            <a:pPr marL="228600" indent="-228600">
              <a:spcAft>
                <a:spcPts val="3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endParaRPr lang="en-US" sz="1400" dirty="0"/>
          </a:p>
          <a:p>
            <a:pPr>
              <a:spcAft>
                <a:spcPts val="300"/>
              </a:spcAft>
              <a:buClr>
                <a:schemeClr val="tx2"/>
              </a:buClr>
            </a:pPr>
            <a:r>
              <a:rPr lang="en-US" sz="1400" dirty="0" err="1"/>
              <a:t>Conditioned_realtime_Auxload</a:t>
            </a:r>
            <a:r>
              <a:rPr lang="en-US" sz="1400" dirty="0"/>
              <a:t> := Data Conditioning in the RTAC (Raw_ real </a:t>
            </a:r>
            <a:r>
              <a:rPr lang="en-US" sz="1400" dirty="0" err="1"/>
              <a:t>time_Aux</a:t>
            </a:r>
            <a:r>
              <a:rPr lang="en-US" sz="1400" dirty="0"/>
              <a:t> load)</a:t>
            </a:r>
          </a:p>
          <a:p>
            <a:pPr>
              <a:spcAft>
                <a:spcPts val="300"/>
              </a:spcAft>
              <a:buClr>
                <a:schemeClr val="tx2"/>
              </a:buClr>
            </a:pPr>
            <a:r>
              <a:rPr lang="en-US" sz="1400" dirty="0"/>
              <a:t>Consideration involved</a:t>
            </a:r>
          </a:p>
          <a:p>
            <a:pPr marL="285750" indent="-285750">
              <a:spcAft>
                <a:spcPts val="3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1400" dirty="0"/>
              <a:t>Monitor Raw_ real </a:t>
            </a:r>
            <a:r>
              <a:rPr lang="en-US" sz="1400" dirty="0" err="1"/>
              <a:t>time_Aux</a:t>
            </a:r>
            <a:r>
              <a:rPr lang="en-US" sz="1400" dirty="0"/>
              <a:t> load value.</a:t>
            </a:r>
          </a:p>
          <a:p>
            <a:pPr marL="285750" indent="-285750">
              <a:spcAft>
                <a:spcPts val="3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1400" dirty="0"/>
              <a:t>Monitoring the mode of ESS </a:t>
            </a:r>
            <a:r>
              <a:rPr lang="en-US" sz="1400" dirty="0" err="1"/>
              <a:t>i.e</a:t>
            </a:r>
            <a:r>
              <a:rPr lang="en-US" sz="1400" dirty="0"/>
              <a:t> Charging / Discharge</a:t>
            </a:r>
          </a:p>
          <a:p>
            <a:pPr marL="285750" indent="-285750">
              <a:spcAft>
                <a:spcPts val="3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1400" dirty="0"/>
              <a:t>Set </a:t>
            </a:r>
            <a:r>
              <a:rPr lang="en-US" sz="1400" dirty="0" err="1"/>
              <a:t>Conditioned_realtime_Auxload</a:t>
            </a:r>
            <a:r>
              <a:rPr lang="en-US" sz="1400" dirty="0"/>
              <a:t> := Raw_ real </a:t>
            </a:r>
            <a:r>
              <a:rPr lang="en-US" sz="1400" dirty="0" err="1"/>
              <a:t>time_Aux</a:t>
            </a:r>
            <a:r>
              <a:rPr lang="en-US" sz="1400" dirty="0"/>
              <a:t> load </a:t>
            </a:r>
            <a:r>
              <a:rPr lang="en-US" sz="1400" b="1" dirty="0"/>
              <a:t>IF charging</a:t>
            </a:r>
          </a:p>
          <a:p>
            <a:pPr marL="285750" indent="-285750">
              <a:spcAft>
                <a:spcPts val="3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1400" dirty="0"/>
              <a:t>Set </a:t>
            </a:r>
            <a:r>
              <a:rPr lang="en-US" sz="1400" dirty="0" err="1"/>
              <a:t>Conditioned_realtime_Auxload</a:t>
            </a:r>
            <a:r>
              <a:rPr lang="en-US" sz="1400" dirty="0"/>
              <a:t> := 0 </a:t>
            </a:r>
            <a:r>
              <a:rPr lang="en-US" sz="1400" b="1" dirty="0"/>
              <a:t>IF discharging.</a:t>
            </a:r>
          </a:p>
          <a:p>
            <a:pPr marL="285750" indent="-285750">
              <a:spcAft>
                <a:spcPts val="3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1400" dirty="0"/>
              <a:t>Data scaling and loss of communication data handling</a:t>
            </a:r>
            <a:endParaRPr lang="en-US" sz="1400" b="1" dirty="0"/>
          </a:p>
          <a:p>
            <a:pPr marL="285750" indent="-285750">
              <a:spcAft>
                <a:spcPts val="3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endParaRPr lang="en-US" sz="1400" b="1" dirty="0"/>
          </a:p>
          <a:p>
            <a:pPr marL="285750" indent="-285750">
              <a:spcAft>
                <a:spcPts val="3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spcAft>
                <a:spcPts val="3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0060280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3045&quot;&gt;&lt;version val=&quot;25100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/%m/%Y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0&quot;/&gt;&lt;/m_mruColor&gt;&lt;m_eweekdayFirstOfWeek val=&quot;1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EnergyProducts2017">
  <a:themeElements>
    <a:clrScheme name="EnergyProducts2017">
      <a:dk1>
        <a:srgbClr val="222224"/>
      </a:dk1>
      <a:lt1>
        <a:srgbClr val="FFFFFF"/>
      </a:lt1>
      <a:dk2>
        <a:srgbClr val="A7A7A7"/>
      </a:dk2>
      <a:lt2>
        <a:srgbClr val="FFFFFF"/>
      </a:lt2>
      <a:accent1>
        <a:srgbClr val="53565A"/>
      </a:accent1>
      <a:accent2>
        <a:srgbClr val="E8E8EA"/>
      </a:accent2>
      <a:accent3>
        <a:srgbClr val="CC0000"/>
      </a:accent3>
      <a:accent4>
        <a:srgbClr val="00A2E8"/>
      </a:accent4>
      <a:accent5>
        <a:srgbClr val="04E04E"/>
      </a:accent5>
      <a:accent6>
        <a:srgbClr val="F2CA00"/>
      </a:accent6>
      <a:hlink>
        <a:srgbClr val="E8E8EA"/>
      </a:hlink>
      <a:folHlink>
        <a:srgbClr val="53565A"/>
      </a:folHlink>
    </a:clrScheme>
    <a:fontScheme name="EnergyProducts2017">
      <a:majorFont>
        <a:latin typeface="Gotham Medium"/>
        <a:ea typeface=""/>
        <a:cs typeface=""/>
      </a:majorFont>
      <a:minorFont>
        <a:latin typeface="Helvetica Neu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accent1"/>
          </a:solidFill>
        </a:ln>
        <a:effectLst/>
      </a:spPr>
      <a:bodyPr rtlCol="0" anchor="t"/>
      <a:lstStyle>
        <a:defPPr marL="285750" indent="-285750">
          <a:buClr>
            <a:schemeClr val="tx2"/>
          </a:buClr>
          <a:buFont typeface="Wingdings" panose="05000000000000000000" pitchFamily="2" charset="2"/>
          <a:buChar char="§"/>
          <a:defRPr sz="1400" dirty="0" err="1" smtClean="0">
            <a:solidFill>
              <a:schemeClr val="tx1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6"/>
          </a:solidFill>
          <a:tailEnd type="oval"/>
        </a:ln>
        <a:effectLst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marL="228600" indent="-228600">
          <a:spcAft>
            <a:spcPts val="300"/>
          </a:spcAft>
          <a:buClr>
            <a:schemeClr val="tx2"/>
          </a:buClr>
          <a:buFont typeface="Wingdings" panose="05000000000000000000" pitchFamily="2" charset="2"/>
          <a:buChar char="§"/>
          <a:defRPr sz="14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Tesla_Autobidder_2018-07-23.pptx [Read-Only]" id="{93D243F1-AB22-411A-B749-0A2153BD1043}" vid="{5BD61C35-9FE8-4C3A-BE19-B57FF050673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E77BD6B888274A9A7D0D4E6A2F2B9E" ma:contentTypeVersion="13" ma:contentTypeDescription="Create a new document." ma:contentTypeScope="" ma:versionID="1528d228c90d254f998233a8d4bfc7ad">
  <xsd:schema xmlns:xsd="http://www.w3.org/2001/XMLSchema" xmlns:xs="http://www.w3.org/2001/XMLSchema" xmlns:p="http://schemas.microsoft.com/office/2006/metadata/properties" xmlns:ns3="07c93b40-147f-4fcc-9e40-a0141ca47a2b" xmlns:ns4="117df80a-2073-4e4c-8df9-a78c4e8296e9" targetNamespace="http://schemas.microsoft.com/office/2006/metadata/properties" ma:root="true" ma:fieldsID="79e2dd67fe8dcdced553337f3f2e0f3a" ns3:_="" ns4:_="">
    <xsd:import namespace="07c93b40-147f-4fcc-9e40-a0141ca47a2b"/>
    <xsd:import namespace="117df80a-2073-4e4c-8df9-a78c4e8296e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c93b40-147f-4fcc-9e40-a0141ca47a2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7df80a-2073-4e4c-8df9-a78c4e8296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83F37BE-35B5-4B14-B710-4534CB53869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129D4B1-53C0-4CE0-9373-058E27C36B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7c93b40-147f-4fcc-9e40-a0141ca47a2b"/>
    <ds:schemaRef ds:uri="117df80a-2073-4e4c-8df9-a78c4e829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C7C1462-D725-496B-972B-5BB3570751C3}">
  <ds:schemaRefs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07c93b40-147f-4fcc-9e40-a0141ca47a2b"/>
    <ds:schemaRef ds:uri="http://purl.org/dc/terms/"/>
    <ds:schemaRef ds:uri="http://schemas.microsoft.com/office/infopath/2007/PartnerControls"/>
    <ds:schemaRef ds:uri="http://schemas.microsoft.com/office/2006/metadata/properties"/>
    <ds:schemaRef ds:uri="117df80a-2073-4e4c-8df9-a78c4e8296e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30618</TotalTime>
  <Words>498</Words>
  <Application>Microsoft Office PowerPoint</Application>
  <PresentationFormat>Widescreen</PresentationFormat>
  <Paragraphs>62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Calibri</vt:lpstr>
      <vt:lpstr>Century Gothic</vt:lpstr>
      <vt:lpstr>Gotham Book</vt:lpstr>
      <vt:lpstr>Gotham Medium</vt:lpstr>
      <vt:lpstr>Helvetica</vt:lpstr>
      <vt:lpstr>Helvetica Neue</vt:lpstr>
      <vt:lpstr>Wingdings</vt:lpstr>
      <vt:lpstr>EnergyProducts2017</vt:lpstr>
      <vt:lpstr>think-cell Slide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Tesla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asrivatsan@tesla.com</dc:creator>
  <cp:keywords/>
  <dc:description/>
  <cp:lastModifiedBy>Anup Srivatsan</cp:lastModifiedBy>
  <cp:revision>112</cp:revision>
  <dcterms:created xsi:type="dcterms:W3CDTF">2020-02-06T21:27:09Z</dcterms:created>
  <dcterms:modified xsi:type="dcterms:W3CDTF">2020-08-15T02:15:58Z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0x01010009E77BD6B888274A9A7D0D4E6A2F2B9E</vt:lpwstr>
  </property>
  <property fmtid="{D5CDD505-2E9C-101B-9397-08002B2CF9AE}" pid="3" name="MSIP_Label_52d06e56-1756-4005-87f1-1edc72dd4bdf_Enabled">
    <vt:lpwstr>true</vt:lpwstr>
  </property>
  <property fmtid="{D5CDD505-2E9C-101B-9397-08002B2CF9AE}" pid="4" name="MSIP_Label_52d06e56-1756-4005-87f1-1edc72dd4bdf_SetDate">
    <vt:lpwstr>2020-06-15T18:21:01Z</vt:lpwstr>
  </property>
  <property fmtid="{D5CDD505-2E9C-101B-9397-08002B2CF9AE}" pid="5" name="MSIP_Label_52d06e56-1756-4005-87f1-1edc72dd4bdf_Method">
    <vt:lpwstr>Standard</vt:lpwstr>
  </property>
  <property fmtid="{D5CDD505-2E9C-101B-9397-08002B2CF9AE}" pid="6" name="MSIP_Label_52d06e56-1756-4005-87f1-1edc72dd4bdf_Name">
    <vt:lpwstr>General</vt:lpwstr>
  </property>
  <property fmtid="{D5CDD505-2E9C-101B-9397-08002B2CF9AE}" pid="7" name="MSIP_Label_52d06e56-1756-4005-87f1-1edc72dd4bdf_SiteId">
    <vt:lpwstr>9026c5f4-86d0-4b9f-bd39-b7d4d0fb4674</vt:lpwstr>
  </property>
  <property fmtid="{D5CDD505-2E9C-101B-9397-08002B2CF9AE}" pid="8" name="MSIP_Label_52d06e56-1756-4005-87f1-1edc72dd4bdf_ActionId">
    <vt:lpwstr>d54c991d-5926-46e8-a6d4-000011a021dd</vt:lpwstr>
  </property>
  <property fmtid="{D5CDD505-2E9C-101B-9397-08002B2CF9AE}" pid="9" name="MSIP_Label_52d06e56-1756-4005-87f1-1edc72dd4bdf_ContentBits">
    <vt:lpwstr>0</vt:lpwstr>
  </property>
</Properties>
</file>