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301" r:id="rId7"/>
    <p:sldId id="313" r:id="rId8"/>
    <p:sldId id="328" r:id="rId9"/>
    <p:sldId id="336" r:id="rId10"/>
    <p:sldId id="337" r:id="rId11"/>
    <p:sldId id="31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1" autoAdjust="0"/>
  </p:normalViewPr>
  <p:slideViewPr>
    <p:cSldViewPr showGuides="1"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492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Vanessa.Spells@ercot.com" TargetMode="External"/><Relationship Id="rId2" Type="http://schemas.openxmlformats.org/officeDocument/2006/relationships/hyperlink" Target="http://www.ercot.com/calendar/2020/9/9/191170-RTCT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Mereness@erco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5029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Real-Time Co-optimization Update to Credit </a:t>
            </a:r>
            <a:r>
              <a:rPr lang="en-US" sz="2000" b="1" dirty="0" smtClean="0">
                <a:solidFill>
                  <a:schemeClr val="tx2"/>
                </a:solidFill>
              </a:rPr>
              <a:t>Work </a:t>
            </a:r>
            <a:r>
              <a:rPr lang="en-US" sz="2000" b="1" dirty="0" smtClean="0">
                <a:solidFill>
                  <a:schemeClr val="tx2"/>
                </a:solidFill>
              </a:rPr>
              <a:t>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Vanessa Spells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Matt Mereness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CWG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August 19, 2020	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Outline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747" y="990600"/>
            <a:ext cx="8534400" cy="548640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Real-Time Co-optimization </a:t>
            </a:r>
            <a:r>
              <a:rPr lang="en-US" sz="2000" dirty="0" smtClean="0"/>
              <a:t>NPRRs and Effort </a:t>
            </a:r>
            <a:r>
              <a:rPr lang="en-US" sz="2000" dirty="0" smtClean="0"/>
              <a:t>to </a:t>
            </a:r>
            <a:r>
              <a:rPr lang="en-US" sz="2000" dirty="0" smtClean="0"/>
              <a:t>date by RTCTF</a:t>
            </a:r>
            <a:endParaRPr lang="en-US" sz="2000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RTC Revision Requests (RTCRRs)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Review Schedule and Progress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ERCOT Summary of Impacts to Credit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Next Steps</a:t>
            </a:r>
          </a:p>
          <a:p>
            <a:pPr lvl="1">
              <a:spcBef>
                <a:spcPts val="1000"/>
              </a:spcBef>
            </a:pPr>
            <a:endParaRPr lang="en-US" sz="800" dirty="0" smtClean="0"/>
          </a:p>
          <a:p>
            <a:pPr lvl="1">
              <a:spcBef>
                <a:spcPts val="1000"/>
              </a:spcBef>
              <a:spcAft>
                <a:spcPts val="1000"/>
              </a:spcAft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6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Real-Time Co-optimization NPRRs and Effort to </a:t>
            </a:r>
            <a:r>
              <a:rPr lang="en-US" sz="2000" dirty="0" smtClean="0"/>
              <a:t>date by RTCTF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715000"/>
          </a:xfrm>
        </p:spPr>
        <p:txBody>
          <a:bodyPr/>
          <a:lstStyle/>
          <a:p>
            <a:r>
              <a:rPr lang="en-US" sz="1600" dirty="0" smtClean="0"/>
              <a:t>Based on Board-approved RTC Key Principles (KPs), ERCOT developed and released the following NPRRs, NOGRR, and OBDRR with </a:t>
            </a:r>
            <a:r>
              <a:rPr lang="en-US" sz="1600" dirty="0" smtClean="0"/>
              <a:t>single </a:t>
            </a:r>
            <a:r>
              <a:rPr lang="en-US" sz="1600" dirty="0" smtClean="0"/>
              <a:t>Impact </a:t>
            </a:r>
            <a:r>
              <a:rPr lang="en-US" sz="1600" dirty="0" smtClean="0"/>
              <a:t>Analysis:</a:t>
            </a:r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561169"/>
              </p:ext>
            </p:extLst>
          </p:nvPr>
        </p:nvGraphicFramePr>
        <p:xfrm>
          <a:off x="568036" y="1524000"/>
          <a:ext cx="7966364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4364"/>
                <a:gridCol w="762000"/>
              </a:tblGrid>
              <a:tr h="480060">
                <a:tc>
                  <a:txBody>
                    <a:bodyPr/>
                    <a:lstStyle/>
                    <a:p>
                      <a:r>
                        <a:rPr lang="en-US" dirty="0" smtClean="0"/>
                        <a:t>RTCRRs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released</a:t>
                      </a:r>
                      <a:r>
                        <a:rPr lang="en-US" baseline="0" dirty="0" smtClean="0"/>
                        <a:t> March 25, 2020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Pages</a:t>
                      </a:r>
                    </a:p>
                    <a:p>
                      <a:r>
                        <a:rPr lang="en-US" sz="1100" dirty="0" smtClean="0"/>
                        <a:t>549 total</a:t>
                      </a:r>
                      <a:endParaRPr lang="en-US" sz="1100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NPRR1007- RTC NP3- Management Activities for the ERCOT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62</a:t>
                      </a:r>
                      <a:endParaRPr lang="en-US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NPRR1008- RTC NP4- Day-Ahead Operations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65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NPRR1009- RTC NP5- Transmission Security Analysis and Reliability Unit Commitment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39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NPRR1010- RTC NP6- Adjustment Period and Real-Time Operations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248</a:t>
                      </a:r>
                      <a:endParaRPr lang="en-US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NPRR1011- RTC NP8- Performance 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49</a:t>
                      </a:r>
                      <a:endParaRPr lang="en-US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NPRR1012- RTC NP9-  Settlement and Billing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NPRR1013- RTC NP 1, 2, 16, 25- Overview, Definitions/Acronyms, Registration and Qualification of MPs, and Market Suspension and Restart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NOGRR211- RTC Nodal Operating Guides 2 and 9-  System Operations and Control Requirements and Monitoring Programs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OBDRR020- RTC - Methodology for Setting Maximum Shadow Prices for Network and Power Balance Constraints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20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Real-Time Co-optimization NPRRs and Effort to date by RTCTF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565039"/>
          </a:xfrm>
        </p:spPr>
        <p:txBody>
          <a:bodyPr/>
          <a:lstStyle/>
          <a:p>
            <a:r>
              <a:rPr lang="en-US" sz="1800" dirty="0"/>
              <a:t>S</a:t>
            </a:r>
            <a:r>
              <a:rPr lang="en-US" sz="1800" dirty="0" smtClean="0"/>
              <a:t>chedule of 2020 meetings for </a:t>
            </a:r>
            <a:r>
              <a:rPr lang="en-US" sz="1800" dirty="0" smtClean="0"/>
              <a:t>RTCTF Review of RTC Revision Requests:</a:t>
            </a:r>
            <a:endParaRPr lang="en-US" sz="2400" dirty="0" smtClean="0"/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Mar. 11 – RTCTF (Plan and logistics for RR review) 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Apr</a:t>
            </a:r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   </a:t>
            </a: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8 – RTCTF (Review detailed plan, and begin review </a:t>
            </a:r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process)</a:t>
            </a:r>
            <a:endParaRPr lang="en-US" sz="1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Apr. 30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May 11 – Special </a:t>
            </a:r>
            <a:r>
              <a:rPr lang="en-US" sz="1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RTCTF</a:t>
            </a:r>
            <a:endParaRPr lang="en-US" sz="1400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May 20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Jun. 10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Jun. 22 – Special </a:t>
            </a:r>
            <a:r>
              <a:rPr lang="en-US" sz="1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RTCTF</a:t>
            </a:r>
            <a:endParaRPr lang="en-US" sz="1400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Jun. 29 – RTCTF </a:t>
            </a:r>
            <a:endParaRPr lang="en-US" sz="14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Jul. 15 </a:t>
            </a:r>
            <a:r>
              <a:rPr lang="en-US" sz="1400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– Special </a:t>
            </a:r>
            <a:r>
              <a:rPr lang="en-US" sz="1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RTCTF</a:t>
            </a:r>
            <a:endParaRPr lang="en-US" sz="14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Jul. 22 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Aug</a:t>
            </a: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 </a:t>
            </a: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12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Sep. </a:t>
            </a:r>
            <a:r>
              <a:rPr lang="en-US" sz="1400" dirty="0" smtClean="0"/>
              <a:t>9   </a:t>
            </a:r>
            <a:r>
              <a:rPr lang="en-US" sz="1400" dirty="0"/>
              <a:t>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Sep. 28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Oct. 21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Nov. 5 – ROS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Nov. 11 – PRS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rgbClr val="FF0000"/>
                </a:solidFill>
              </a:rPr>
              <a:t>Nov</a:t>
            </a:r>
            <a:r>
              <a:rPr lang="en-US" sz="1400" dirty="0">
                <a:solidFill>
                  <a:srgbClr val="FF0000"/>
                </a:solidFill>
              </a:rPr>
              <a:t>. 17 – CWG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Nov. 18 – TAC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FF0000"/>
                </a:solidFill>
              </a:rPr>
              <a:t>Dec. 8 – ERCOT </a:t>
            </a:r>
            <a:r>
              <a:rPr lang="en-US" sz="1400" dirty="0" smtClean="0">
                <a:solidFill>
                  <a:srgbClr val="FF0000"/>
                </a:solidFill>
              </a:rPr>
              <a:t>Board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05200" y="2115780"/>
            <a:ext cx="4953000" cy="2862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TAC established RTCTF as clearinghouse for all RTC Design and Protocol Development work in 2019-2020.  </a:t>
            </a:r>
          </a:p>
          <a:p>
            <a:endParaRPr lang="en-US" i="1" dirty="0" smtClean="0"/>
          </a:p>
          <a:p>
            <a:r>
              <a:rPr lang="en-US" i="1" dirty="0" smtClean="0"/>
              <a:t>Goal is approved protocols by end of 2020.</a:t>
            </a:r>
          </a:p>
          <a:p>
            <a:endParaRPr lang="en-US" i="1" dirty="0"/>
          </a:p>
          <a:p>
            <a:r>
              <a:rPr lang="en-US" i="1" dirty="0" smtClean="0"/>
              <a:t>Asking CWG, prior to Dec 8 Board, to have completed its normal NPRR review of impact</a:t>
            </a:r>
            <a:endParaRPr lang="en-US" i="1" dirty="0"/>
          </a:p>
          <a:p>
            <a:r>
              <a:rPr lang="en-US" i="1" dirty="0"/>
              <a:t>creditworthiness requirements or collateral </a:t>
            </a:r>
            <a:r>
              <a:rPr lang="en-US" i="1" dirty="0" smtClean="0"/>
              <a:t>calculations.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8506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Summary of Impacts to Credit</a:t>
            </a:r>
            <a:r>
              <a:rPr lang="en-US" sz="1600" dirty="0"/>
              <a:t/>
            </a:r>
            <a:br>
              <a:rPr lang="en-US" sz="1600" dirty="0"/>
            </a:b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Revisions to Credit Exposure Calculations for AS Products Related to </a:t>
            </a:r>
            <a:r>
              <a:rPr lang="en-US" sz="1800" dirty="0" smtClean="0"/>
              <a:t>RTC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Update </a:t>
            </a:r>
            <a:r>
              <a:rPr lang="en-US" sz="1800" dirty="0"/>
              <a:t>the Real Time Liability Completed and Not Settled (RTLCNS) component of Estimated Aggregate Liability (EAL) calculation to include Real-Time Co-Optimization (RTC) Ancillary Service (AS) activity </a:t>
            </a:r>
          </a:p>
          <a:p>
            <a:pPr lvl="1"/>
            <a:r>
              <a:rPr lang="en-US" sz="1200" dirty="0"/>
              <a:t>Capture price risk between Day Ahead Market (DAM) Market Clearing Price for Capacity (MCPC) and Real-Time (RT) Market Clearing Price for Capacity (MCPC) for Virtual AS offers</a:t>
            </a:r>
          </a:p>
          <a:p>
            <a:pPr marL="342900" lvl="1" indent="0">
              <a:buNone/>
            </a:pPr>
            <a:endParaRPr lang="en-US" sz="1200" dirty="0"/>
          </a:p>
          <a:p>
            <a:r>
              <a:rPr lang="en-US" sz="1800" dirty="0"/>
              <a:t>Estimated Aggregate Liability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EAL </a:t>
            </a:r>
            <a:r>
              <a:rPr lang="en-US" sz="1200" i="1" baseline="-25000" dirty="0"/>
              <a:t>q</a:t>
            </a:r>
            <a:r>
              <a:rPr lang="en-US" sz="1200" dirty="0"/>
              <a:t> = Max [IEL during the first 40-day period only beginning on the date that the Counter-Party commences activity in ERCOT markets, RFAF * Max {RTLE during the previous </a:t>
            </a:r>
            <a:r>
              <a:rPr lang="en-US" sz="1200" i="1" dirty="0" err="1"/>
              <a:t>lrq</a:t>
            </a:r>
            <a:r>
              <a:rPr lang="en-US" sz="1200" i="1" dirty="0"/>
              <a:t> </a:t>
            </a:r>
            <a:r>
              <a:rPr lang="en-US" sz="1200" dirty="0"/>
              <a:t>days}, RTLF] + DFAF * DALE + Max [</a:t>
            </a:r>
            <a:r>
              <a:rPr lang="en-US" sz="12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RTLCNS</a:t>
            </a:r>
            <a:r>
              <a:rPr lang="en-US" sz="1200" dirty="0"/>
              <a:t>, Max {URTA during the previous </a:t>
            </a:r>
            <a:r>
              <a:rPr lang="en-US" sz="1200" i="1" dirty="0" err="1"/>
              <a:t>lrq</a:t>
            </a:r>
            <a:r>
              <a:rPr lang="en-US" sz="1200" i="1" dirty="0"/>
              <a:t> </a:t>
            </a:r>
            <a:r>
              <a:rPr lang="en-US" sz="1200" dirty="0"/>
              <a:t>days}] + OUT</a:t>
            </a:r>
            <a:r>
              <a:rPr lang="en-US" sz="1200" i="1" baseline="-25000" dirty="0"/>
              <a:t> q</a:t>
            </a:r>
            <a:r>
              <a:rPr lang="en-US" sz="1200" dirty="0"/>
              <a:t> + ILE</a:t>
            </a:r>
            <a:r>
              <a:rPr lang="en-US" sz="1200" baseline="-25000" dirty="0"/>
              <a:t> </a:t>
            </a:r>
            <a:r>
              <a:rPr lang="en-US" sz="1200" i="1" baseline="-25000" dirty="0"/>
              <a:t>q</a:t>
            </a:r>
            <a:endParaRPr lang="en-US" sz="1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EAL </a:t>
            </a:r>
            <a:r>
              <a:rPr lang="en-US" sz="1200" i="1" baseline="-25000" dirty="0"/>
              <a:t>t</a:t>
            </a:r>
            <a:r>
              <a:rPr lang="en-US" sz="1200" dirty="0"/>
              <a:t> = Max [RFAF * Max {RTLE during the previous </a:t>
            </a:r>
            <a:r>
              <a:rPr lang="en-US" sz="1200" i="1" dirty="0" err="1"/>
              <a:t>lrt</a:t>
            </a:r>
            <a:r>
              <a:rPr lang="en-US" sz="1200" dirty="0"/>
              <a:t> days}, RTLF] + DFAF * DALE + Max [</a:t>
            </a:r>
            <a:r>
              <a:rPr lang="en-US" sz="12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RTLCNS</a:t>
            </a:r>
            <a:r>
              <a:rPr lang="en-US" sz="1200" dirty="0"/>
              <a:t>, Max {URTA during the previous </a:t>
            </a:r>
            <a:r>
              <a:rPr lang="en-US" sz="1200" i="1" dirty="0" err="1"/>
              <a:t>lrt</a:t>
            </a:r>
            <a:r>
              <a:rPr lang="en-US" sz="1200" dirty="0"/>
              <a:t> days}] + OUT</a:t>
            </a:r>
            <a:r>
              <a:rPr lang="en-US" sz="1200" i="1" baseline="-25000" dirty="0"/>
              <a:t> t</a:t>
            </a:r>
            <a:r>
              <a:rPr lang="en-US" sz="12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050" dirty="0"/>
          </a:p>
          <a:p>
            <a:r>
              <a:rPr lang="en-US" sz="1800" dirty="0"/>
              <a:t>The following ERCOT Protocols </a:t>
            </a:r>
            <a:r>
              <a:rPr lang="en-US" sz="1800" dirty="0" smtClean="0"/>
              <a:t>were modified: </a:t>
            </a:r>
            <a:endParaRPr lang="en-US" sz="1800" dirty="0"/>
          </a:p>
          <a:p>
            <a:pPr lvl="1"/>
            <a:r>
              <a:rPr lang="en-US" sz="1200" dirty="0"/>
              <a:t>16.11.4.3 Determination of Counter-Party Estimated Aggregate Liability </a:t>
            </a:r>
          </a:p>
          <a:p>
            <a:pPr lvl="1"/>
            <a:r>
              <a:rPr lang="en-US" sz="1200" dirty="0"/>
              <a:t>16.11.4.3.2 Real-Time Liability Estimate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86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Summary of Impacts to </a:t>
            </a:r>
            <a:r>
              <a:rPr lang="en-US" sz="2000" dirty="0" smtClean="0"/>
              <a:t>Credit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Revisions </a:t>
            </a:r>
            <a:r>
              <a:rPr lang="en-US" sz="1800" dirty="0"/>
              <a:t>to Credit Exposure Calculations for AS Products Related to </a:t>
            </a:r>
            <a:r>
              <a:rPr lang="en-US" sz="1800" dirty="0" smtClean="0"/>
              <a:t>RTC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Update </a:t>
            </a:r>
            <a:r>
              <a:rPr lang="en-US" sz="1800" dirty="0"/>
              <a:t>the Minimum Current Exposure (MCE) component of Total Potential Exposure (TPE) calculation to include</a:t>
            </a:r>
          </a:p>
          <a:p>
            <a:pPr lvl="1"/>
            <a:r>
              <a:rPr lang="en-US" sz="1400" dirty="0"/>
              <a:t>Capture price risk between Day Ahead Market (DAM) Market Clearing Price for Capacity (MCPC) and Real-Time (RT) Market Clearing Price for Capacity (MCPC) for Virtual AS offers</a:t>
            </a:r>
          </a:p>
          <a:p>
            <a:pPr lvl="1"/>
            <a:r>
              <a:rPr lang="en-US" sz="1400" dirty="0"/>
              <a:t>Section 16.11.4.1 </a:t>
            </a:r>
            <a:r>
              <a:rPr lang="en-US" sz="1400" i="1" dirty="0"/>
              <a:t>Determination of Total Potential Exposure for a Counter-Party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58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Next Steps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76800"/>
          </a:xfrm>
        </p:spPr>
        <p:txBody>
          <a:bodyPr/>
          <a:lstStyle/>
          <a:p>
            <a:r>
              <a:rPr lang="en-US" sz="1400" u="sng" dirty="0" smtClean="0"/>
              <a:t>Aug </a:t>
            </a:r>
            <a:r>
              <a:rPr lang="en-US" sz="1400" u="sng" dirty="0"/>
              <a:t>19 CWG meeting </a:t>
            </a:r>
            <a:r>
              <a:rPr lang="en-US" sz="1400" u="sng" dirty="0" smtClean="0"/>
              <a:t> (today)</a:t>
            </a:r>
            <a:endParaRPr lang="en-US" sz="1400" u="sng" dirty="0"/>
          </a:p>
          <a:p>
            <a:pPr lvl="1"/>
            <a:r>
              <a:rPr lang="en-US" sz="1400" dirty="0" smtClean="0"/>
              <a:t>Highlight need for CWG review of NPRR1007-NPRR1013</a:t>
            </a:r>
          </a:p>
          <a:p>
            <a:pPr lvl="1"/>
            <a:r>
              <a:rPr lang="en-US" sz="1400" dirty="0" smtClean="0"/>
              <a:t>ERCOT provides initial summary of credit impacts</a:t>
            </a:r>
          </a:p>
          <a:p>
            <a:pPr lvl="1"/>
            <a:r>
              <a:rPr lang="en-US" sz="1400" dirty="0" smtClean="0"/>
              <a:t>Note that although RTCTF continues to meet until October 21, 2020, all Pricing and Settlement consensus items are complete and posted here: </a:t>
            </a:r>
            <a:r>
              <a:rPr lang="en-US" sz="1400" dirty="0">
                <a:hlinkClick r:id="rId2"/>
              </a:rPr>
              <a:t>http://www.ercot.com/calendar/2020/9/9/191170-RTCTF</a:t>
            </a:r>
            <a:endParaRPr lang="en-US" sz="1400" dirty="0"/>
          </a:p>
          <a:p>
            <a:pPr lvl="1"/>
            <a:endParaRPr lang="en-US" sz="1400" dirty="0" smtClean="0"/>
          </a:p>
          <a:p>
            <a:r>
              <a:rPr lang="en-US" sz="1400" u="sng" dirty="0" smtClean="0"/>
              <a:t>Sept </a:t>
            </a:r>
            <a:r>
              <a:rPr lang="en-US" sz="1400" u="sng" dirty="0"/>
              <a:t>16 CWG meeting</a:t>
            </a:r>
          </a:p>
          <a:p>
            <a:pPr lvl="1"/>
            <a:r>
              <a:rPr lang="en-US" sz="1400" dirty="0" smtClean="0"/>
              <a:t>ERCOT </a:t>
            </a:r>
            <a:r>
              <a:rPr lang="en-US" sz="1400" dirty="0"/>
              <a:t>Credit will </a:t>
            </a:r>
            <a:r>
              <a:rPr lang="en-US" sz="1400" dirty="0" smtClean="0"/>
              <a:t>review prior materials and ask if any issues</a:t>
            </a:r>
          </a:p>
          <a:p>
            <a:endParaRPr lang="en-US" sz="1400" dirty="0"/>
          </a:p>
          <a:p>
            <a:r>
              <a:rPr lang="en-US" sz="1400" u="sng" dirty="0" smtClean="0"/>
              <a:t>Oct </a:t>
            </a:r>
            <a:r>
              <a:rPr lang="en-US" sz="1400" u="sng" dirty="0"/>
              <a:t>16 CWG meeting </a:t>
            </a:r>
          </a:p>
          <a:p>
            <a:pPr lvl="1"/>
            <a:r>
              <a:rPr lang="en-US" sz="1400" dirty="0" smtClean="0"/>
              <a:t>ERCOT </a:t>
            </a:r>
            <a:r>
              <a:rPr lang="en-US" sz="1400" dirty="0"/>
              <a:t>Credit (Vanessa) and RTCTF Chair (Matt Mereness) asks if any questions or concerns with RTCTRRs from a credit </a:t>
            </a:r>
            <a:r>
              <a:rPr lang="en-US" sz="1400" dirty="0" smtClean="0"/>
              <a:t>impact perspective.</a:t>
            </a:r>
          </a:p>
          <a:p>
            <a:pPr lvl="1"/>
            <a:r>
              <a:rPr lang="en-US" sz="1400" dirty="0" smtClean="0"/>
              <a:t>Ask CWG for agreement on comments to be filed by Nov 17.</a:t>
            </a:r>
            <a:endParaRPr lang="en-US" sz="1400" dirty="0"/>
          </a:p>
          <a:p>
            <a:endParaRPr lang="en-US" sz="1400" dirty="0"/>
          </a:p>
          <a:p>
            <a:r>
              <a:rPr lang="en-US" sz="1400" u="sng" dirty="0" smtClean="0"/>
              <a:t>Nov </a:t>
            </a:r>
            <a:r>
              <a:rPr lang="en-US" sz="1400" u="sng" dirty="0"/>
              <a:t>17 CWG meeting  </a:t>
            </a:r>
            <a:endParaRPr lang="en-US" sz="1400" u="sng" dirty="0" smtClean="0"/>
          </a:p>
          <a:p>
            <a:pPr lvl="1"/>
            <a:r>
              <a:rPr lang="en-US" sz="1400" dirty="0" smtClean="0"/>
              <a:t>Last meeting before Board to file CWG comments on credit impacts</a:t>
            </a:r>
          </a:p>
          <a:p>
            <a:pPr lvl="1"/>
            <a:endParaRPr lang="en-US" sz="1200" dirty="0" smtClean="0"/>
          </a:p>
          <a:p>
            <a:pPr lvl="1"/>
            <a:endParaRPr lang="en-US" sz="900" dirty="0"/>
          </a:p>
          <a:p>
            <a:r>
              <a:rPr lang="en-US" sz="1600" dirty="0" smtClean="0"/>
              <a:t>Questions and concerns can be sent to </a:t>
            </a:r>
            <a:r>
              <a:rPr lang="en-US" sz="1600" dirty="0" smtClean="0">
                <a:hlinkClick r:id="rId3"/>
              </a:rPr>
              <a:t>Vanessa.Spells@ercot.com</a:t>
            </a:r>
            <a:r>
              <a:rPr lang="en-US" sz="1600" dirty="0" smtClean="0"/>
              <a:t> and/or </a:t>
            </a:r>
            <a:r>
              <a:rPr lang="en-US" sz="1600" dirty="0" smtClean="0">
                <a:hlinkClick r:id="rId4"/>
              </a:rPr>
              <a:t>Matt.Mereness@ercot.com</a:t>
            </a:r>
            <a:endParaRPr lang="en-US" sz="1000" dirty="0" smtClean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0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5786</TotalTime>
  <Words>752</Words>
  <Application>Microsoft Office PowerPoint</Application>
  <PresentationFormat>On-screen Show (4:3)</PresentationFormat>
  <Paragraphs>109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1_Custom Design</vt:lpstr>
      <vt:lpstr>Office Theme</vt:lpstr>
      <vt:lpstr>PowerPoint Presentation</vt:lpstr>
      <vt:lpstr>Outline</vt:lpstr>
      <vt:lpstr>Real-Time Co-optimization NPRRs and Effort to date by RTCTF</vt:lpstr>
      <vt:lpstr>Real-Time Co-optimization NPRRs and Effort to date by RTCTF</vt:lpstr>
      <vt:lpstr>ERCOT Summary of Impacts to Credit </vt:lpstr>
      <vt:lpstr>ERCOT Summary of Impacts to Credit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342</cp:revision>
  <cp:lastPrinted>2016-01-21T20:53:15Z</cp:lastPrinted>
  <dcterms:created xsi:type="dcterms:W3CDTF">2016-01-21T15:20:31Z</dcterms:created>
  <dcterms:modified xsi:type="dcterms:W3CDTF">2020-08-14T20:03:08Z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