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67" r:id="rId7"/>
    <p:sldId id="268" r:id="rId8"/>
    <p:sldId id="270" r:id="rId9"/>
    <p:sldId id="272" r:id="rId10"/>
    <p:sldId id="274" r:id="rId11"/>
    <p:sldId id="271" r:id="rId12"/>
    <p:sldId id="277" r:id="rId13"/>
    <p:sldId id="269" r:id="rId14"/>
    <p:sldId id="275" r:id="rId15"/>
    <p:sldId id="27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6" d="100"/>
          <a:sy n="106" d="100"/>
        </p:scale>
        <p:origin x="16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Day-Ahead Market (DAM) Price Floor</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Alfredo Moreno</a:t>
            </a:r>
            <a:endParaRPr lang="en-US" dirty="0">
              <a:solidFill>
                <a:schemeClr val="tx2"/>
              </a:solidFill>
            </a:endParaRPr>
          </a:p>
          <a:p>
            <a:endParaRPr lang="en-US" dirty="0">
              <a:solidFill>
                <a:schemeClr val="tx2"/>
              </a:solidFill>
            </a:endParaRPr>
          </a:p>
          <a:p>
            <a:r>
              <a:rPr lang="en-US" dirty="0" smtClean="0">
                <a:solidFill>
                  <a:schemeClr val="tx2"/>
                </a:solidFill>
              </a:rPr>
              <a:t>WMWG</a:t>
            </a:r>
          </a:p>
          <a:p>
            <a:r>
              <a:rPr lang="en-US" dirty="0" smtClean="0">
                <a:solidFill>
                  <a:schemeClr val="tx2"/>
                </a:solidFill>
              </a:rPr>
              <a:t>August 17,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PTP impacts resulting from Price Floor</a:t>
            </a:r>
          </a:p>
        </p:txBody>
      </p:sp>
      <p:sp>
        <p:nvSpPr>
          <p:cNvPr id="8" name="Content Placeholder 7"/>
          <p:cNvSpPr>
            <a:spLocks noGrp="1"/>
          </p:cNvSpPr>
          <p:nvPr>
            <p:ph idx="1"/>
          </p:nvPr>
        </p:nvSpPr>
        <p:spPr>
          <a:xfrm>
            <a:off x="381000" y="914400"/>
            <a:ext cx="8458200" cy="5128421"/>
          </a:xfrm>
        </p:spPr>
        <p:txBody>
          <a:bodyPr/>
          <a:lstStyle/>
          <a:p>
            <a:pPr lvl="0"/>
            <a:r>
              <a:rPr lang="en-US" sz="1800" dirty="0"/>
              <a:t>DAM </a:t>
            </a:r>
            <a:r>
              <a:rPr lang="en-US" sz="1800" dirty="0" smtClean="0"/>
              <a:t>Impacts March 25, 2020</a:t>
            </a:r>
            <a:endParaRPr lang="en-US" sz="1800" dirty="0"/>
          </a:p>
          <a:p>
            <a:pPr lvl="1"/>
            <a:r>
              <a:rPr lang="en-US" sz="1800" dirty="0"/>
              <a:t>S</a:t>
            </a:r>
            <a:r>
              <a:rPr lang="en-US" sz="1800" dirty="0" smtClean="0"/>
              <a:t>ource</a:t>
            </a:r>
            <a:r>
              <a:rPr lang="en-US" sz="1800" dirty="0"/>
              <a:t>: RN_DEC_GSU1 (-$207.51) </a:t>
            </a:r>
            <a:endParaRPr lang="en-US" sz="1800" dirty="0" smtClean="0"/>
          </a:p>
          <a:p>
            <a:pPr lvl="1"/>
            <a:r>
              <a:rPr lang="en-US" sz="1800" dirty="0" smtClean="0"/>
              <a:t>Sink: </a:t>
            </a:r>
            <a:r>
              <a:rPr lang="en-US" sz="1800" dirty="0"/>
              <a:t>SPNC_SPNCE_4 (-$251.00)</a:t>
            </a:r>
          </a:p>
          <a:p>
            <a:pPr lvl="1"/>
            <a:r>
              <a:rPr lang="en-US" sz="1800" dirty="0"/>
              <a:t>Had this not been “zeroed out” payment from DAM would have been (-$251 - -$207.51) * 2.2MW = -$95.68 </a:t>
            </a:r>
          </a:p>
          <a:p>
            <a:pPr lvl="2"/>
            <a:r>
              <a:rPr lang="en-US" sz="1800" dirty="0"/>
              <a:t>Negative means the QSE would be paid this amount</a:t>
            </a:r>
          </a:p>
          <a:p>
            <a:pPr lvl="1"/>
            <a:r>
              <a:rPr lang="en-US" sz="1800" dirty="0"/>
              <a:t>This payment not being made increases congestion rent available for CRR payments for the hour.</a:t>
            </a:r>
          </a:p>
          <a:p>
            <a:pPr lvl="0"/>
            <a:r>
              <a:rPr lang="en-US" sz="1800" dirty="0"/>
              <a:t>Balancing Account Impacts</a:t>
            </a:r>
          </a:p>
          <a:p>
            <a:pPr lvl="1"/>
            <a:r>
              <a:rPr lang="en-US" sz="1800" dirty="0"/>
              <a:t>Because the </a:t>
            </a:r>
            <a:r>
              <a:rPr lang="en-US" sz="1800" dirty="0" smtClean="0"/>
              <a:t>PTP </a:t>
            </a:r>
            <a:r>
              <a:rPr lang="en-US" sz="1800" dirty="0"/>
              <a:t>was “zeroed out” the Balancing account balance was $95.68 higher, an extra $95.68 was allocated to load for the month of March.</a:t>
            </a:r>
          </a:p>
          <a:p>
            <a:pPr lvl="0"/>
            <a:r>
              <a:rPr lang="en-US" sz="1800" dirty="0"/>
              <a:t>Real-Time Impacts</a:t>
            </a:r>
          </a:p>
          <a:p>
            <a:pPr lvl="1"/>
            <a:r>
              <a:rPr lang="en-US" sz="1800" dirty="0"/>
              <a:t>Payment in Real-Time would have been (-1) * (.3375 ) * 2.2 = -0.74</a:t>
            </a:r>
          </a:p>
          <a:p>
            <a:pPr lvl="2"/>
            <a:r>
              <a:rPr lang="en-US" sz="1800" dirty="0"/>
              <a:t>Negative means QSE would be paid this amount</a:t>
            </a:r>
          </a:p>
          <a:p>
            <a:pPr lvl="1"/>
            <a:r>
              <a:rPr lang="en-US" sz="1800" dirty="0"/>
              <a:t>Because the QSE was not paid this amount RENA charges were reduced by $0.74  for 3/25.</a:t>
            </a:r>
          </a:p>
          <a:p>
            <a:pPr marL="0" indent="0">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49691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458200" cy="518318"/>
          </a:xfrm>
        </p:spPr>
        <p:txBody>
          <a:bodyPr/>
          <a:lstStyle/>
          <a:p>
            <a:pPr algn="ctr"/>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450280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br>
              <a:rPr lang="en-US" b="1" dirty="0" smtClean="0">
                <a:solidFill>
                  <a:schemeClr val="accent1"/>
                </a:solidFill>
              </a:rPr>
            </a:b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r>
              <a:rPr lang="en-US" sz="2000" dirty="0"/>
              <a:t>NPRR385, Negative Price Floor (-$251/MWh) was implemented September 25, 2013</a:t>
            </a:r>
            <a:r>
              <a:rPr lang="en-US" sz="2000" dirty="0" smtClean="0"/>
              <a:t>.</a:t>
            </a:r>
          </a:p>
          <a:p>
            <a:endParaRPr lang="en-US" sz="2000" dirty="0"/>
          </a:p>
          <a:p>
            <a:r>
              <a:rPr lang="en-US" sz="2000" dirty="0" smtClean="0"/>
              <a:t>WMWG requested ERCOT analyze the DAM results to ascertain the impacts since the floor was put into place.</a:t>
            </a:r>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WMWG Request 1</a:t>
            </a:r>
            <a:endParaRPr lang="en-US" dirty="0"/>
          </a:p>
        </p:txBody>
      </p:sp>
      <p:sp>
        <p:nvSpPr>
          <p:cNvPr id="3" name="Content Placeholder 2"/>
          <p:cNvSpPr>
            <a:spLocks noGrp="1"/>
          </p:cNvSpPr>
          <p:nvPr>
            <p:ph idx="1"/>
          </p:nvPr>
        </p:nvSpPr>
        <p:spPr/>
        <p:txBody>
          <a:bodyPr/>
          <a:lstStyle/>
          <a:p>
            <a:pPr lvl="0"/>
            <a:r>
              <a:rPr lang="en-US" sz="2000" dirty="0"/>
              <a:t>Request </a:t>
            </a:r>
            <a:r>
              <a:rPr lang="en-US" sz="2000" dirty="0" smtClean="0"/>
              <a:t>1: ERCOT </a:t>
            </a:r>
            <a:r>
              <a:rPr lang="en-US" sz="2000" dirty="0"/>
              <a:t>review when DAM has cleared below-$249 (We want to understand if the Market is naturally setting a floor itself</a:t>
            </a:r>
            <a:r>
              <a:rPr lang="en-US" sz="2000" dirty="0" smtClean="0"/>
              <a:t>).</a:t>
            </a:r>
          </a:p>
          <a:p>
            <a:pPr lvl="0"/>
            <a:endParaRPr lang="en-US" sz="2000" dirty="0"/>
          </a:p>
          <a:p>
            <a:pPr lvl="0"/>
            <a:r>
              <a:rPr lang="en-US" sz="2000" dirty="0" smtClean="0"/>
              <a:t>ERCOT found one instance where the Market naturally set a floor on Feb 21, 2020.</a:t>
            </a:r>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83911"/>
              </p:ext>
            </p:extLst>
          </p:nvPr>
        </p:nvGraphicFramePr>
        <p:xfrm>
          <a:off x="1543050" y="3153648"/>
          <a:ext cx="6057899" cy="726124"/>
        </p:xfrm>
        <a:graphic>
          <a:graphicData uri="http://schemas.openxmlformats.org/drawingml/2006/table">
            <a:tbl>
              <a:tblPr>
                <a:tableStyleId>{5C22544A-7EE6-4342-B048-85BDC9FD1C3A}</a:tableStyleId>
              </a:tblPr>
              <a:tblGrid>
                <a:gridCol w="1211580"/>
                <a:gridCol w="1258179"/>
                <a:gridCol w="1071782"/>
                <a:gridCol w="636856"/>
                <a:gridCol w="1056249"/>
                <a:gridCol w="823253"/>
              </a:tblGrid>
              <a:tr h="363062">
                <a:tc>
                  <a:txBody>
                    <a:bodyPr/>
                    <a:lstStyle/>
                    <a:p>
                      <a:pPr algn="l" fontAlgn="b"/>
                      <a:r>
                        <a:rPr lang="en-US" sz="1100" u="none" strike="noStrike">
                          <a:effectLst/>
                        </a:rPr>
                        <a:t>DELIVERY_DATE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DELIVERY_HOUR</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STL_POINT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LMP</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QTY_BOUGHT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QTY_SOLD</a:t>
                      </a:r>
                      <a:endParaRPr lang="en-US" sz="1100" b="1" i="0" u="none" strike="noStrike">
                        <a:solidFill>
                          <a:srgbClr val="000000"/>
                        </a:solidFill>
                        <a:effectLst/>
                        <a:latin typeface="Calibri" panose="020F0502020204030204" pitchFamily="34" charset="0"/>
                      </a:endParaRPr>
                    </a:p>
                  </a:txBody>
                  <a:tcPr marL="9525" marR="9525" marT="9525" marB="0" anchor="b"/>
                </a:tc>
              </a:tr>
              <a:tr h="363062">
                <a:tc>
                  <a:txBody>
                    <a:bodyPr/>
                    <a:lstStyle/>
                    <a:p>
                      <a:pPr algn="r" fontAlgn="b"/>
                      <a:r>
                        <a:rPr lang="en-US" sz="1100" u="none" strike="noStrike">
                          <a:effectLst/>
                        </a:rPr>
                        <a:t>2/21/2020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BARROW_ALL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-249.84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94302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WMWG Request 2</a:t>
            </a:r>
            <a:endParaRPr lang="en-US" dirty="0"/>
          </a:p>
        </p:txBody>
      </p:sp>
      <p:sp>
        <p:nvSpPr>
          <p:cNvPr id="3" name="Content Placeholder 2"/>
          <p:cNvSpPr>
            <a:spLocks noGrp="1"/>
          </p:cNvSpPr>
          <p:nvPr>
            <p:ph idx="1"/>
          </p:nvPr>
        </p:nvSpPr>
        <p:spPr/>
        <p:txBody>
          <a:bodyPr/>
          <a:lstStyle/>
          <a:p>
            <a:pPr lvl="0"/>
            <a:r>
              <a:rPr lang="en-US" sz="2000" dirty="0" smtClean="0"/>
              <a:t>Request 2: Present </a:t>
            </a:r>
            <a:r>
              <a:rPr lang="en-US" sz="2000" dirty="0"/>
              <a:t>to stakeholders </a:t>
            </a:r>
            <a:r>
              <a:rPr lang="en-US" sz="2000" dirty="0" smtClean="0"/>
              <a:t>any </a:t>
            </a:r>
            <a:r>
              <a:rPr lang="en-US" sz="2000" dirty="0" smtClean="0"/>
              <a:t>instances when the price floor was applied in the DAM </a:t>
            </a:r>
            <a:r>
              <a:rPr lang="en-US" sz="2000" dirty="0" smtClean="0"/>
              <a:t>in order to </a:t>
            </a:r>
            <a:r>
              <a:rPr lang="en-US" sz="2000" dirty="0"/>
              <a:t>make the decision on how to remedy the situation including:</a:t>
            </a:r>
          </a:p>
          <a:p>
            <a:pPr lvl="1"/>
            <a:r>
              <a:rPr lang="en-US" sz="2000" dirty="0"/>
              <a:t>Total impact drivers </a:t>
            </a:r>
          </a:p>
          <a:p>
            <a:pPr lvl="2"/>
            <a:r>
              <a:rPr lang="en-US" sz="2000" dirty="0"/>
              <a:t>Frequency</a:t>
            </a:r>
          </a:p>
          <a:p>
            <a:pPr lvl="2"/>
            <a:r>
              <a:rPr lang="en-US" sz="2000" dirty="0"/>
              <a:t>Total MWs involved </a:t>
            </a:r>
          </a:p>
          <a:p>
            <a:pPr lvl="2"/>
            <a:r>
              <a:rPr lang="en-US" sz="2000" dirty="0"/>
              <a:t>An idea of magnitude of trades involved</a:t>
            </a:r>
          </a:p>
          <a:p>
            <a:pPr mar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7918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WMWG Request 2</a:t>
            </a:r>
            <a:endParaRPr lang="en-US" dirty="0"/>
          </a:p>
        </p:txBody>
      </p:sp>
      <p:sp>
        <p:nvSpPr>
          <p:cNvPr id="3" name="Content Placeholder 2"/>
          <p:cNvSpPr>
            <a:spLocks noGrp="1"/>
          </p:cNvSpPr>
          <p:nvPr>
            <p:ph idx="1"/>
          </p:nvPr>
        </p:nvSpPr>
        <p:spPr/>
        <p:txBody>
          <a:bodyPr/>
          <a:lstStyle/>
          <a:p>
            <a:pPr marL="914400" lvl="2" indent="0">
              <a:buNone/>
            </a:pPr>
            <a:endParaRPr lang="en-US" sz="2000" dirty="0"/>
          </a:p>
          <a:p>
            <a:pPr marL="0" indent="0">
              <a:buNone/>
            </a:pPr>
            <a:r>
              <a:rPr lang="en-US" sz="2000" dirty="0" smtClean="0">
                <a:solidFill>
                  <a:schemeClr val="tx1"/>
                </a:solidFill>
              </a:rPr>
              <a:t>ERCOT found the following # of days, intervals, and settlement points were impacted by the price floors:</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Rectangle 6"/>
          <p:cNvSpPr/>
          <p:nvPr/>
        </p:nvSpPr>
        <p:spPr>
          <a:xfrm>
            <a:off x="4453217" y="3244334"/>
            <a:ext cx="237566" cy="369332"/>
          </a:xfrm>
          <a:prstGeom prst="rect">
            <a:avLst/>
          </a:prstGeom>
        </p:spPr>
        <p:txBody>
          <a:bodyPr wrap="none">
            <a:spAutoFit/>
          </a:bodyPr>
          <a:lstStyle/>
          <a:p>
            <a:pPr fontAlgn="b"/>
            <a:r>
              <a:rPr lang="en-US" dirty="0">
                <a:solidFill>
                  <a:srgbClr val="000000"/>
                </a:solidFill>
                <a:latin typeface="Calibri" panose="020F0502020204030204" pitchFamily="34" charset="0"/>
              </a:rPr>
              <a:t> </a:t>
            </a:r>
          </a:p>
        </p:txBody>
      </p:sp>
      <p:graphicFrame>
        <p:nvGraphicFramePr>
          <p:cNvPr id="6" name="Table 5"/>
          <p:cNvGraphicFramePr>
            <a:graphicFrameLocks noGrp="1"/>
          </p:cNvGraphicFramePr>
          <p:nvPr>
            <p:extLst>
              <p:ext uri="{D42A27DB-BD31-4B8C-83A1-F6EECF244321}">
                <p14:modId xmlns:p14="http://schemas.microsoft.com/office/powerpoint/2010/main" val="1529247469"/>
              </p:ext>
            </p:extLst>
          </p:nvPr>
        </p:nvGraphicFramePr>
        <p:xfrm>
          <a:off x="609600" y="2728558"/>
          <a:ext cx="3175000" cy="1031552"/>
        </p:xfrm>
        <a:graphic>
          <a:graphicData uri="http://schemas.openxmlformats.org/drawingml/2006/table">
            <a:tbl>
              <a:tblPr firstRow="1" firstCol="1" bandRow="1">
                <a:tableStyleId>{5C22544A-7EE6-4342-B048-85BDC9FD1C3A}</a:tableStyleId>
              </a:tblPr>
              <a:tblGrid>
                <a:gridCol w="1881744"/>
                <a:gridCol w="1293256"/>
              </a:tblGrid>
              <a:tr h="257888">
                <a:tc>
                  <a:txBody>
                    <a:bodyPr/>
                    <a:lstStyle/>
                    <a:p>
                      <a:pPr marL="0" marR="0" algn="l">
                        <a:lnSpc>
                          <a:spcPct val="107000"/>
                        </a:lnSpc>
                        <a:spcBef>
                          <a:spcPts val="0"/>
                        </a:spcBef>
                        <a:spcAft>
                          <a:spcPts val="0"/>
                        </a:spcAft>
                      </a:pPr>
                      <a:r>
                        <a:rPr lang="en-US" sz="1400" baseline="0" dirty="0">
                          <a:effectLst/>
                        </a:rPr>
                        <a:t>Floor Capped SPPs</a:t>
                      </a:r>
                      <a:endParaRPr lang="en-US"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baseline="0" dirty="0">
                          <a:effectLst/>
                        </a:rPr>
                        <a:t>Count</a:t>
                      </a:r>
                      <a:endParaRPr lang="en-US"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7888">
                <a:tc>
                  <a:txBody>
                    <a:bodyPr/>
                    <a:lstStyle/>
                    <a:p>
                      <a:pPr marL="0" marR="0" algn="l">
                        <a:lnSpc>
                          <a:spcPct val="107000"/>
                        </a:lnSpc>
                        <a:spcBef>
                          <a:spcPts val="0"/>
                        </a:spcBef>
                        <a:spcAft>
                          <a:spcPts val="0"/>
                        </a:spcAft>
                      </a:pPr>
                      <a:r>
                        <a:rPr lang="en-US" sz="1100">
                          <a:effectLst/>
                        </a:rPr>
                        <a:t>Settlement 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7888">
                <a:tc>
                  <a:txBody>
                    <a:bodyPr/>
                    <a:lstStyle/>
                    <a:p>
                      <a:pPr marL="0" marR="0" algn="l">
                        <a:lnSpc>
                          <a:spcPct val="107000"/>
                        </a:lnSpc>
                        <a:spcBef>
                          <a:spcPts val="0"/>
                        </a:spcBef>
                        <a:spcAft>
                          <a:spcPts val="0"/>
                        </a:spcAft>
                      </a:pPr>
                      <a:r>
                        <a:rPr lang="en-US" sz="1100">
                          <a:effectLst/>
                        </a:rPr>
                        <a:t>Operating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7888">
                <a:tc>
                  <a:txBody>
                    <a:bodyPr/>
                    <a:lstStyle/>
                    <a:p>
                      <a:pPr marL="0" marR="0" algn="l">
                        <a:lnSpc>
                          <a:spcPct val="107000"/>
                        </a:lnSpc>
                        <a:spcBef>
                          <a:spcPts val="0"/>
                        </a:spcBef>
                        <a:spcAft>
                          <a:spcPts val="0"/>
                        </a:spcAft>
                      </a:pPr>
                      <a:r>
                        <a:rPr lang="en-US" sz="1100" dirty="0" smtClean="0">
                          <a:effectLst/>
                        </a:rPr>
                        <a:t>Intervals (energized)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182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29199683"/>
              </p:ext>
            </p:extLst>
          </p:nvPr>
        </p:nvGraphicFramePr>
        <p:xfrm>
          <a:off x="5895091" y="2324099"/>
          <a:ext cx="1669098" cy="2209802"/>
        </p:xfrm>
        <a:graphic>
          <a:graphicData uri="http://schemas.openxmlformats.org/drawingml/2006/table">
            <a:tbl>
              <a:tblPr firstRow="1" firstCol="1" bandRow="1">
                <a:tableStyleId>{5C22544A-7EE6-4342-B048-85BDC9FD1C3A}</a:tableStyleId>
              </a:tblPr>
              <a:tblGrid>
                <a:gridCol w="1669098"/>
              </a:tblGrid>
              <a:tr h="286474">
                <a:tc>
                  <a:txBody>
                    <a:bodyPr/>
                    <a:lstStyle/>
                    <a:p>
                      <a:pPr marL="0" marR="0" algn="r">
                        <a:lnSpc>
                          <a:spcPct val="107000"/>
                        </a:lnSpc>
                        <a:spcBef>
                          <a:spcPts val="0"/>
                        </a:spcBef>
                        <a:spcAft>
                          <a:spcPts val="0"/>
                        </a:spcAft>
                      </a:pPr>
                      <a:r>
                        <a:rPr lang="en-US" sz="100" dirty="0">
                          <a:effectLst/>
                        </a:rPr>
                        <a:t> </a:t>
                      </a:r>
                      <a:endParaRPr lang="en-US" sz="1100" dirty="0">
                        <a:effectLst/>
                      </a:endParaRPr>
                    </a:p>
                    <a:p>
                      <a:pPr marL="0" marR="0" algn="ctr">
                        <a:lnSpc>
                          <a:spcPct val="107000"/>
                        </a:lnSpc>
                        <a:spcBef>
                          <a:spcPts val="0"/>
                        </a:spcBef>
                        <a:spcAft>
                          <a:spcPts val="0"/>
                        </a:spcAft>
                      </a:pPr>
                      <a:r>
                        <a:rPr lang="en-US" sz="100" dirty="0">
                          <a:effectLst/>
                        </a:rPr>
                        <a:t> </a:t>
                      </a:r>
                      <a:endParaRPr lang="en-US" sz="1100" dirty="0">
                        <a:effectLst/>
                      </a:endParaRPr>
                    </a:p>
                    <a:p>
                      <a:pPr marL="0" marR="0" algn="ctr">
                        <a:lnSpc>
                          <a:spcPct val="107000"/>
                        </a:lnSpc>
                        <a:spcBef>
                          <a:spcPts val="0"/>
                        </a:spcBef>
                        <a:spcAft>
                          <a:spcPts val="0"/>
                        </a:spcAft>
                      </a:pPr>
                      <a:r>
                        <a:rPr lang="en-US" sz="1100" dirty="0">
                          <a:effectLst/>
                        </a:rPr>
                        <a:t>OPERATING_DATE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40416">
                <a:tc>
                  <a:txBody>
                    <a:bodyPr/>
                    <a:lstStyle/>
                    <a:p>
                      <a:pPr marL="0" marR="0" algn="r">
                        <a:lnSpc>
                          <a:spcPct val="107000"/>
                        </a:lnSpc>
                        <a:spcBef>
                          <a:spcPts val="0"/>
                        </a:spcBef>
                        <a:spcAft>
                          <a:spcPts val="0"/>
                        </a:spcAft>
                      </a:pPr>
                      <a:r>
                        <a:rPr lang="en-US" sz="1100">
                          <a:effectLst/>
                        </a:rPr>
                        <a:t>7/18/2016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a:effectLst/>
                        </a:rPr>
                        <a:t>3/14/2019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a:effectLst/>
                        </a:rPr>
                        <a:t>10/27/2019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a:effectLst/>
                        </a:rPr>
                        <a:t>2/21/2020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a:effectLst/>
                        </a:rPr>
                        <a:t>2/26/2020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a:effectLst/>
                        </a:rPr>
                        <a:t>2/27/2020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a:effectLst/>
                        </a:rPr>
                        <a:t>3/4/2020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0416">
                <a:tc>
                  <a:txBody>
                    <a:bodyPr/>
                    <a:lstStyle/>
                    <a:p>
                      <a:pPr marL="0" marR="0" algn="r">
                        <a:lnSpc>
                          <a:spcPct val="107000"/>
                        </a:lnSpc>
                        <a:spcBef>
                          <a:spcPts val="0"/>
                        </a:spcBef>
                        <a:spcAft>
                          <a:spcPts val="0"/>
                        </a:spcAft>
                      </a:pPr>
                      <a:r>
                        <a:rPr lang="en-US" sz="1100" dirty="0">
                          <a:effectLst/>
                        </a:rPr>
                        <a:t>3/25/2020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5675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WMWG </a:t>
            </a:r>
            <a:r>
              <a:rPr lang="en-US" dirty="0"/>
              <a:t>Request </a:t>
            </a:r>
            <a:r>
              <a:rPr lang="en-US" dirty="0" smtClean="0"/>
              <a:t>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398290484"/>
              </p:ext>
            </p:extLst>
          </p:nvPr>
        </p:nvGraphicFramePr>
        <p:xfrm>
          <a:off x="647698" y="2094131"/>
          <a:ext cx="7886702" cy="3604584"/>
        </p:xfrm>
        <a:graphic>
          <a:graphicData uri="http://schemas.openxmlformats.org/drawingml/2006/table">
            <a:tbl>
              <a:tblPr/>
              <a:tblGrid>
                <a:gridCol w="807485"/>
                <a:gridCol w="399823"/>
                <a:gridCol w="439022"/>
                <a:gridCol w="399823"/>
                <a:gridCol w="439022"/>
                <a:gridCol w="399823"/>
                <a:gridCol w="277304"/>
                <a:gridCol w="396907"/>
                <a:gridCol w="266548"/>
                <a:gridCol w="399823"/>
                <a:gridCol w="266548"/>
                <a:gridCol w="399823"/>
                <a:gridCol w="266548"/>
                <a:gridCol w="399823"/>
                <a:gridCol w="266548"/>
                <a:gridCol w="399823"/>
                <a:gridCol w="266548"/>
                <a:gridCol w="713410"/>
                <a:gridCol w="682051"/>
              </a:tblGrid>
              <a:tr h="156897">
                <a:tc rowSpan="2">
                  <a:txBody>
                    <a:bodyPr/>
                    <a:lstStyle/>
                    <a:p>
                      <a:pPr algn="ctr" fontAlgn="t"/>
                      <a:r>
                        <a:rPr lang="en-US" sz="900" b="1" i="0" u="none" strike="noStrike" dirty="0">
                          <a:solidFill>
                            <a:srgbClr val="000000"/>
                          </a:solidFill>
                          <a:effectLst/>
                          <a:latin typeface="Calibri" panose="020F0502020204030204" pitchFamily="34" charset="0"/>
                        </a:rPr>
                        <a:t>Settlement Point</a:t>
                      </a:r>
                    </a:p>
                  </a:txBody>
                  <a:tcPr marL="7845" marR="7845" marT="784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t"/>
                      <a:r>
                        <a:rPr lang="en-US" sz="900" b="1" i="0" u="none" strike="noStrike" dirty="0">
                          <a:solidFill>
                            <a:srgbClr val="000000"/>
                          </a:solidFill>
                          <a:effectLst/>
                          <a:latin typeface="Calibri" panose="020F0502020204030204" pitchFamily="34" charset="0"/>
                        </a:rPr>
                        <a:t>7/18/2016</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3/14/2019</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10/27/2019</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2/21/2020</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2/26/2020</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2/27/2020</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3/4/2020</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ctr" fontAlgn="t"/>
                      <a:r>
                        <a:rPr lang="en-US" sz="900" b="1" i="0" u="none" strike="noStrike">
                          <a:solidFill>
                            <a:srgbClr val="000000"/>
                          </a:solidFill>
                          <a:effectLst/>
                          <a:latin typeface="Calibri" panose="020F0502020204030204" pitchFamily="34" charset="0"/>
                        </a:rPr>
                        <a:t>3/25/2020</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rowSpan="2">
                  <a:txBody>
                    <a:bodyPr/>
                    <a:lstStyle/>
                    <a:p>
                      <a:pPr algn="ctr" fontAlgn="t"/>
                      <a:r>
                        <a:rPr lang="en-US" sz="900" b="1" i="0" u="none" strike="noStrike">
                          <a:solidFill>
                            <a:srgbClr val="000000"/>
                          </a:solidFill>
                          <a:effectLst/>
                          <a:latin typeface="Calibri" panose="020F0502020204030204" pitchFamily="34" charset="0"/>
                        </a:rPr>
                        <a:t>Total QTY_BOUGHT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t"/>
                      <a:r>
                        <a:rPr lang="en-US" sz="900" b="1" i="0" u="none" strike="noStrike">
                          <a:solidFill>
                            <a:srgbClr val="000000"/>
                          </a:solidFill>
                          <a:effectLst/>
                          <a:latin typeface="Calibri" panose="020F0502020204030204" pitchFamily="34" charset="0"/>
                        </a:rPr>
                        <a:t>Total QTY_SOLD</a:t>
                      </a:r>
                    </a:p>
                  </a:txBody>
                  <a:tcPr marL="7845" marR="7845" marT="784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56897">
                <a:tc vMerge="1">
                  <a:txBody>
                    <a:bodyPr/>
                    <a:lstStyle/>
                    <a:p>
                      <a:endParaRPr lang="en-US"/>
                    </a:p>
                  </a:txBody>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sz="900" b="1" i="0" u="none" strike="noStrike">
                          <a:solidFill>
                            <a:srgbClr val="000000"/>
                          </a:solidFill>
                          <a:effectLst/>
                          <a:latin typeface="Calibri" panose="020F0502020204030204" pitchFamily="34" charset="0"/>
                        </a:rPr>
                        <a:t>Bought</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900" b="1" i="0" u="none" strike="noStrike">
                          <a:solidFill>
                            <a:srgbClr val="000000"/>
                          </a:solidFill>
                          <a:effectLst/>
                          <a:latin typeface="Calibri" panose="020F0502020204030204" pitchFamily="34" charset="0"/>
                        </a:rPr>
                        <a:t>Sold</a:t>
                      </a:r>
                    </a:p>
                  </a:txBody>
                  <a:tcPr marL="7845" marR="7845" marT="78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vMerge="1">
                  <a:txBody>
                    <a:bodyPr/>
                    <a:lstStyle/>
                    <a:p>
                      <a:endParaRPr lang="en-US"/>
                    </a:p>
                  </a:txBody>
                  <a:tcPr/>
                </a:tc>
                <a:tc vMerge="1">
                  <a:txBody>
                    <a:bodyPr/>
                    <a:lstStyle/>
                    <a:p>
                      <a:endParaRPr lang="en-US"/>
                    </a:p>
                  </a:txBody>
                  <a:tcPr/>
                </a:tc>
              </a:tr>
              <a:tr h="156897">
                <a:tc>
                  <a:txBody>
                    <a:bodyPr/>
                    <a:lstStyle/>
                    <a:p>
                      <a:pPr algn="l" fontAlgn="b"/>
                      <a:r>
                        <a:rPr lang="en-US" sz="900" b="0" i="0" u="none" strike="noStrike">
                          <a:solidFill>
                            <a:srgbClr val="000000"/>
                          </a:solidFill>
                          <a:effectLst/>
                          <a:latin typeface="Calibri" panose="020F0502020204030204" pitchFamily="34" charset="0"/>
                        </a:rPr>
                        <a:t>BARROW_ALL</a:t>
                      </a:r>
                    </a:p>
                  </a:txBody>
                  <a:tcPr marL="7845" marR="7845" marT="78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4</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64</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105</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431</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604</a:t>
                      </a:r>
                    </a:p>
                  </a:txBody>
                  <a:tcPr marL="7845" marR="7845" marT="7845"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7845" marR="7845" marT="78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CFLATS_UNIT</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22</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22</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DC2SES_ALL</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312.4</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16.5</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312.4</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16.5</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FERGCC_CC1</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1011</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1011</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FERGCC_GT1_1</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FERGCC_GT2_3</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FERGCC_ST1_5</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4.4</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4.4</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dirty="0">
                          <a:solidFill>
                            <a:srgbClr val="000000"/>
                          </a:solidFill>
                          <a:effectLst/>
                          <a:latin typeface="Calibri" panose="020F0502020204030204" pitchFamily="34" charset="0"/>
                        </a:rPr>
                        <a:t>FPPYD_FPP_G1</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4881.9</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4881.9</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FPPYD_FPP_G2</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4855.3</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4855.3</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61905">
                <a:tc>
                  <a:txBody>
                    <a:bodyPr/>
                    <a:lstStyle/>
                    <a:p>
                      <a:pPr algn="l" fontAlgn="b"/>
                      <a:r>
                        <a:rPr lang="en-US" sz="900" b="0" i="0" u="none" strike="noStrike">
                          <a:solidFill>
                            <a:srgbClr val="000000"/>
                          </a:solidFill>
                          <a:effectLst/>
                          <a:latin typeface="Calibri" panose="020F0502020204030204" pitchFamily="34" charset="0"/>
                        </a:rPr>
                        <a:t>FPPYD_FPP_G3</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3437.1</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3437.1</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SPNC_SPNCE_4</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84.8</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84.8</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SPNC_SPNCE_5</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WHCCS_CC1</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WHCCS_CT1_ST</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WHCCS_CT2</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WHCCS2_4</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90</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90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WHCCS2_5_6</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4</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dirty="0">
                          <a:solidFill>
                            <a:srgbClr val="000000"/>
                          </a:solidFill>
                          <a:effectLst/>
                          <a:latin typeface="Calibri" panose="020F0502020204030204" pitchFamily="34" charset="0"/>
                        </a:rPr>
                        <a:t>10653.3</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4</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10653.3</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WHCCS2_CC2</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WIR_WIRTZ_G1</a:t>
                      </a:r>
                    </a:p>
                  </a:txBody>
                  <a:tcPr marL="7845" marR="7845" marT="7845"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a:noFill/>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7845" marR="7845" marT="7845" marB="0" anchor="b">
                    <a:lnL>
                      <a:noFill/>
                    </a:lnL>
                    <a:lnR>
                      <a:noFill/>
                    </a:lnR>
                    <a:lnT>
                      <a:noFill/>
                    </a:lnT>
                    <a:lnB>
                      <a:noFill/>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156897">
                <a:tc>
                  <a:txBody>
                    <a:bodyPr/>
                    <a:lstStyle/>
                    <a:p>
                      <a:pPr algn="l" fontAlgn="b"/>
                      <a:r>
                        <a:rPr lang="en-US" sz="900" b="0" i="0" u="none" strike="noStrike">
                          <a:solidFill>
                            <a:srgbClr val="000000"/>
                          </a:solidFill>
                          <a:effectLst/>
                          <a:latin typeface="Calibri" panose="020F0502020204030204" pitchFamily="34" charset="0"/>
                        </a:rPr>
                        <a:t>WIR_WIRTZ_G2</a:t>
                      </a:r>
                    </a:p>
                  </a:txBody>
                  <a:tcPr marL="7845" marR="7845" marT="78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845" marR="7845" marT="78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r h="164742">
                <a:tc>
                  <a:txBody>
                    <a:bodyPr/>
                    <a:lstStyle/>
                    <a:p>
                      <a:pPr algn="l" fontAlgn="b"/>
                      <a:r>
                        <a:rPr lang="en-US" sz="900" b="1" i="0" u="none" strike="noStrike" dirty="0">
                          <a:solidFill>
                            <a:srgbClr val="000000"/>
                          </a:solidFill>
                          <a:effectLst/>
                          <a:latin typeface="Calibri" panose="020F0502020204030204" pitchFamily="34" charset="0"/>
                        </a:rPr>
                        <a:t>Grand Total</a:t>
                      </a:r>
                    </a:p>
                  </a:txBody>
                  <a:tcPr marL="7845" marR="7845" marT="784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0</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900" b="1" i="0" u="none" strike="noStrike">
                          <a:solidFill>
                            <a:srgbClr val="000000"/>
                          </a:solidFill>
                          <a:effectLst/>
                          <a:latin typeface="Calibri" panose="020F0502020204030204" pitchFamily="34" charset="0"/>
                        </a:rPr>
                        <a:t>13174.3</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900" b="1" i="0" u="none" strike="noStrike">
                          <a:solidFill>
                            <a:srgbClr val="000000"/>
                          </a:solidFill>
                          <a:effectLst/>
                          <a:latin typeface="Calibri" panose="020F0502020204030204" pitchFamily="34" charset="0"/>
                        </a:rPr>
                        <a:t>316.4</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900" b="1" i="0" u="none" strike="noStrike">
                          <a:solidFill>
                            <a:srgbClr val="000000"/>
                          </a:solidFill>
                          <a:effectLst/>
                          <a:latin typeface="Calibri" panose="020F0502020204030204" pitchFamily="34" charset="0"/>
                        </a:rPr>
                        <a:t>10759.8</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900" b="1" i="0" u="none" strike="noStrike">
                          <a:solidFill>
                            <a:srgbClr val="000000"/>
                          </a:solidFill>
                          <a:effectLst/>
                          <a:latin typeface="Calibri" panose="020F0502020204030204" pitchFamily="34" charset="0"/>
                        </a:rPr>
                        <a:t>41.4</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1011</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4</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0</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64</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0</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105</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0</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431</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1</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87.8</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0</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a:solidFill>
                            <a:srgbClr val="000000"/>
                          </a:solidFill>
                          <a:effectLst/>
                          <a:latin typeface="Calibri" panose="020F0502020204030204" pitchFamily="34" charset="0"/>
                        </a:rPr>
                        <a:t>1049.6</a:t>
                      </a:r>
                    </a:p>
                  </a:txBody>
                  <a:tcPr marL="7845" marR="7845" marT="78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900" b="1" i="0" u="none" strike="noStrike" dirty="0">
                          <a:solidFill>
                            <a:srgbClr val="000000"/>
                          </a:solidFill>
                          <a:effectLst/>
                          <a:latin typeface="Calibri" panose="020F0502020204030204" pitchFamily="34" charset="0"/>
                        </a:rPr>
                        <a:t>24946.1</a:t>
                      </a:r>
                    </a:p>
                  </a:txBody>
                  <a:tcPr marL="7845" marR="7845" marT="78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bl>
          </a:graphicData>
        </a:graphic>
      </p:graphicFrame>
      <p:sp>
        <p:nvSpPr>
          <p:cNvPr id="3" name="TextBox 2"/>
          <p:cNvSpPr txBox="1"/>
          <p:nvPr/>
        </p:nvSpPr>
        <p:spPr>
          <a:xfrm>
            <a:off x="533400" y="1447800"/>
            <a:ext cx="7746672" cy="646331"/>
          </a:xfrm>
          <a:prstGeom prst="rect">
            <a:avLst/>
          </a:prstGeom>
          <a:noFill/>
        </p:spPr>
        <p:txBody>
          <a:bodyPr wrap="none" rtlCol="0">
            <a:spAutoFit/>
          </a:bodyPr>
          <a:lstStyle/>
          <a:p>
            <a:r>
              <a:rPr lang="en-US" dirty="0" smtClean="0"/>
              <a:t>ERCOT found the following transactions on those points for those days:</a:t>
            </a:r>
          </a:p>
          <a:p>
            <a:endParaRPr lang="en-US" dirty="0"/>
          </a:p>
        </p:txBody>
      </p:sp>
      <p:sp>
        <p:nvSpPr>
          <p:cNvPr id="5" name="TextBox 4"/>
          <p:cNvSpPr txBox="1"/>
          <p:nvPr/>
        </p:nvSpPr>
        <p:spPr>
          <a:xfrm>
            <a:off x="647698" y="5760594"/>
            <a:ext cx="6667502" cy="646331"/>
          </a:xfrm>
          <a:prstGeom prst="rect">
            <a:avLst/>
          </a:prstGeom>
          <a:noFill/>
        </p:spPr>
        <p:txBody>
          <a:bodyPr wrap="square" rtlCol="0">
            <a:spAutoFit/>
          </a:bodyPr>
          <a:lstStyle/>
          <a:p>
            <a:r>
              <a:rPr lang="en-US" dirty="0" smtClean="0"/>
              <a:t>Note: Impact </a:t>
            </a:r>
            <a:r>
              <a:rPr lang="en-US" u="sng" dirty="0" smtClean="0"/>
              <a:t>&lt;</a:t>
            </a:r>
            <a:r>
              <a:rPr lang="en-US" dirty="0" smtClean="0"/>
              <a:t> 0.55% of Total MWhs for that Operating Day</a:t>
            </a:r>
          </a:p>
          <a:p>
            <a:endParaRPr lang="en-US" dirty="0"/>
          </a:p>
        </p:txBody>
      </p:sp>
    </p:spTree>
    <p:extLst>
      <p:ext uri="{BB962C8B-B14F-4D97-AF65-F5344CB8AC3E}">
        <p14:creationId xmlns:p14="http://schemas.microsoft.com/office/powerpoint/2010/main" val="772527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WMWG </a:t>
            </a:r>
            <a:r>
              <a:rPr lang="en-US" dirty="0"/>
              <a:t>Request </a:t>
            </a:r>
            <a:r>
              <a:rPr lang="en-US" dirty="0" smtClean="0"/>
              <a:t>3</a:t>
            </a:r>
            <a:endParaRPr lang="en-US" dirty="0"/>
          </a:p>
        </p:txBody>
      </p:sp>
      <p:sp>
        <p:nvSpPr>
          <p:cNvPr id="3" name="Content Placeholder 2"/>
          <p:cNvSpPr>
            <a:spLocks noGrp="1"/>
          </p:cNvSpPr>
          <p:nvPr>
            <p:ph idx="1"/>
          </p:nvPr>
        </p:nvSpPr>
        <p:spPr/>
        <p:txBody>
          <a:bodyPr/>
          <a:lstStyle/>
          <a:p>
            <a:pPr lvl="0"/>
            <a:r>
              <a:rPr lang="en-US" sz="2000" dirty="0"/>
              <a:t>Request </a:t>
            </a:r>
            <a:r>
              <a:rPr lang="en-US" sz="2000" dirty="0" smtClean="0"/>
              <a:t>3: </a:t>
            </a:r>
            <a:r>
              <a:rPr lang="en-US" sz="2000" dirty="0"/>
              <a:t>Present to stakeholders any information stakeholders should have in order to make the decision on how to remedy the situation including :</a:t>
            </a:r>
          </a:p>
          <a:p>
            <a:pPr lvl="1"/>
            <a:r>
              <a:rPr lang="en-US" sz="2000" dirty="0">
                <a:solidFill>
                  <a:schemeClr val="tx1"/>
                </a:solidFill>
              </a:rPr>
              <a:t>Trends or conditions that can cause this to </a:t>
            </a:r>
            <a:r>
              <a:rPr lang="en-US" sz="2000" dirty="0" smtClean="0">
                <a:solidFill>
                  <a:schemeClr val="tx1"/>
                </a:solidFill>
              </a:rPr>
              <a:t>happen more frequently in 2020:</a:t>
            </a:r>
            <a:endParaRPr lang="en-US" sz="2000" dirty="0">
              <a:solidFill>
                <a:schemeClr val="tx1"/>
              </a:solidFill>
            </a:endParaRPr>
          </a:p>
          <a:p>
            <a:pPr lvl="2"/>
            <a:endParaRPr lang="en-US" sz="1600" dirty="0" smtClean="0"/>
          </a:p>
          <a:p>
            <a:pPr lvl="2"/>
            <a:r>
              <a:rPr lang="en-US" sz="1600" dirty="0" smtClean="0"/>
              <a:t>The main contributor came from congestion on 6100__F, this constraint was also binding in RT. RT analysis shows 6100__F became active consistently and met irresolvable status multiple times. This congestion can be attributed to load growth in West Texas combined with limited thermal and renewable generation in the area. </a:t>
            </a:r>
          </a:p>
          <a:p>
            <a:pPr marL="0" indent="0">
              <a:buNone/>
            </a:pPr>
            <a:endParaRPr lang="en-US" sz="2000" dirty="0" smtClean="0"/>
          </a:p>
          <a:p>
            <a:pPr marL="0" indent="0">
              <a:buNone/>
            </a:pPr>
            <a:r>
              <a:rPr lang="en-US" sz="2000" dirty="0" smtClean="0"/>
              <a:t>Outages and topology shifts could cause prices to drop to a magnitude of hitting the price floor.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35226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WMWG </a:t>
            </a:r>
            <a:r>
              <a:rPr lang="en-US" dirty="0"/>
              <a:t>Request </a:t>
            </a:r>
            <a:r>
              <a:rPr lang="en-US" dirty="0" smtClean="0"/>
              <a:t>4</a:t>
            </a:r>
            <a:endParaRPr lang="en-US" dirty="0"/>
          </a:p>
        </p:txBody>
      </p:sp>
      <p:sp>
        <p:nvSpPr>
          <p:cNvPr id="3" name="Content Placeholder 2"/>
          <p:cNvSpPr>
            <a:spLocks noGrp="1"/>
          </p:cNvSpPr>
          <p:nvPr>
            <p:ph idx="1"/>
          </p:nvPr>
        </p:nvSpPr>
        <p:spPr/>
        <p:txBody>
          <a:bodyPr/>
          <a:lstStyle/>
          <a:p>
            <a:pPr lvl="0"/>
            <a:r>
              <a:rPr lang="en-US" sz="2000" dirty="0"/>
              <a:t>Request </a:t>
            </a:r>
            <a:r>
              <a:rPr lang="en-US" sz="2000" dirty="0" smtClean="0"/>
              <a:t>4: </a:t>
            </a:r>
            <a:r>
              <a:rPr lang="en-US" sz="2000" dirty="0"/>
              <a:t>Present to stakeholders any information stakeholders should have in order to make the decision on how to remedy the situation including :</a:t>
            </a:r>
          </a:p>
          <a:p>
            <a:pPr lvl="1"/>
            <a:r>
              <a:rPr lang="en-US" sz="2000" dirty="0">
                <a:solidFill>
                  <a:schemeClr val="tx1"/>
                </a:solidFill>
              </a:rPr>
              <a:t>Any other information ERCOT finds that is pertinent</a:t>
            </a:r>
            <a:r>
              <a:rPr lang="en-US" sz="2000" dirty="0" smtClean="0">
                <a:solidFill>
                  <a:schemeClr val="tx1"/>
                </a:solidFill>
              </a:rPr>
              <a:t>.</a:t>
            </a:r>
          </a:p>
          <a:p>
            <a:pPr lvl="1"/>
            <a:endParaRPr lang="en-US" sz="2000" dirty="0">
              <a:solidFill>
                <a:schemeClr val="tx1"/>
              </a:solidFill>
            </a:endParaRPr>
          </a:p>
          <a:p>
            <a:pPr lvl="1"/>
            <a:endParaRPr lang="en-US" sz="2000" dirty="0" smtClean="0">
              <a:solidFill>
                <a:schemeClr val="tx1"/>
              </a:solidFill>
            </a:endParaRPr>
          </a:p>
          <a:p>
            <a:pPr lvl="1"/>
            <a:endParaRPr lang="en-US" sz="2000" dirty="0">
              <a:solidFill>
                <a:schemeClr val="tx1"/>
              </a:solidFill>
            </a:endParaRPr>
          </a:p>
          <a:p>
            <a:pPr lvl="1"/>
            <a:r>
              <a:rPr lang="en-US" sz="2000" dirty="0" smtClean="0">
                <a:solidFill>
                  <a:schemeClr val="tx1"/>
                </a:solidFill>
              </a:rPr>
              <a:t>ERCOT filed a Market Notice on July 30, 2020 explaining the interaction between the price floor, NPRR833 and NPRR827.</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08174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PTP impacts resulting from Price Floor</a:t>
            </a:r>
            <a:endParaRPr lang="en-US" dirty="0"/>
          </a:p>
        </p:txBody>
      </p:sp>
      <p:sp>
        <p:nvSpPr>
          <p:cNvPr id="8" name="Content Placeholder 7"/>
          <p:cNvSpPr>
            <a:spLocks noGrp="1"/>
          </p:cNvSpPr>
          <p:nvPr>
            <p:ph idx="1"/>
          </p:nvPr>
        </p:nvSpPr>
        <p:spPr>
          <a:xfrm>
            <a:off x="381000" y="2798172"/>
            <a:ext cx="8458200" cy="3244649"/>
          </a:xfrm>
        </p:spPr>
        <p:txBody>
          <a:bodyPr/>
          <a:lstStyle/>
          <a:p>
            <a:r>
              <a:rPr lang="en-US" dirty="0" smtClean="0"/>
              <a:t>NPRR827 was effective during OD 3/14/2020</a:t>
            </a:r>
          </a:p>
          <a:p>
            <a:r>
              <a:rPr lang="en-US" dirty="0" smtClean="0"/>
              <a:t>OD 3/25/2020 was erroneously set to 0 MW</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03916819"/>
              </p:ext>
            </p:extLst>
          </p:nvPr>
        </p:nvGraphicFramePr>
        <p:xfrm>
          <a:off x="657226" y="1371600"/>
          <a:ext cx="7905748" cy="816972"/>
        </p:xfrm>
        <a:graphic>
          <a:graphicData uri="http://schemas.openxmlformats.org/drawingml/2006/table">
            <a:tbl>
              <a:tblPr/>
              <a:tblGrid>
                <a:gridCol w="637198"/>
                <a:gridCol w="661705"/>
                <a:gridCol w="833259"/>
                <a:gridCol w="506491"/>
                <a:gridCol w="410502"/>
                <a:gridCol w="588182"/>
                <a:gridCol w="334937"/>
                <a:gridCol w="204230"/>
                <a:gridCol w="629029"/>
                <a:gridCol w="631072"/>
                <a:gridCol w="631072"/>
                <a:gridCol w="882274"/>
                <a:gridCol w="955797"/>
              </a:tblGrid>
              <a:tr h="204243">
                <a:tc>
                  <a:txBody>
                    <a:bodyPr/>
                    <a:lstStyle/>
                    <a:p>
                      <a:pPr algn="l" fontAlgn="b"/>
                      <a:r>
                        <a:rPr lang="en-US" sz="700" b="0" i="0" u="none" strike="noStrike" dirty="0">
                          <a:solidFill>
                            <a:srgbClr val="FFFFFF"/>
                          </a:solidFill>
                          <a:effectLst/>
                          <a:latin typeface="Calibri" panose="020F0502020204030204" pitchFamily="34" charset="0"/>
                        </a:rPr>
                        <a:t>DELIVERY_DATE</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DELIVERY_HOUR</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PARTICIPANT_NAME</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BID_ID</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BLOCK_ID</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SOURCE</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LMP</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LMP</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SINK</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AWARDED_QTY</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AWARDED_PRC</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PTPSETTLEMENTPRICE</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700" b="0" i="0" u="none" strike="noStrike">
                          <a:solidFill>
                            <a:srgbClr val="FFFFFF"/>
                          </a:solidFill>
                          <a:effectLst/>
                          <a:latin typeface="Calibri" panose="020F0502020204030204" pitchFamily="34" charset="0"/>
                        </a:rPr>
                        <a:t>NOT_TO_EXCEED_PRICE</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204243">
                <a:tc>
                  <a:txBody>
                    <a:bodyPr/>
                    <a:lstStyle/>
                    <a:p>
                      <a:pPr algn="r" fontAlgn="b"/>
                      <a:r>
                        <a:rPr lang="en-US" sz="700" b="0" i="0" u="none" strike="noStrike">
                          <a:solidFill>
                            <a:srgbClr val="000000"/>
                          </a:solidFill>
                          <a:effectLst/>
                          <a:latin typeface="Calibri" panose="020F0502020204030204" pitchFamily="34" charset="0"/>
                        </a:rPr>
                        <a:t>3/14/2019</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QSESW2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1592102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TEN_CT1_STG</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88.13</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-251</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DC2SES_ALL</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4.2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-500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-339.13</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-500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243">
                <a:tc>
                  <a:txBody>
                    <a:bodyPr/>
                    <a:lstStyle/>
                    <a:p>
                      <a:pPr algn="r" fontAlgn="b"/>
                      <a:r>
                        <a:rPr lang="en-US" sz="700" b="0" i="0" u="none" strike="noStrike">
                          <a:solidFill>
                            <a:srgbClr val="000000"/>
                          </a:solidFill>
                          <a:effectLst/>
                          <a:latin typeface="Calibri" panose="020F0502020204030204" pitchFamily="34" charset="0"/>
                        </a:rPr>
                        <a:t>3/14/2019</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solidFill>
                            <a:srgbClr val="000000"/>
                          </a:solidFill>
                          <a:effectLst/>
                          <a:latin typeface="Calibri" panose="020F0502020204030204" pitchFamily="34" charset="0"/>
                        </a:rPr>
                        <a:t>7</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QSESW2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1592102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TEN_CT1_STG</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101.77</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-251</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DC2SES_ALL</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2.5</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-500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-352.77</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-500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243">
                <a:tc>
                  <a:txBody>
                    <a:bodyPr/>
                    <a:lstStyle/>
                    <a:p>
                      <a:pPr algn="r" fontAlgn="b"/>
                      <a:r>
                        <a:rPr lang="en-US" sz="700" b="0" i="0" u="none" strike="noStrike">
                          <a:solidFill>
                            <a:srgbClr val="000000"/>
                          </a:solidFill>
                          <a:effectLst/>
                          <a:latin typeface="Calibri" panose="020F0502020204030204" pitchFamily="34" charset="0"/>
                        </a:rPr>
                        <a:t>3/25/2020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17</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a:solidFill>
                            <a:srgbClr val="000000"/>
                          </a:solidFill>
                          <a:effectLst/>
                          <a:latin typeface="Calibri" panose="020F0502020204030204" pitchFamily="34" charset="0"/>
                        </a:rPr>
                        <a:t>QJACIN</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a:solidFill>
                            <a:srgbClr val="000000"/>
                          </a:solidFill>
                          <a:effectLst/>
                          <a:latin typeface="Calibri" panose="020F0502020204030204" pitchFamily="34" charset="0"/>
                        </a:rPr>
                        <a:t>MPOHDPOH</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0</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a:solidFill>
                            <a:srgbClr val="000000"/>
                          </a:solidFill>
                          <a:effectLst/>
                          <a:latin typeface="Calibri" panose="020F0502020204030204" pitchFamily="34" charset="0"/>
                        </a:rPr>
                        <a:t>RN_DEC_GSU1</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-207.51</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-251</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a:solidFill>
                            <a:srgbClr val="000000"/>
                          </a:solidFill>
                          <a:effectLst/>
                          <a:latin typeface="Calibri" panose="020F0502020204030204" pitchFamily="34" charset="0"/>
                        </a:rPr>
                        <a:t>SPNC_SPNCE_4</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2.2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-156.41</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a:solidFill>
                            <a:srgbClr val="000000"/>
                          </a:solidFill>
                          <a:effectLst/>
                          <a:latin typeface="Calibri" panose="020F0502020204030204" pitchFamily="34" charset="0"/>
                        </a:rPr>
                        <a:t>-43.49</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700" b="0" i="0" u="none" strike="noStrike" dirty="0">
                          <a:solidFill>
                            <a:srgbClr val="000000"/>
                          </a:solidFill>
                          <a:effectLst/>
                          <a:latin typeface="Calibri" panose="020F0502020204030204" pitchFamily="34" charset="0"/>
                        </a:rPr>
                        <a:t>-75.02</a:t>
                      </a:r>
                    </a:p>
                  </a:txBody>
                  <a:tcPr marL="6117" marR="6117" marT="61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35068384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832</TotalTime>
  <Words>815</Words>
  <Application>Microsoft Office PowerPoint</Application>
  <PresentationFormat>On-screen Show (4:3)</PresentationFormat>
  <Paragraphs>580</Paragraphs>
  <Slides>11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1_Custom Design</vt:lpstr>
      <vt:lpstr>Office Theme</vt:lpstr>
      <vt:lpstr>PowerPoint Presentation</vt:lpstr>
      <vt:lpstr>Background </vt:lpstr>
      <vt:lpstr>WMWG Request 1</vt:lpstr>
      <vt:lpstr>WMWG Request 2</vt:lpstr>
      <vt:lpstr>WMWG Request 2</vt:lpstr>
      <vt:lpstr>WMWG Request 2</vt:lpstr>
      <vt:lpstr>WMWG Request 3</vt:lpstr>
      <vt:lpstr>WMWG Request 4</vt:lpstr>
      <vt:lpstr>PTP impacts resulting from Price Floor</vt:lpstr>
      <vt:lpstr>PTP impacts resulting from Price Floor</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Moreno, Alfredo</cp:lastModifiedBy>
  <cp:revision>49</cp:revision>
  <cp:lastPrinted>2016-01-21T20:53:15Z</cp:lastPrinted>
  <dcterms:created xsi:type="dcterms:W3CDTF">2016-01-21T15:20:31Z</dcterms:created>
  <dcterms:modified xsi:type="dcterms:W3CDTF">2020-08-14T19:17:16Z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