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7"/>
  </p:notesMasterIdLst>
  <p:handoutMasterIdLst>
    <p:handoutMasterId r:id="rId18"/>
  </p:handoutMasterIdLst>
  <p:sldIdLst>
    <p:sldId id="260" r:id="rId6"/>
    <p:sldId id="267" r:id="rId7"/>
    <p:sldId id="268" r:id="rId8"/>
    <p:sldId id="270" r:id="rId9"/>
    <p:sldId id="272" r:id="rId10"/>
    <p:sldId id="274" r:id="rId11"/>
    <p:sldId id="271" r:id="rId12"/>
    <p:sldId id="277" r:id="rId13"/>
    <p:sldId id="269" r:id="rId14"/>
    <p:sldId id="275" r:id="rId15"/>
    <p:sldId id="276"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6" d="100"/>
          <a:sy n="106" d="100"/>
        </p:scale>
        <p:origin x="1686"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8/14/2020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8/14/2020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339102"/>
          </a:xfrm>
          <a:prstGeom prst="rect">
            <a:avLst/>
          </a:prstGeom>
          <a:noFill/>
        </p:spPr>
        <p:txBody>
          <a:bodyPr wrap="square" rtlCol="0">
            <a:spAutoFit/>
          </a:bodyPr>
          <a:lstStyle/>
          <a:p>
            <a:r>
              <a:rPr lang="en-US" sz="2000" b="1" dirty="0" smtClean="0">
                <a:solidFill>
                  <a:schemeClr val="tx2"/>
                </a:solidFill>
              </a:rPr>
              <a:t>Day-Ahead Market (DAM) Price Floor</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Alfredo Moreno</a:t>
            </a:r>
            <a:endParaRPr lang="en-US" dirty="0">
              <a:solidFill>
                <a:schemeClr val="tx2"/>
              </a:solidFill>
            </a:endParaRPr>
          </a:p>
          <a:p>
            <a:endParaRPr lang="en-US" dirty="0">
              <a:solidFill>
                <a:schemeClr val="tx2"/>
              </a:solidFill>
            </a:endParaRPr>
          </a:p>
          <a:p>
            <a:r>
              <a:rPr lang="en-US" dirty="0" smtClean="0">
                <a:solidFill>
                  <a:schemeClr val="tx2"/>
                </a:solidFill>
              </a:rPr>
              <a:t>WMWG</a:t>
            </a:r>
          </a:p>
          <a:p>
            <a:r>
              <a:rPr lang="en-US" dirty="0" smtClean="0">
                <a:solidFill>
                  <a:schemeClr val="tx2"/>
                </a:solidFill>
              </a:rPr>
              <a:t>August 17, 2020</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PTP impacts resulting from Price Floor</a:t>
            </a:r>
          </a:p>
        </p:txBody>
      </p:sp>
      <p:sp>
        <p:nvSpPr>
          <p:cNvPr id="8" name="Content Placeholder 7"/>
          <p:cNvSpPr>
            <a:spLocks noGrp="1"/>
          </p:cNvSpPr>
          <p:nvPr>
            <p:ph idx="1"/>
          </p:nvPr>
        </p:nvSpPr>
        <p:spPr>
          <a:xfrm>
            <a:off x="381000" y="914400"/>
            <a:ext cx="8458200" cy="5128421"/>
          </a:xfrm>
        </p:spPr>
        <p:txBody>
          <a:bodyPr/>
          <a:lstStyle/>
          <a:p>
            <a:pPr lvl="0"/>
            <a:r>
              <a:rPr lang="en-US" sz="1800" dirty="0"/>
              <a:t>DAM </a:t>
            </a:r>
            <a:r>
              <a:rPr lang="en-US" sz="1800" dirty="0" smtClean="0"/>
              <a:t>Impacts March 25, 2020</a:t>
            </a:r>
            <a:endParaRPr lang="en-US" sz="1800" dirty="0"/>
          </a:p>
          <a:p>
            <a:pPr lvl="1"/>
            <a:r>
              <a:rPr lang="en-US" sz="1800" dirty="0"/>
              <a:t>S</a:t>
            </a:r>
            <a:r>
              <a:rPr lang="en-US" sz="1800" dirty="0" smtClean="0"/>
              <a:t>ource</a:t>
            </a:r>
            <a:r>
              <a:rPr lang="en-US" sz="1800" dirty="0"/>
              <a:t>: RN_DEC_GSU1 (-$207.51) </a:t>
            </a:r>
            <a:endParaRPr lang="en-US" sz="1800" dirty="0" smtClean="0"/>
          </a:p>
          <a:p>
            <a:pPr lvl="1"/>
            <a:r>
              <a:rPr lang="en-US" sz="1800" dirty="0" smtClean="0"/>
              <a:t>Sink: </a:t>
            </a:r>
            <a:r>
              <a:rPr lang="en-US" sz="1800" dirty="0"/>
              <a:t>SPNC_SPNCE_4 (-$251.00)</a:t>
            </a:r>
          </a:p>
          <a:p>
            <a:pPr lvl="1"/>
            <a:r>
              <a:rPr lang="en-US" sz="1800" dirty="0"/>
              <a:t>Had this not been “zeroed out” payment from DAM would have been (-$251 - -$207.51) * 2.2MW = -$95.68 </a:t>
            </a:r>
          </a:p>
          <a:p>
            <a:pPr lvl="2"/>
            <a:r>
              <a:rPr lang="en-US" sz="1800" dirty="0"/>
              <a:t>Negative means the QSE would be paid this amount</a:t>
            </a:r>
          </a:p>
          <a:p>
            <a:pPr lvl="1"/>
            <a:r>
              <a:rPr lang="en-US" sz="1800" dirty="0"/>
              <a:t>This payment not being made increases congestion rent available for CRR payments for the hour.</a:t>
            </a:r>
          </a:p>
          <a:p>
            <a:pPr lvl="0"/>
            <a:r>
              <a:rPr lang="en-US" sz="1800" dirty="0"/>
              <a:t>Balancing Account Impacts</a:t>
            </a:r>
          </a:p>
          <a:p>
            <a:pPr lvl="1"/>
            <a:r>
              <a:rPr lang="en-US" sz="1800" dirty="0"/>
              <a:t>Because the </a:t>
            </a:r>
            <a:r>
              <a:rPr lang="en-US" sz="1800" dirty="0" smtClean="0"/>
              <a:t>PTP </a:t>
            </a:r>
            <a:r>
              <a:rPr lang="en-US" sz="1800" dirty="0"/>
              <a:t>was “zeroed out” the Balancing account balance was $95.68 higher, an extra $95.68 was allocated to load for the month of March.</a:t>
            </a:r>
          </a:p>
          <a:p>
            <a:pPr lvl="0"/>
            <a:r>
              <a:rPr lang="en-US" sz="1800" dirty="0"/>
              <a:t>Real-Time Impacts</a:t>
            </a:r>
          </a:p>
          <a:p>
            <a:pPr lvl="1"/>
            <a:r>
              <a:rPr lang="en-US" sz="1800" dirty="0"/>
              <a:t>Payment in Real-Time would have been (-1) * (.3375 ) * 2.2 = -0.74</a:t>
            </a:r>
          </a:p>
          <a:p>
            <a:pPr lvl="2"/>
            <a:r>
              <a:rPr lang="en-US" sz="1800" dirty="0"/>
              <a:t>Negative means QSE would be paid this amount</a:t>
            </a:r>
          </a:p>
          <a:p>
            <a:pPr lvl="1"/>
            <a:r>
              <a:rPr lang="en-US" sz="1800" dirty="0"/>
              <a:t>Because the QSE was not paid this amount RENA charges were reduced by $0.74  for 3/25.</a:t>
            </a:r>
          </a:p>
          <a:p>
            <a:pPr marL="0" indent="0">
              <a:buNone/>
            </a:pP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496918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71800"/>
            <a:ext cx="8458200" cy="518318"/>
          </a:xfrm>
        </p:spPr>
        <p:txBody>
          <a:bodyPr/>
          <a:lstStyle/>
          <a:p>
            <a:pPr algn="ctr"/>
            <a:r>
              <a:rPr lang="en-US" dirty="0" smtClean="0"/>
              <a:t>Questions???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1450280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Background</a:t>
            </a:r>
            <a:br>
              <a:rPr lang="en-US" b="1" dirty="0" smtClean="0">
                <a:solidFill>
                  <a:schemeClr val="accent1"/>
                </a:solidFill>
              </a:rPr>
            </a:b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r>
              <a:rPr lang="en-US" sz="2000" dirty="0"/>
              <a:t>NPRR385, Negative Price Floor (-$251/MWh) was implemented September 25, 2013</a:t>
            </a:r>
            <a:r>
              <a:rPr lang="en-US" sz="2000" dirty="0" smtClean="0"/>
              <a:t>.</a:t>
            </a:r>
          </a:p>
          <a:p>
            <a:endParaRPr lang="en-US" sz="2000" dirty="0"/>
          </a:p>
          <a:p>
            <a:r>
              <a:rPr lang="en-US" sz="2000" dirty="0" smtClean="0"/>
              <a:t>WMWG requested ERCOT analyze the DAM results to ascertain the impacts since the floor was put into place.</a:t>
            </a:r>
          </a:p>
          <a:p>
            <a:endParaRPr lang="en-US" sz="2000" dirty="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WMWG Request 1</a:t>
            </a:r>
            <a:endParaRPr lang="en-US" dirty="0"/>
          </a:p>
        </p:txBody>
      </p:sp>
      <p:sp>
        <p:nvSpPr>
          <p:cNvPr id="3" name="Content Placeholder 2"/>
          <p:cNvSpPr>
            <a:spLocks noGrp="1"/>
          </p:cNvSpPr>
          <p:nvPr>
            <p:ph idx="1"/>
          </p:nvPr>
        </p:nvSpPr>
        <p:spPr/>
        <p:txBody>
          <a:bodyPr/>
          <a:lstStyle/>
          <a:p>
            <a:pPr lvl="0"/>
            <a:r>
              <a:rPr lang="en-US" sz="2000" dirty="0"/>
              <a:t>Request </a:t>
            </a:r>
            <a:r>
              <a:rPr lang="en-US" sz="2000" dirty="0" smtClean="0"/>
              <a:t>1: ERCOT </a:t>
            </a:r>
            <a:r>
              <a:rPr lang="en-US" sz="2000" dirty="0"/>
              <a:t>review when DAM has cleared below-$249 (We want to understand if the Market is naturally setting a floor itself</a:t>
            </a:r>
            <a:r>
              <a:rPr lang="en-US" sz="2000" dirty="0" smtClean="0"/>
              <a:t>).</a:t>
            </a:r>
          </a:p>
          <a:p>
            <a:pPr lvl="0"/>
            <a:endParaRPr lang="en-US" sz="2000" dirty="0"/>
          </a:p>
          <a:p>
            <a:pPr lvl="0"/>
            <a:r>
              <a:rPr lang="en-US" sz="2000" dirty="0" smtClean="0"/>
              <a:t>ERCOT found one instance where the Market naturally set a floor on Feb 21, 2020.</a:t>
            </a:r>
            <a:endParaRPr lang="en-US" sz="2000" dirty="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383911"/>
              </p:ext>
            </p:extLst>
          </p:nvPr>
        </p:nvGraphicFramePr>
        <p:xfrm>
          <a:off x="1543050" y="3153648"/>
          <a:ext cx="6057899" cy="726124"/>
        </p:xfrm>
        <a:graphic>
          <a:graphicData uri="http://schemas.openxmlformats.org/drawingml/2006/table">
            <a:tbl>
              <a:tblPr>
                <a:tableStyleId>{5C22544A-7EE6-4342-B048-85BDC9FD1C3A}</a:tableStyleId>
              </a:tblPr>
              <a:tblGrid>
                <a:gridCol w="1211580"/>
                <a:gridCol w="1258179"/>
                <a:gridCol w="1071782"/>
                <a:gridCol w="636856"/>
                <a:gridCol w="1056249"/>
                <a:gridCol w="823253"/>
              </a:tblGrid>
              <a:tr h="363062">
                <a:tc>
                  <a:txBody>
                    <a:bodyPr/>
                    <a:lstStyle/>
                    <a:p>
                      <a:pPr algn="l" fontAlgn="b"/>
                      <a:r>
                        <a:rPr lang="en-US" sz="1100" u="none" strike="noStrike">
                          <a:effectLst/>
                        </a:rPr>
                        <a:t>DELIVERY_DATE</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DELIVERY_HOUR</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STL_POINT</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LMP</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QTY_BOUGHT</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QTY_SOLD</a:t>
                      </a:r>
                      <a:endParaRPr lang="en-US" sz="1100" b="1" i="0" u="none" strike="noStrike">
                        <a:solidFill>
                          <a:srgbClr val="000000"/>
                        </a:solidFill>
                        <a:effectLst/>
                        <a:latin typeface="Calibri" panose="020F0502020204030204" pitchFamily="34" charset="0"/>
                      </a:endParaRPr>
                    </a:p>
                  </a:txBody>
                  <a:tcPr marL="9525" marR="9525" marT="9525" marB="0" anchor="b"/>
                </a:tc>
              </a:tr>
              <a:tr h="363062">
                <a:tc>
                  <a:txBody>
                    <a:bodyPr/>
                    <a:lstStyle/>
                    <a:p>
                      <a:pPr algn="r" fontAlgn="b"/>
                      <a:r>
                        <a:rPr lang="en-US" sz="1100" u="none" strike="noStrike">
                          <a:effectLst/>
                        </a:rPr>
                        <a:t>2/21/2020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BARROW_ALL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-249.84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3943027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WMWG Request 2</a:t>
            </a:r>
            <a:endParaRPr lang="en-US" dirty="0"/>
          </a:p>
        </p:txBody>
      </p:sp>
      <p:sp>
        <p:nvSpPr>
          <p:cNvPr id="3" name="Content Placeholder 2"/>
          <p:cNvSpPr>
            <a:spLocks noGrp="1"/>
          </p:cNvSpPr>
          <p:nvPr>
            <p:ph idx="1"/>
          </p:nvPr>
        </p:nvSpPr>
        <p:spPr/>
        <p:txBody>
          <a:bodyPr/>
          <a:lstStyle/>
          <a:p>
            <a:pPr lvl="0"/>
            <a:r>
              <a:rPr lang="en-US" sz="2000" dirty="0" smtClean="0"/>
              <a:t>Request 2: Present </a:t>
            </a:r>
            <a:r>
              <a:rPr lang="en-US" sz="2000" dirty="0"/>
              <a:t>to stakeholders </a:t>
            </a:r>
            <a:r>
              <a:rPr lang="en-US" sz="2000" dirty="0" smtClean="0"/>
              <a:t>any </a:t>
            </a:r>
            <a:r>
              <a:rPr lang="en-US" sz="2000" dirty="0" smtClean="0"/>
              <a:t>instances when the price floor was applied in the DAM </a:t>
            </a:r>
            <a:r>
              <a:rPr lang="en-US" sz="2000" dirty="0" smtClean="0"/>
              <a:t>in order to </a:t>
            </a:r>
            <a:r>
              <a:rPr lang="en-US" sz="2000" dirty="0"/>
              <a:t>make the decision on how to remedy the situation including:</a:t>
            </a:r>
          </a:p>
          <a:p>
            <a:pPr lvl="1"/>
            <a:r>
              <a:rPr lang="en-US" sz="2000" dirty="0"/>
              <a:t>Total impact drivers </a:t>
            </a:r>
          </a:p>
          <a:p>
            <a:pPr lvl="2"/>
            <a:r>
              <a:rPr lang="en-US" sz="2000" dirty="0"/>
              <a:t>Frequency</a:t>
            </a:r>
          </a:p>
          <a:p>
            <a:pPr lvl="2"/>
            <a:r>
              <a:rPr lang="en-US" sz="2000" dirty="0"/>
              <a:t>Total MWs involved </a:t>
            </a:r>
          </a:p>
          <a:p>
            <a:pPr lvl="2"/>
            <a:r>
              <a:rPr lang="en-US" sz="2000" dirty="0"/>
              <a:t>An idea of magnitude of trades involved</a:t>
            </a:r>
          </a:p>
          <a:p>
            <a:pPr marL="0" indent="0">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79180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WMWG Request 2</a:t>
            </a:r>
            <a:endParaRPr lang="en-US" dirty="0"/>
          </a:p>
        </p:txBody>
      </p:sp>
      <p:sp>
        <p:nvSpPr>
          <p:cNvPr id="3" name="Content Placeholder 2"/>
          <p:cNvSpPr>
            <a:spLocks noGrp="1"/>
          </p:cNvSpPr>
          <p:nvPr>
            <p:ph idx="1"/>
          </p:nvPr>
        </p:nvSpPr>
        <p:spPr/>
        <p:txBody>
          <a:bodyPr/>
          <a:lstStyle/>
          <a:p>
            <a:pPr marL="914400" lvl="2" indent="0">
              <a:buNone/>
            </a:pPr>
            <a:endParaRPr lang="en-US" sz="2000" dirty="0"/>
          </a:p>
          <a:p>
            <a:pPr marL="0" indent="0">
              <a:buNone/>
            </a:pPr>
            <a:r>
              <a:rPr lang="en-US" sz="2000" dirty="0" smtClean="0">
                <a:solidFill>
                  <a:schemeClr val="tx1"/>
                </a:solidFill>
              </a:rPr>
              <a:t>ERCOT found the following # of days, intervals, and settlement points were impacted by the price floors:</a:t>
            </a:r>
            <a:endParaRPr lang="en-US" sz="20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7" name="Rectangle 6"/>
          <p:cNvSpPr/>
          <p:nvPr/>
        </p:nvSpPr>
        <p:spPr>
          <a:xfrm>
            <a:off x="4453217" y="3244334"/>
            <a:ext cx="237566" cy="369332"/>
          </a:xfrm>
          <a:prstGeom prst="rect">
            <a:avLst/>
          </a:prstGeom>
        </p:spPr>
        <p:txBody>
          <a:bodyPr wrap="none">
            <a:spAutoFit/>
          </a:bodyPr>
          <a:lstStyle/>
          <a:p>
            <a:pPr fontAlgn="b"/>
            <a:r>
              <a:rPr lang="en-US" dirty="0">
                <a:solidFill>
                  <a:srgbClr val="000000"/>
                </a:solidFill>
                <a:latin typeface="Calibri" panose="020F0502020204030204" pitchFamily="34" charset="0"/>
              </a:rPr>
              <a:t> </a:t>
            </a:r>
          </a:p>
        </p:txBody>
      </p:sp>
      <p:graphicFrame>
        <p:nvGraphicFramePr>
          <p:cNvPr id="6" name="Table 5"/>
          <p:cNvGraphicFramePr>
            <a:graphicFrameLocks noGrp="1"/>
          </p:cNvGraphicFramePr>
          <p:nvPr>
            <p:extLst>
              <p:ext uri="{D42A27DB-BD31-4B8C-83A1-F6EECF244321}">
                <p14:modId xmlns:p14="http://schemas.microsoft.com/office/powerpoint/2010/main" val="1529247469"/>
              </p:ext>
            </p:extLst>
          </p:nvPr>
        </p:nvGraphicFramePr>
        <p:xfrm>
          <a:off x="609600" y="2728558"/>
          <a:ext cx="3175000" cy="1031552"/>
        </p:xfrm>
        <a:graphic>
          <a:graphicData uri="http://schemas.openxmlformats.org/drawingml/2006/table">
            <a:tbl>
              <a:tblPr firstRow="1" firstCol="1" bandRow="1">
                <a:tableStyleId>{5C22544A-7EE6-4342-B048-85BDC9FD1C3A}</a:tableStyleId>
              </a:tblPr>
              <a:tblGrid>
                <a:gridCol w="1881744"/>
                <a:gridCol w="1293256"/>
              </a:tblGrid>
              <a:tr h="257888">
                <a:tc>
                  <a:txBody>
                    <a:bodyPr/>
                    <a:lstStyle/>
                    <a:p>
                      <a:pPr marL="0" marR="0" algn="l">
                        <a:lnSpc>
                          <a:spcPct val="107000"/>
                        </a:lnSpc>
                        <a:spcBef>
                          <a:spcPts val="0"/>
                        </a:spcBef>
                        <a:spcAft>
                          <a:spcPts val="0"/>
                        </a:spcAft>
                      </a:pPr>
                      <a:r>
                        <a:rPr lang="en-US" sz="1400" baseline="0" dirty="0">
                          <a:effectLst/>
                        </a:rPr>
                        <a:t>Floor Capped SPPs</a:t>
                      </a:r>
                      <a:endParaRPr lang="en-US"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l">
                        <a:lnSpc>
                          <a:spcPct val="107000"/>
                        </a:lnSpc>
                        <a:spcBef>
                          <a:spcPts val="0"/>
                        </a:spcBef>
                        <a:spcAft>
                          <a:spcPts val="0"/>
                        </a:spcAft>
                      </a:pPr>
                      <a:r>
                        <a:rPr lang="en-US" sz="1400" baseline="0" dirty="0">
                          <a:effectLst/>
                        </a:rPr>
                        <a:t>Count</a:t>
                      </a:r>
                      <a:endParaRPr lang="en-US" sz="1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57888">
                <a:tc>
                  <a:txBody>
                    <a:bodyPr/>
                    <a:lstStyle/>
                    <a:p>
                      <a:pPr marL="0" marR="0" algn="l">
                        <a:lnSpc>
                          <a:spcPct val="107000"/>
                        </a:lnSpc>
                        <a:spcBef>
                          <a:spcPts val="0"/>
                        </a:spcBef>
                        <a:spcAft>
                          <a:spcPts val="0"/>
                        </a:spcAft>
                      </a:pPr>
                      <a:r>
                        <a:rPr lang="en-US" sz="1100">
                          <a:effectLst/>
                        </a:rPr>
                        <a:t>Settlement Points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dirty="0">
                          <a:effectLst/>
                        </a:rPr>
                        <a:t>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57888">
                <a:tc>
                  <a:txBody>
                    <a:bodyPr/>
                    <a:lstStyle/>
                    <a:p>
                      <a:pPr marL="0" marR="0" algn="l">
                        <a:lnSpc>
                          <a:spcPct val="107000"/>
                        </a:lnSpc>
                        <a:spcBef>
                          <a:spcPts val="0"/>
                        </a:spcBef>
                        <a:spcAft>
                          <a:spcPts val="0"/>
                        </a:spcAft>
                      </a:pPr>
                      <a:r>
                        <a:rPr lang="en-US" sz="1100">
                          <a:effectLst/>
                        </a:rPr>
                        <a:t>Operating Days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57888">
                <a:tc>
                  <a:txBody>
                    <a:bodyPr/>
                    <a:lstStyle/>
                    <a:p>
                      <a:pPr marL="0" marR="0" algn="l">
                        <a:lnSpc>
                          <a:spcPct val="107000"/>
                        </a:lnSpc>
                        <a:spcBef>
                          <a:spcPts val="0"/>
                        </a:spcBef>
                        <a:spcAft>
                          <a:spcPts val="0"/>
                        </a:spcAft>
                      </a:pPr>
                      <a:r>
                        <a:rPr lang="en-US" sz="1100" dirty="0" smtClean="0">
                          <a:effectLst/>
                        </a:rPr>
                        <a:t>Intervals (energized)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dirty="0">
                          <a:effectLst/>
                        </a:rPr>
                        <a:t>182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829199683"/>
              </p:ext>
            </p:extLst>
          </p:nvPr>
        </p:nvGraphicFramePr>
        <p:xfrm>
          <a:off x="5895091" y="2324099"/>
          <a:ext cx="1669098" cy="2209802"/>
        </p:xfrm>
        <a:graphic>
          <a:graphicData uri="http://schemas.openxmlformats.org/drawingml/2006/table">
            <a:tbl>
              <a:tblPr firstRow="1" firstCol="1" bandRow="1">
                <a:tableStyleId>{5C22544A-7EE6-4342-B048-85BDC9FD1C3A}</a:tableStyleId>
              </a:tblPr>
              <a:tblGrid>
                <a:gridCol w="1669098"/>
              </a:tblGrid>
              <a:tr h="286474">
                <a:tc>
                  <a:txBody>
                    <a:bodyPr/>
                    <a:lstStyle/>
                    <a:p>
                      <a:pPr marL="0" marR="0" algn="r">
                        <a:lnSpc>
                          <a:spcPct val="107000"/>
                        </a:lnSpc>
                        <a:spcBef>
                          <a:spcPts val="0"/>
                        </a:spcBef>
                        <a:spcAft>
                          <a:spcPts val="0"/>
                        </a:spcAft>
                      </a:pPr>
                      <a:r>
                        <a:rPr lang="en-US" sz="100" dirty="0">
                          <a:effectLst/>
                        </a:rPr>
                        <a:t> </a:t>
                      </a:r>
                      <a:endParaRPr lang="en-US" sz="1100" dirty="0">
                        <a:effectLst/>
                      </a:endParaRPr>
                    </a:p>
                    <a:p>
                      <a:pPr marL="0" marR="0" algn="ctr">
                        <a:lnSpc>
                          <a:spcPct val="107000"/>
                        </a:lnSpc>
                        <a:spcBef>
                          <a:spcPts val="0"/>
                        </a:spcBef>
                        <a:spcAft>
                          <a:spcPts val="0"/>
                        </a:spcAft>
                      </a:pPr>
                      <a:r>
                        <a:rPr lang="en-US" sz="100" dirty="0">
                          <a:effectLst/>
                        </a:rPr>
                        <a:t> </a:t>
                      </a:r>
                      <a:endParaRPr lang="en-US" sz="1100" dirty="0">
                        <a:effectLst/>
                      </a:endParaRPr>
                    </a:p>
                    <a:p>
                      <a:pPr marL="0" marR="0" algn="ctr">
                        <a:lnSpc>
                          <a:spcPct val="107000"/>
                        </a:lnSpc>
                        <a:spcBef>
                          <a:spcPts val="0"/>
                        </a:spcBef>
                        <a:spcAft>
                          <a:spcPts val="0"/>
                        </a:spcAft>
                      </a:pPr>
                      <a:r>
                        <a:rPr lang="en-US" sz="1100" dirty="0">
                          <a:effectLst/>
                        </a:rPr>
                        <a:t>OPERATING_DATE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240416">
                <a:tc>
                  <a:txBody>
                    <a:bodyPr/>
                    <a:lstStyle/>
                    <a:p>
                      <a:pPr marL="0" marR="0" algn="r">
                        <a:lnSpc>
                          <a:spcPct val="107000"/>
                        </a:lnSpc>
                        <a:spcBef>
                          <a:spcPts val="0"/>
                        </a:spcBef>
                        <a:spcAft>
                          <a:spcPts val="0"/>
                        </a:spcAft>
                      </a:pPr>
                      <a:r>
                        <a:rPr lang="en-US" sz="1100">
                          <a:effectLst/>
                        </a:rPr>
                        <a:t>7/18/2016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40416">
                <a:tc>
                  <a:txBody>
                    <a:bodyPr/>
                    <a:lstStyle/>
                    <a:p>
                      <a:pPr marL="0" marR="0" algn="r">
                        <a:lnSpc>
                          <a:spcPct val="107000"/>
                        </a:lnSpc>
                        <a:spcBef>
                          <a:spcPts val="0"/>
                        </a:spcBef>
                        <a:spcAft>
                          <a:spcPts val="0"/>
                        </a:spcAft>
                      </a:pPr>
                      <a:r>
                        <a:rPr lang="en-US" sz="1100">
                          <a:effectLst/>
                        </a:rPr>
                        <a:t>3/14/2019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40416">
                <a:tc>
                  <a:txBody>
                    <a:bodyPr/>
                    <a:lstStyle/>
                    <a:p>
                      <a:pPr marL="0" marR="0" algn="r">
                        <a:lnSpc>
                          <a:spcPct val="107000"/>
                        </a:lnSpc>
                        <a:spcBef>
                          <a:spcPts val="0"/>
                        </a:spcBef>
                        <a:spcAft>
                          <a:spcPts val="0"/>
                        </a:spcAft>
                      </a:pPr>
                      <a:r>
                        <a:rPr lang="en-US" sz="1100">
                          <a:effectLst/>
                        </a:rPr>
                        <a:t>10/27/2019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40416">
                <a:tc>
                  <a:txBody>
                    <a:bodyPr/>
                    <a:lstStyle/>
                    <a:p>
                      <a:pPr marL="0" marR="0" algn="r">
                        <a:lnSpc>
                          <a:spcPct val="107000"/>
                        </a:lnSpc>
                        <a:spcBef>
                          <a:spcPts val="0"/>
                        </a:spcBef>
                        <a:spcAft>
                          <a:spcPts val="0"/>
                        </a:spcAft>
                      </a:pPr>
                      <a:r>
                        <a:rPr lang="en-US" sz="1100">
                          <a:effectLst/>
                        </a:rPr>
                        <a:t>2/21/2020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40416">
                <a:tc>
                  <a:txBody>
                    <a:bodyPr/>
                    <a:lstStyle/>
                    <a:p>
                      <a:pPr marL="0" marR="0" algn="r">
                        <a:lnSpc>
                          <a:spcPct val="107000"/>
                        </a:lnSpc>
                        <a:spcBef>
                          <a:spcPts val="0"/>
                        </a:spcBef>
                        <a:spcAft>
                          <a:spcPts val="0"/>
                        </a:spcAft>
                      </a:pPr>
                      <a:r>
                        <a:rPr lang="en-US" sz="1100">
                          <a:effectLst/>
                        </a:rPr>
                        <a:t>2/26/2020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40416">
                <a:tc>
                  <a:txBody>
                    <a:bodyPr/>
                    <a:lstStyle/>
                    <a:p>
                      <a:pPr marL="0" marR="0" algn="r">
                        <a:lnSpc>
                          <a:spcPct val="107000"/>
                        </a:lnSpc>
                        <a:spcBef>
                          <a:spcPts val="0"/>
                        </a:spcBef>
                        <a:spcAft>
                          <a:spcPts val="0"/>
                        </a:spcAft>
                      </a:pPr>
                      <a:r>
                        <a:rPr lang="en-US" sz="1100">
                          <a:effectLst/>
                        </a:rPr>
                        <a:t>2/27/2020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40416">
                <a:tc>
                  <a:txBody>
                    <a:bodyPr/>
                    <a:lstStyle/>
                    <a:p>
                      <a:pPr marL="0" marR="0" algn="r">
                        <a:lnSpc>
                          <a:spcPct val="107000"/>
                        </a:lnSpc>
                        <a:spcBef>
                          <a:spcPts val="0"/>
                        </a:spcBef>
                        <a:spcAft>
                          <a:spcPts val="0"/>
                        </a:spcAft>
                      </a:pPr>
                      <a:r>
                        <a:rPr lang="en-US" sz="1100">
                          <a:effectLst/>
                        </a:rPr>
                        <a:t>3/4/2020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40416">
                <a:tc>
                  <a:txBody>
                    <a:bodyPr/>
                    <a:lstStyle/>
                    <a:p>
                      <a:pPr marL="0" marR="0" algn="r">
                        <a:lnSpc>
                          <a:spcPct val="107000"/>
                        </a:lnSpc>
                        <a:spcBef>
                          <a:spcPts val="0"/>
                        </a:spcBef>
                        <a:spcAft>
                          <a:spcPts val="0"/>
                        </a:spcAft>
                      </a:pPr>
                      <a:r>
                        <a:rPr lang="en-US" sz="1100" dirty="0">
                          <a:effectLst/>
                        </a:rPr>
                        <a:t>3/25/2020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656752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WMWG </a:t>
            </a:r>
            <a:r>
              <a:rPr lang="en-US" dirty="0"/>
              <a:t>Request </a:t>
            </a:r>
            <a:r>
              <a:rPr lang="en-US" dirty="0" smtClean="0"/>
              <a:t>2</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2398290484"/>
              </p:ext>
            </p:extLst>
          </p:nvPr>
        </p:nvGraphicFramePr>
        <p:xfrm>
          <a:off x="647698" y="2094131"/>
          <a:ext cx="7886702" cy="3604584"/>
        </p:xfrm>
        <a:graphic>
          <a:graphicData uri="http://schemas.openxmlformats.org/drawingml/2006/table">
            <a:tbl>
              <a:tblPr/>
              <a:tblGrid>
                <a:gridCol w="807485"/>
                <a:gridCol w="399823"/>
                <a:gridCol w="439022"/>
                <a:gridCol w="399823"/>
                <a:gridCol w="439022"/>
                <a:gridCol w="399823"/>
                <a:gridCol w="277304"/>
                <a:gridCol w="396907"/>
                <a:gridCol w="266548"/>
                <a:gridCol w="399823"/>
                <a:gridCol w="266548"/>
                <a:gridCol w="399823"/>
                <a:gridCol w="266548"/>
                <a:gridCol w="399823"/>
                <a:gridCol w="266548"/>
                <a:gridCol w="399823"/>
                <a:gridCol w="266548"/>
                <a:gridCol w="713410"/>
                <a:gridCol w="682051"/>
              </a:tblGrid>
              <a:tr h="156897">
                <a:tc rowSpan="2">
                  <a:txBody>
                    <a:bodyPr/>
                    <a:lstStyle/>
                    <a:p>
                      <a:pPr algn="ctr" fontAlgn="t"/>
                      <a:r>
                        <a:rPr lang="en-US" sz="900" b="1" i="0" u="none" strike="noStrike" dirty="0">
                          <a:solidFill>
                            <a:srgbClr val="000000"/>
                          </a:solidFill>
                          <a:effectLst/>
                          <a:latin typeface="Calibri" panose="020F0502020204030204" pitchFamily="34" charset="0"/>
                        </a:rPr>
                        <a:t>Settlement Point</a:t>
                      </a:r>
                    </a:p>
                  </a:txBody>
                  <a:tcPr marL="7845" marR="7845" marT="784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gridSpan="2">
                  <a:txBody>
                    <a:bodyPr/>
                    <a:lstStyle/>
                    <a:p>
                      <a:pPr algn="ctr" fontAlgn="t"/>
                      <a:r>
                        <a:rPr lang="en-US" sz="900" b="1" i="0" u="none" strike="noStrike" dirty="0">
                          <a:solidFill>
                            <a:srgbClr val="000000"/>
                          </a:solidFill>
                          <a:effectLst/>
                          <a:latin typeface="Calibri" panose="020F0502020204030204" pitchFamily="34" charset="0"/>
                        </a:rPr>
                        <a:t>7/18/2016</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gridSpan="2">
                  <a:txBody>
                    <a:bodyPr/>
                    <a:lstStyle/>
                    <a:p>
                      <a:pPr algn="ctr" fontAlgn="t"/>
                      <a:r>
                        <a:rPr lang="en-US" sz="900" b="1" i="0" u="none" strike="noStrike">
                          <a:solidFill>
                            <a:srgbClr val="000000"/>
                          </a:solidFill>
                          <a:effectLst/>
                          <a:latin typeface="Calibri" panose="020F0502020204030204" pitchFamily="34" charset="0"/>
                        </a:rPr>
                        <a:t>3/14/2019</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hMerge="1">
                  <a:txBody>
                    <a:bodyPr/>
                    <a:lstStyle/>
                    <a:p>
                      <a:endParaRPr lang="en-US"/>
                    </a:p>
                  </a:txBody>
                  <a:tcPr/>
                </a:tc>
                <a:tc gridSpan="2">
                  <a:txBody>
                    <a:bodyPr/>
                    <a:lstStyle/>
                    <a:p>
                      <a:pPr algn="ctr" fontAlgn="t"/>
                      <a:r>
                        <a:rPr lang="en-US" sz="900" b="1" i="0" u="none" strike="noStrike">
                          <a:solidFill>
                            <a:srgbClr val="000000"/>
                          </a:solidFill>
                          <a:effectLst/>
                          <a:latin typeface="Calibri" panose="020F0502020204030204" pitchFamily="34" charset="0"/>
                        </a:rPr>
                        <a:t>10/27/2019</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gridSpan="2">
                  <a:txBody>
                    <a:bodyPr/>
                    <a:lstStyle/>
                    <a:p>
                      <a:pPr algn="ctr" fontAlgn="t"/>
                      <a:r>
                        <a:rPr lang="en-US" sz="900" b="1" i="0" u="none" strike="noStrike">
                          <a:solidFill>
                            <a:srgbClr val="000000"/>
                          </a:solidFill>
                          <a:effectLst/>
                          <a:latin typeface="Calibri" panose="020F0502020204030204" pitchFamily="34" charset="0"/>
                        </a:rPr>
                        <a:t>2/21/2020</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hMerge="1">
                  <a:txBody>
                    <a:bodyPr/>
                    <a:lstStyle/>
                    <a:p>
                      <a:endParaRPr lang="en-US"/>
                    </a:p>
                  </a:txBody>
                  <a:tcPr/>
                </a:tc>
                <a:tc gridSpan="2">
                  <a:txBody>
                    <a:bodyPr/>
                    <a:lstStyle/>
                    <a:p>
                      <a:pPr algn="ctr" fontAlgn="t"/>
                      <a:r>
                        <a:rPr lang="en-US" sz="900" b="1" i="0" u="none" strike="noStrike">
                          <a:solidFill>
                            <a:srgbClr val="000000"/>
                          </a:solidFill>
                          <a:effectLst/>
                          <a:latin typeface="Calibri" panose="020F0502020204030204" pitchFamily="34" charset="0"/>
                        </a:rPr>
                        <a:t>2/26/2020</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gridSpan="2">
                  <a:txBody>
                    <a:bodyPr/>
                    <a:lstStyle/>
                    <a:p>
                      <a:pPr algn="ctr" fontAlgn="t"/>
                      <a:r>
                        <a:rPr lang="en-US" sz="900" b="1" i="0" u="none" strike="noStrike">
                          <a:solidFill>
                            <a:srgbClr val="000000"/>
                          </a:solidFill>
                          <a:effectLst/>
                          <a:latin typeface="Calibri" panose="020F0502020204030204" pitchFamily="34" charset="0"/>
                        </a:rPr>
                        <a:t>2/27/2020</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hMerge="1">
                  <a:txBody>
                    <a:bodyPr/>
                    <a:lstStyle/>
                    <a:p>
                      <a:endParaRPr lang="en-US"/>
                    </a:p>
                  </a:txBody>
                  <a:tcPr/>
                </a:tc>
                <a:tc gridSpan="2">
                  <a:txBody>
                    <a:bodyPr/>
                    <a:lstStyle/>
                    <a:p>
                      <a:pPr algn="ctr" fontAlgn="t"/>
                      <a:r>
                        <a:rPr lang="en-US" sz="900" b="1" i="0" u="none" strike="noStrike">
                          <a:solidFill>
                            <a:srgbClr val="000000"/>
                          </a:solidFill>
                          <a:effectLst/>
                          <a:latin typeface="Calibri" panose="020F0502020204030204" pitchFamily="34" charset="0"/>
                        </a:rPr>
                        <a:t>3/4/2020</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gridSpan="2">
                  <a:txBody>
                    <a:bodyPr/>
                    <a:lstStyle/>
                    <a:p>
                      <a:pPr algn="ctr" fontAlgn="t"/>
                      <a:r>
                        <a:rPr lang="en-US" sz="900" b="1" i="0" u="none" strike="noStrike">
                          <a:solidFill>
                            <a:srgbClr val="000000"/>
                          </a:solidFill>
                          <a:effectLst/>
                          <a:latin typeface="Calibri" panose="020F0502020204030204" pitchFamily="34" charset="0"/>
                        </a:rPr>
                        <a:t>3/25/2020</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hMerge="1">
                  <a:txBody>
                    <a:bodyPr/>
                    <a:lstStyle/>
                    <a:p>
                      <a:endParaRPr lang="en-US"/>
                    </a:p>
                  </a:txBody>
                  <a:tcPr/>
                </a:tc>
                <a:tc rowSpan="2">
                  <a:txBody>
                    <a:bodyPr/>
                    <a:lstStyle/>
                    <a:p>
                      <a:pPr algn="ctr" fontAlgn="t"/>
                      <a:r>
                        <a:rPr lang="en-US" sz="900" b="1" i="0" u="none" strike="noStrike">
                          <a:solidFill>
                            <a:srgbClr val="000000"/>
                          </a:solidFill>
                          <a:effectLst/>
                          <a:latin typeface="Calibri" panose="020F0502020204030204" pitchFamily="34" charset="0"/>
                        </a:rPr>
                        <a:t>Total QTY_BOUGHT</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t"/>
                      <a:r>
                        <a:rPr lang="en-US" sz="900" b="1" i="0" u="none" strike="noStrike">
                          <a:solidFill>
                            <a:srgbClr val="000000"/>
                          </a:solidFill>
                          <a:effectLst/>
                          <a:latin typeface="Calibri" panose="020F0502020204030204" pitchFamily="34" charset="0"/>
                        </a:rPr>
                        <a:t>Total QTY_SOLD</a:t>
                      </a:r>
                    </a:p>
                  </a:txBody>
                  <a:tcPr marL="7845" marR="7845" marT="784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56897">
                <a:tc vMerge="1">
                  <a:txBody>
                    <a:bodyPr/>
                    <a:lstStyle/>
                    <a:p>
                      <a:endParaRPr lang="en-US"/>
                    </a:p>
                  </a:txBody>
                  <a:tcPr/>
                </a:tc>
                <a:tc>
                  <a:txBody>
                    <a:bodyPr/>
                    <a:lstStyle/>
                    <a:p>
                      <a:pPr algn="ctr" fontAlgn="t"/>
                      <a:r>
                        <a:rPr lang="en-US" sz="900" b="1" i="0" u="none" strike="noStrike">
                          <a:solidFill>
                            <a:srgbClr val="000000"/>
                          </a:solidFill>
                          <a:effectLst/>
                          <a:latin typeface="Calibri" panose="020F0502020204030204" pitchFamily="34" charset="0"/>
                        </a:rPr>
                        <a:t>Bought</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US" sz="900" b="1" i="0" u="none" strike="noStrike">
                          <a:solidFill>
                            <a:srgbClr val="000000"/>
                          </a:solidFill>
                          <a:effectLst/>
                          <a:latin typeface="Calibri" panose="020F0502020204030204" pitchFamily="34" charset="0"/>
                        </a:rPr>
                        <a:t>Sold</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US" sz="900" b="1" i="0" u="none" strike="noStrike">
                          <a:solidFill>
                            <a:srgbClr val="000000"/>
                          </a:solidFill>
                          <a:effectLst/>
                          <a:latin typeface="Calibri" panose="020F0502020204030204" pitchFamily="34" charset="0"/>
                        </a:rPr>
                        <a:t>Bought</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t"/>
                      <a:r>
                        <a:rPr lang="en-US" sz="900" b="1" i="0" u="none" strike="noStrike">
                          <a:solidFill>
                            <a:srgbClr val="000000"/>
                          </a:solidFill>
                          <a:effectLst/>
                          <a:latin typeface="Calibri" panose="020F0502020204030204" pitchFamily="34" charset="0"/>
                        </a:rPr>
                        <a:t>Sold</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t"/>
                      <a:r>
                        <a:rPr lang="en-US" sz="900" b="1" i="0" u="none" strike="noStrike">
                          <a:solidFill>
                            <a:srgbClr val="000000"/>
                          </a:solidFill>
                          <a:effectLst/>
                          <a:latin typeface="Calibri" panose="020F0502020204030204" pitchFamily="34" charset="0"/>
                        </a:rPr>
                        <a:t>Bought</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US" sz="900" b="1" i="0" u="none" strike="noStrike">
                          <a:solidFill>
                            <a:srgbClr val="000000"/>
                          </a:solidFill>
                          <a:effectLst/>
                          <a:latin typeface="Calibri" panose="020F0502020204030204" pitchFamily="34" charset="0"/>
                        </a:rPr>
                        <a:t>Sold</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US" sz="900" b="1" i="0" u="none" strike="noStrike">
                          <a:solidFill>
                            <a:srgbClr val="000000"/>
                          </a:solidFill>
                          <a:effectLst/>
                          <a:latin typeface="Calibri" panose="020F0502020204030204" pitchFamily="34" charset="0"/>
                        </a:rPr>
                        <a:t>Bought</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t"/>
                      <a:r>
                        <a:rPr lang="en-US" sz="900" b="1" i="0" u="none" strike="noStrike">
                          <a:solidFill>
                            <a:srgbClr val="000000"/>
                          </a:solidFill>
                          <a:effectLst/>
                          <a:latin typeface="Calibri" panose="020F0502020204030204" pitchFamily="34" charset="0"/>
                        </a:rPr>
                        <a:t>Sold</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t"/>
                      <a:r>
                        <a:rPr lang="en-US" sz="900" b="1" i="0" u="none" strike="noStrike">
                          <a:solidFill>
                            <a:srgbClr val="000000"/>
                          </a:solidFill>
                          <a:effectLst/>
                          <a:latin typeface="Calibri" panose="020F0502020204030204" pitchFamily="34" charset="0"/>
                        </a:rPr>
                        <a:t>Bought</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US" sz="900" b="1" i="0" u="none" strike="noStrike">
                          <a:solidFill>
                            <a:srgbClr val="000000"/>
                          </a:solidFill>
                          <a:effectLst/>
                          <a:latin typeface="Calibri" panose="020F0502020204030204" pitchFamily="34" charset="0"/>
                        </a:rPr>
                        <a:t>Sold</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US" sz="900" b="1" i="0" u="none" strike="noStrike">
                          <a:solidFill>
                            <a:srgbClr val="000000"/>
                          </a:solidFill>
                          <a:effectLst/>
                          <a:latin typeface="Calibri" panose="020F0502020204030204" pitchFamily="34" charset="0"/>
                        </a:rPr>
                        <a:t>Bought</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t"/>
                      <a:r>
                        <a:rPr lang="en-US" sz="900" b="1" i="0" u="none" strike="noStrike">
                          <a:solidFill>
                            <a:srgbClr val="000000"/>
                          </a:solidFill>
                          <a:effectLst/>
                          <a:latin typeface="Calibri" panose="020F0502020204030204" pitchFamily="34" charset="0"/>
                        </a:rPr>
                        <a:t>Sold</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t"/>
                      <a:r>
                        <a:rPr lang="en-US" sz="900" b="1" i="0" u="none" strike="noStrike">
                          <a:solidFill>
                            <a:srgbClr val="000000"/>
                          </a:solidFill>
                          <a:effectLst/>
                          <a:latin typeface="Calibri" panose="020F0502020204030204" pitchFamily="34" charset="0"/>
                        </a:rPr>
                        <a:t>Bought</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US" sz="900" b="1" i="0" u="none" strike="noStrike">
                          <a:solidFill>
                            <a:srgbClr val="000000"/>
                          </a:solidFill>
                          <a:effectLst/>
                          <a:latin typeface="Calibri" panose="020F0502020204030204" pitchFamily="34" charset="0"/>
                        </a:rPr>
                        <a:t>Sold</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US" sz="900" b="1" i="0" u="none" strike="noStrike">
                          <a:solidFill>
                            <a:srgbClr val="000000"/>
                          </a:solidFill>
                          <a:effectLst/>
                          <a:latin typeface="Calibri" panose="020F0502020204030204" pitchFamily="34" charset="0"/>
                        </a:rPr>
                        <a:t>Bought</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t"/>
                      <a:r>
                        <a:rPr lang="en-US" sz="900" b="1" i="0" u="none" strike="noStrike">
                          <a:solidFill>
                            <a:srgbClr val="000000"/>
                          </a:solidFill>
                          <a:effectLst/>
                          <a:latin typeface="Calibri" panose="020F0502020204030204" pitchFamily="34" charset="0"/>
                        </a:rPr>
                        <a:t>Sold</a:t>
                      </a:r>
                    </a:p>
                  </a:txBody>
                  <a:tcPr marL="7845" marR="7845" marT="78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vMerge="1">
                  <a:txBody>
                    <a:bodyPr/>
                    <a:lstStyle/>
                    <a:p>
                      <a:endParaRPr lang="en-US"/>
                    </a:p>
                  </a:txBody>
                  <a:tcPr/>
                </a:tc>
                <a:tc vMerge="1">
                  <a:txBody>
                    <a:bodyPr/>
                    <a:lstStyle/>
                    <a:p>
                      <a:endParaRPr lang="en-US"/>
                    </a:p>
                  </a:txBody>
                  <a:tcPr/>
                </a:tc>
              </a:tr>
              <a:tr h="156897">
                <a:tc>
                  <a:txBody>
                    <a:bodyPr/>
                    <a:lstStyle/>
                    <a:p>
                      <a:pPr algn="l" fontAlgn="b"/>
                      <a:r>
                        <a:rPr lang="en-US" sz="900" b="0" i="0" u="none" strike="noStrike">
                          <a:solidFill>
                            <a:srgbClr val="000000"/>
                          </a:solidFill>
                          <a:effectLst/>
                          <a:latin typeface="Calibri" panose="020F0502020204030204" pitchFamily="34" charset="0"/>
                        </a:rPr>
                        <a:t>BARROW_ALL</a:t>
                      </a:r>
                    </a:p>
                  </a:txBody>
                  <a:tcPr marL="7845" marR="7845" marT="78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DEBF7"/>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w="6350" cap="flat" cmpd="sng" algn="ctr">
                      <a:solidFill>
                        <a:srgbClr val="000000"/>
                      </a:solidFill>
                      <a:prstDash val="solid"/>
                      <a:round/>
                      <a:headEnd type="none" w="med" len="med"/>
                      <a:tailEnd type="none" w="med" len="med"/>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w="6350" cap="flat" cmpd="sng" algn="ctr">
                      <a:solidFill>
                        <a:srgbClr val="000000"/>
                      </a:solidFill>
                      <a:prstDash val="solid"/>
                      <a:round/>
                      <a:headEnd type="none" w="med" len="med"/>
                      <a:tailEnd type="none" w="med" len="med"/>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4</a:t>
                      </a:r>
                    </a:p>
                  </a:txBody>
                  <a:tcPr marL="7845" marR="7845" marT="7845" marB="0" anchor="b">
                    <a:lnL>
                      <a:noFill/>
                    </a:lnL>
                    <a:lnR>
                      <a:noFill/>
                    </a:lnR>
                    <a:lnT w="6350" cap="flat" cmpd="sng" algn="ctr">
                      <a:solidFill>
                        <a:srgbClr val="000000"/>
                      </a:solidFill>
                      <a:prstDash val="solid"/>
                      <a:round/>
                      <a:headEnd type="none" w="med" len="med"/>
                      <a:tailEnd type="none" w="med" len="med"/>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w="6350" cap="flat" cmpd="sng" algn="ctr">
                      <a:solidFill>
                        <a:srgbClr val="000000"/>
                      </a:solidFill>
                      <a:prstDash val="solid"/>
                      <a:round/>
                      <a:headEnd type="none" w="med" len="med"/>
                      <a:tailEnd type="none" w="med" len="med"/>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64</a:t>
                      </a:r>
                    </a:p>
                  </a:txBody>
                  <a:tcPr marL="7845" marR="7845" marT="7845"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105</a:t>
                      </a:r>
                    </a:p>
                  </a:txBody>
                  <a:tcPr marL="7845" marR="7845" marT="7845" marB="0" anchor="b">
                    <a:lnL>
                      <a:noFill/>
                    </a:lnL>
                    <a:lnR>
                      <a:noFill/>
                    </a:lnR>
                    <a:lnT w="6350" cap="flat" cmpd="sng" algn="ctr">
                      <a:solidFill>
                        <a:srgbClr val="000000"/>
                      </a:solidFill>
                      <a:prstDash val="solid"/>
                      <a:round/>
                      <a:headEnd type="none" w="med" len="med"/>
                      <a:tailEnd type="none" w="med" len="med"/>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w="6350" cap="flat" cmpd="sng" algn="ctr">
                      <a:solidFill>
                        <a:srgbClr val="000000"/>
                      </a:solidFill>
                      <a:prstDash val="solid"/>
                      <a:round/>
                      <a:headEnd type="none" w="med" len="med"/>
                      <a:tailEnd type="none" w="med" len="med"/>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431</a:t>
                      </a:r>
                    </a:p>
                  </a:txBody>
                  <a:tcPr marL="7845" marR="7845" marT="7845"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7845" marR="7845" marT="7845"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w="6350" cap="flat" cmpd="sng" algn="ctr">
                      <a:solidFill>
                        <a:srgbClr val="000000"/>
                      </a:solidFill>
                      <a:prstDash val="solid"/>
                      <a:round/>
                      <a:headEnd type="none" w="med" len="med"/>
                      <a:tailEnd type="none" w="med" len="med"/>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w="6350" cap="flat" cmpd="sng" algn="ctr">
                      <a:solidFill>
                        <a:srgbClr val="000000"/>
                      </a:solidFill>
                      <a:prstDash val="solid"/>
                      <a:round/>
                      <a:headEnd type="none" w="med" len="med"/>
                      <a:tailEnd type="none" w="med" len="med"/>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604</a:t>
                      </a:r>
                    </a:p>
                  </a:txBody>
                  <a:tcPr marL="7845" marR="7845" marT="7845"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7845" marR="7845" marT="78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r>
              <a:tr h="156897">
                <a:tc>
                  <a:txBody>
                    <a:bodyPr/>
                    <a:lstStyle/>
                    <a:p>
                      <a:pPr algn="l" fontAlgn="b"/>
                      <a:r>
                        <a:rPr lang="en-US" sz="900" b="0" i="0" u="none" strike="noStrike">
                          <a:solidFill>
                            <a:srgbClr val="000000"/>
                          </a:solidFill>
                          <a:effectLst/>
                          <a:latin typeface="Calibri" panose="020F0502020204030204" pitchFamily="34" charset="0"/>
                        </a:rPr>
                        <a:t>CFLATS_UNIT</a:t>
                      </a:r>
                    </a:p>
                  </a:txBody>
                  <a:tcPr marL="7845" marR="7845" marT="7845"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22</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22</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156897">
                <a:tc>
                  <a:txBody>
                    <a:bodyPr/>
                    <a:lstStyle/>
                    <a:p>
                      <a:pPr algn="l" fontAlgn="b"/>
                      <a:r>
                        <a:rPr lang="en-US" sz="900" b="0" i="0" u="none" strike="noStrike">
                          <a:solidFill>
                            <a:srgbClr val="000000"/>
                          </a:solidFill>
                          <a:effectLst/>
                          <a:latin typeface="Calibri" panose="020F0502020204030204" pitchFamily="34" charset="0"/>
                        </a:rPr>
                        <a:t>DC2SES_ALL</a:t>
                      </a:r>
                    </a:p>
                  </a:txBody>
                  <a:tcPr marL="7845" marR="7845" marT="7845"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312.4</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16.5</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312.4</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16.5</a:t>
                      </a:r>
                    </a:p>
                  </a:txBody>
                  <a:tcPr marL="7845" marR="7845" marT="7845" marB="0" anchor="b">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156897">
                <a:tc>
                  <a:txBody>
                    <a:bodyPr/>
                    <a:lstStyle/>
                    <a:p>
                      <a:pPr algn="l" fontAlgn="b"/>
                      <a:r>
                        <a:rPr lang="en-US" sz="900" b="0" i="0" u="none" strike="noStrike">
                          <a:solidFill>
                            <a:srgbClr val="000000"/>
                          </a:solidFill>
                          <a:effectLst/>
                          <a:latin typeface="Calibri" panose="020F0502020204030204" pitchFamily="34" charset="0"/>
                        </a:rPr>
                        <a:t>FERGCC_CC1</a:t>
                      </a:r>
                    </a:p>
                  </a:txBody>
                  <a:tcPr marL="7845" marR="7845" marT="7845"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1011</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1011</a:t>
                      </a:r>
                    </a:p>
                  </a:txBody>
                  <a:tcPr marL="7845" marR="7845" marT="7845" marB="0" anchor="b">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156897">
                <a:tc>
                  <a:txBody>
                    <a:bodyPr/>
                    <a:lstStyle/>
                    <a:p>
                      <a:pPr algn="l" fontAlgn="b"/>
                      <a:r>
                        <a:rPr lang="en-US" sz="900" b="0" i="0" u="none" strike="noStrike">
                          <a:solidFill>
                            <a:srgbClr val="000000"/>
                          </a:solidFill>
                          <a:effectLst/>
                          <a:latin typeface="Calibri" panose="020F0502020204030204" pitchFamily="34" charset="0"/>
                        </a:rPr>
                        <a:t>FERGCC_GT1_1</a:t>
                      </a:r>
                    </a:p>
                  </a:txBody>
                  <a:tcPr marL="7845" marR="7845" marT="7845"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156897">
                <a:tc>
                  <a:txBody>
                    <a:bodyPr/>
                    <a:lstStyle/>
                    <a:p>
                      <a:pPr algn="l" fontAlgn="b"/>
                      <a:r>
                        <a:rPr lang="en-US" sz="900" b="0" i="0" u="none" strike="noStrike">
                          <a:solidFill>
                            <a:srgbClr val="000000"/>
                          </a:solidFill>
                          <a:effectLst/>
                          <a:latin typeface="Calibri" panose="020F0502020204030204" pitchFamily="34" charset="0"/>
                        </a:rPr>
                        <a:t>FERGCC_GT2_3</a:t>
                      </a:r>
                    </a:p>
                  </a:txBody>
                  <a:tcPr marL="7845" marR="7845" marT="7845"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156897">
                <a:tc>
                  <a:txBody>
                    <a:bodyPr/>
                    <a:lstStyle/>
                    <a:p>
                      <a:pPr algn="l" fontAlgn="b"/>
                      <a:r>
                        <a:rPr lang="en-US" sz="900" b="0" i="0" u="none" strike="noStrike">
                          <a:solidFill>
                            <a:srgbClr val="000000"/>
                          </a:solidFill>
                          <a:effectLst/>
                          <a:latin typeface="Calibri" panose="020F0502020204030204" pitchFamily="34" charset="0"/>
                        </a:rPr>
                        <a:t>FERGCC_ST1_5</a:t>
                      </a:r>
                    </a:p>
                  </a:txBody>
                  <a:tcPr marL="7845" marR="7845" marT="7845"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4.4</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4.4</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156897">
                <a:tc>
                  <a:txBody>
                    <a:bodyPr/>
                    <a:lstStyle/>
                    <a:p>
                      <a:pPr algn="l" fontAlgn="b"/>
                      <a:r>
                        <a:rPr lang="en-US" sz="900" b="0" i="0" u="none" strike="noStrike" dirty="0">
                          <a:solidFill>
                            <a:srgbClr val="000000"/>
                          </a:solidFill>
                          <a:effectLst/>
                          <a:latin typeface="Calibri" panose="020F0502020204030204" pitchFamily="34" charset="0"/>
                        </a:rPr>
                        <a:t>FPPYD_FPP_G1</a:t>
                      </a:r>
                    </a:p>
                  </a:txBody>
                  <a:tcPr marL="7845" marR="7845" marT="7845"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4881.9</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4881.9</a:t>
                      </a:r>
                    </a:p>
                  </a:txBody>
                  <a:tcPr marL="7845" marR="7845" marT="7845" marB="0" anchor="b">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156897">
                <a:tc>
                  <a:txBody>
                    <a:bodyPr/>
                    <a:lstStyle/>
                    <a:p>
                      <a:pPr algn="l" fontAlgn="b"/>
                      <a:r>
                        <a:rPr lang="en-US" sz="900" b="0" i="0" u="none" strike="noStrike">
                          <a:solidFill>
                            <a:srgbClr val="000000"/>
                          </a:solidFill>
                          <a:effectLst/>
                          <a:latin typeface="Calibri" panose="020F0502020204030204" pitchFamily="34" charset="0"/>
                        </a:rPr>
                        <a:t>FPPYD_FPP_G2</a:t>
                      </a:r>
                    </a:p>
                  </a:txBody>
                  <a:tcPr marL="7845" marR="7845" marT="7845"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4855.3</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4855.3</a:t>
                      </a:r>
                    </a:p>
                  </a:txBody>
                  <a:tcPr marL="7845" marR="7845" marT="7845" marB="0" anchor="b">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61905">
                <a:tc>
                  <a:txBody>
                    <a:bodyPr/>
                    <a:lstStyle/>
                    <a:p>
                      <a:pPr algn="l" fontAlgn="b"/>
                      <a:r>
                        <a:rPr lang="en-US" sz="900" b="0" i="0" u="none" strike="noStrike">
                          <a:solidFill>
                            <a:srgbClr val="000000"/>
                          </a:solidFill>
                          <a:effectLst/>
                          <a:latin typeface="Calibri" panose="020F0502020204030204" pitchFamily="34" charset="0"/>
                        </a:rPr>
                        <a:t>FPPYD_FPP_G3</a:t>
                      </a:r>
                    </a:p>
                  </a:txBody>
                  <a:tcPr marL="7845" marR="7845" marT="7845"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3437.1</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3437.1</a:t>
                      </a:r>
                    </a:p>
                  </a:txBody>
                  <a:tcPr marL="7845" marR="7845" marT="7845" marB="0" anchor="b">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156897">
                <a:tc>
                  <a:txBody>
                    <a:bodyPr/>
                    <a:lstStyle/>
                    <a:p>
                      <a:pPr algn="l" fontAlgn="b"/>
                      <a:r>
                        <a:rPr lang="en-US" sz="900" b="0" i="0" u="none" strike="noStrike">
                          <a:solidFill>
                            <a:srgbClr val="000000"/>
                          </a:solidFill>
                          <a:effectLst/>
                          <a:latin typeface="Calibri" panose="020F0502020204030204" pitchFamily="34" charset="0"/>
                        </a:rPr>
                        <a:t>SPNC_SPNCE_4</a:t>
                      </a:r>
                    </a:p>
                  </a:txBody>
                  <a:tcPr marL="7845" marR="7845" marT="7845"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84.8</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84.8</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156897">
                <a:tc>
                  <a:txBody>
                    <a:bodyPr/>
                    <a:lstStyle/>
                    <a:p>
                      <a:pPr algn="l" fontAlgn="b"/>
                      <a:r>
                        <a:rPr lang="en-US" sz="900" b="0" i="0" u="none" strike="noStrike">
                          <a:solidFill>
                            <a:srgbClr val="000000"/>
                          </a:solidFill>
                          <a:effectLst/>
                          <a:latin typeface="Calibri" panose="020F0502020204030204" pitchFamily="34" charset="0"/>
                        </a:rPr>
                        <a:t>SPNC_SPNCE_5</a:t>
                      </a:r>
                    </a:p>
                  </a:txBody>
                  <a:tcPr marL="7845" marR="7845" marT="7845"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3</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3</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156897">
                <a:tc>
                  <a:txBody>
                    <a:bodyPr/>
                    <a:lstStyle/>
                    <a:p>
                      <a:pPr algn="l" fontAlgn="b"/>
                      <a:r>
                        <a:rPr lang="en-US" sz="900" b="0" i="0" u="none" strike="noStrike">
                          <a:solidFill>
                            <a:srgbClr val="000000"/>
                          </a:solidFill>
                          <a:effectLst/>
                          <a:latin typeface="Calibri" panose="020F0502020204030204" pitchFamily="34" charset="0"/>
                        </a:rPr>
                        <a:t>WHCCS_CC1</a:t>
                      </a:r>
                    </a:p>
                  </a:txBody>
                  <a:tcPr marL="7845" marR="7845" marT="7845"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156897">
                <a:tc>
                  <a:txBody>
                    <a:bodyPr/>
                    <a:lstStyle/>
                    <a:p>
                      <a:pPr algn="l" fontAlgn="b"/>
                      <a:r>
                        <a:rPr lang="en-US" sz="900" b="0" i="0" u="none" strike="noStrike">
                          <a:solidFill>
                            <a:srgbClr val="000000"/>
                          </a:solidFill>
                          <a:effectLst/>
                          <a:latin typeface="Calibri" panose="020F0502020204030204" pitchFamily="34" charset="0"/>
                        </a:rPr>
                        <a:t>WHCCS_CT1_ST</a:t>
                      </a:r>
                    </a:p>
                  </a:txBody>
                  <a:tcPr marL="7845" marR="7845" marT="7845"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156897">
                <a:tc>
                  <a:txBody>
                    <a:bodyPr/>
                    <a:lstStyle/>
                    <a:p>
                      <a:pPr algn="l" fontAlgn="b"/>
                      <a:r>
                        <a:rPr lang="en-US" sz="900" b="0" i="0" u="none" strike="noStrike">
                          <a:solidFill>
                            <a:srgbClr val="000000"/>
                          </a:solidFill>
                          <a:effectLst/>
                          <a:latin typeface="Calibri" panose="020F0502020204030204" pitchFamily="34" charset="0"/>
                        </a:rPr>
                        <a:t>WHCCS_CT2</a:t>
                      </a:r>
                    </a:p>
                  </a:txBody>
                  <a:tcPr marL="7845" marR="7845" marT="7845"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156897">
                <a:tc>
                  <a:txBody>
                    <a:bodyPr/>
                    <a:lstStyle/>
                    <a:p>
                      <a:pPr algn="l" fontAlgn="b"/>
                      <a:r>
                        <a:rPr lang="en-US" sz="900" b="0" i="0" u="none" strike="noStrike">
                          <a:solidFill>
                            <a:srgbClr val="000000"/>
                          </a:solidFill>
                          <a:effectLst/>
                          <a:latin typeface="Calibri" panose="020F0502020204030204" pitchFamily="34" charset="0"/>
                        </a:rPr>
                        <a:t>WHCCS2_4</a:t>
                      </a:r>
                    </a:p>
                  </a:txBody>
                  <a:tcPr marL="7845" marR="7845" marT="7845"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90</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90</a:t>
                      </a:r>
                    </a:p>
                  </a:txBody>
                  <a:tcPr marL="7845" marR="7845" marT="7845" marB="0" anchor="b">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156897">
                <a:tc>
                  <a:txBody>
                    <a:bodyPr/>
                    <a:lstStyle/>
                    <a:p>
                      <a:pPr algn="l" fontAlgn="b"/>
                      <a:r>
                        <a:rPr lang="en-US" sz="900" b="0" i="0" u="none" strike="noStrike">
                          <a:solidFill>
                            <a:srgbClr val="000000"/>
                          </a:solidFill>
                          <a:effectLst/>
                          <a:latin typeface="Calibri" panose="020F0502020204030204" pitchFamily="34" charset="0"/>
                        </a:rPr>
                        <a:t>WHCCS2_5_6</a:t>
                      </a:r>
                    </a:p>
                  </a:txBody>
                  <a:tcPr marL="7845" marR="7845" marT="7845"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4</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dirty="0">
                          <a:solidFill>
                            <a:srgbClr val="000000"/>
                          </a:solidFill>
                          <a:effectLst/>
                          <a:latin typeface="Calibri" panose="020F0502020204030204" pitchFamily="34" charset="0"/>
                        </a:rPr>
                        <a:t>10653.3</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4</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10653.3</a:t>
                      </a:r>
                    </a:p>
                  </a:txBody>
                  <a:tcPr marL="7845" marR="7845" marT="7845" marB="0" anchor="b">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156897">
                <a:tc>
                  <a:txBody>
                    <a:bodyPr/>
                    <a:lstStyle/>
                    <a:p>
                      <a:pPr algn="l" fontAlgn="b"/>
                      <a:r>
                        <a:rPr lang="en-US" sz="900" b="0" i="0" u="none" strike="noStrike">
                          <a:solidFill>
                            <a:srgbClr val="000000"/>
                          </a:solidFill>
                          <a:effectLst/>
                          <a:latin typeface="Calibri" panose="020F0502020204030204" pitchFamily="34" charset="0"/>
                        </a:rPr>
                        <a:t>WHCCS2_CC2</a:t>
                      </a:r>
                    </a:p>
                  </a:txBody>
                  <a:tcPr marL="7845" marR="7845" marT="7845"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156897">
                <a:tc>
                  <a:txBody>
                    <a:bodyPr/>
                    <a:lstStyle/>
                    <a:p>
                      <a:pPr algn="l" fontAlgn="b"/>
                      <a:r>
                        <a:rPr lang="en-US" sz="900" b="0" i="0" u="none" strike="noStrike">
                          <a:solidFill>
                            <a:srgbClr val="000000"/>
                          </a:solidFill>
                          <a:effectLst/>
                          <a:latin typeface="Calibri" panose="020F0502020204030204" pitchFamily="34" charset="0"/>
                        </a:rPr>
                        <a:t>WIR_WIRTZ_G1</a:t>
                      </a:r>
                    </a:p>
                  </a:txBody>
                  <a:tcPr marL="7845" marR="7845" marT="7845"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13</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13</a:t>
                      </a:r>
                    </a:p>
                  </a:txBody>
                  <a:tcPr marL="7845" marR="7845" marT="7845" marB="0" anchor="b">
                    <a:lnL>
                      <a:noFill/>
                    </a:lnL>
                    <a:lnR>
                      <a:noFill/>
                    </a:lnR>
                    <a:lnT>
                      <a:noFill/>
                    </a:lnT>
                    <a:lnB>
                      <a:noFill/>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w="12700" cap="flat" cmpd="sng" algn="ctr">
                      <a:solidFill>
                        <a:srgbClr val="000000"/>
                      </a:solidFill>
                      <a:prstDash val="solid"/>
                      <a:round/>
                      <a:headEnd type="none" w="med" len="med"/>
                      <a:tailEnd type="none" w="med" len="med"/>
                    </a:lnR>
                    <a:lnT>
                      <a:noFill/>
                    </a:lnT>
                    <a:lnB>
                      <a:noFill/>
                    </a:lnB>
                    <a:solidFill>
                      <a:srgbClr val="F2F2F2"/>
                    </a:solidFill>
                  </a:tcPr>
                </a:tc>
              </a:tr>
              <a:tr h="156897">
                <a:tc>
                  <a:txBody>
                    <a:bodyPr/>
                    <a:lstStyle/>
                    <a:p>
                      <a:pPr algn="l" fontAlgn="b"/>
                      <a:r>
                        <a:rPr lang="en-US" sz="900" b="0" i="0" u="none" strike="noStrike">
                          <a:solidFill>
                            <a:srgbClr val="000000"/>
                          </a:solidFill>
                          <a:effectLst/>
                          <a:latin typeface="Calibri" panose="020F0502020204030204" pitchFamily="34" charset="0"/>
                        </a:rPr>
                        <a:t>WIR_WIRTZ_G2</a:t>
                      </a:r>
                    </a:p>
                  </a:txBody>
                  <a:tcPr marL="7845" marR="7845" marT="784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w="6350" cap="flat" cmpd="sng" algn="ctr">
                      <a:solidFill>
                        <a:srgbClr val="000000"/>
                      </a:solidFill>
                      <a:prstDash val="solid"/>
                      <a:round/>
                      <a:headEnd type="none" w="med" len="med"/>
                      <a:tailEnd type="none" w="med" len="med"/>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845" marR="7845" marT="7845" marB="0" anchor="b">
                    <a:lnL>
                      <a:noFill/>
                    </a:lnL>
                    <a:lnR>
                      <a:noFill/>
                    </a:lnR>
                    <a:lnT>
                      <a:noFill/>
                    </a:lnT>
                    <a:lnB w="6350" cap="flat" cmpd="sng" algn="ctr">
                      <a:solidFill>
                        <a:srgbClr val="000000"/>
                      </a:solidFill>
                      <a:prstDash val="solid"/>
                      <a:round/>
                      <a:headEnd type="none" w="med" len="med"/>
                      <a:tailEnd type="none" w="med" len="med"/>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7845" marR="7845" marT="784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r>
              <a:tr h="164742">
                <a:tc>
                  <a:txBody>
                    <a:bodyPr/>
                    <a:lstStyle/>
                    <a:p>
                      <a:pPr algn="l" fontAlgn="b"/>
                      <a:r>
                        <a:rPr lang="en-US" sz="900" b="1" i="0" u="none" strike="noStrike" dirty="0">
                          <a:solidFill>
                            <a:srgbClr val="000000"/>
                          </a:solidFill>
                          <a:effectLst/>
                          <a:latin typeface="Calibri" panose="020F0502020204030204" pitchFamily="34" charset="0"/>
                        </a:rPr>
                        <a:t>Grand Total</a:t>
                      </a:r>
                    </a:p>
                  </a:txBody>
                  <a:tcPr marL="7845" marR="7845" marT="784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900" b="1" i="0" u="none" strike="noStrike">
                          <a:solidFill>
                            <a:srgbClr val="000000"/>
                          </a:solidFill>
                          <a:effectLst/>
                          <a:latin typeface="Calibri" panose="020F0502020204030204" pitchFamily="34" charset="0"/>
                        </a:rPr>
                        <a:t>0</a:t>
                      </a:r>
                    </a:p>
                  </a:txBody>
                  <a:tcPr marL="7845" marR="7845" marT="78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900" b="1" i="0" u="none" strike="noStrike">
                          <a:solidFill>
                            <a:srgbClr val="000000"/>
                          </a:solidFill>
                          <a:effectLst/>
                          <a:latin typeface="Calibri" panose="020F0502020204030204" pitchFamily="34" charset="0"/>
                        </a:rPr>
                        <a:t>13174.3</a:t>
                      </a:r>
                    </a:p>
                  </a:txBody>
                  <a:tcPr marL="7845" marR="7845" marT="78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900" b="1" i="0" u="none" strike="noStrike">
                          <a:solidFill>
                            <a:srgbClr val="000000"/>
                          </a:solidFill>
                          <a:effectLst/>
                          <a:latin typeface="Calibri" panose="020F0502020204030204" pitchFamily="34" charset="0"/>
                        </a:rPr>
                        <a:t>316.4</a:t>
                      </a:r>
                    </a:p>
                  </a:txBody>
                  <a:tcPr marL="7845" marR="7845" marT="78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fontAlgn="b"/>
                      <a:r>
                        <a:rPr lang="en-US" sz="900" b="1" i="0" u="none" strike="noStrike">
                          <a:solidFill>
                            <a:srgbClr val="000000"/>
                          </a:solidFill>
                          <a:effectLst/>
                          <a:latin typeface="Calibri" panose="020F0502020204030204" pitchFamily="34" charset="0"/>
                        </a:rPr>
                        <a:t>10759.8</a:t>
                      </a:r>
                    </a:p>
                  </a:txBody>
                  <a:tcPr marL="7845" marR="7845" marT="78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fontAlgn="b"/>
                      <a:r>
                        <a:rPr lang="en-US" sz="900" b="1" i="0" u="none" strike="noStrike">
                          <a:solidFill>
                            <a:srgbClr val="000000"/>
                          </a:solidFill>
                          <a:effectLst/>
                          <a:latin typeface="Calibri" panose="020F0502020204030204" pitchFamily="34" charset="0"/>
                        </a:rPr>
                        <a:t>41.4</a:t>
                      </a:r>
                    </a:p>
                  </a:txBody>
                  <a:tcPr marL="7845" marR="7845" marT="78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900" b="1" i="0" u="none" strike="noStrike">
                          <a:solidFill>
                            <a:srgbClr val="000000"/>
                          </a:solidFill>
                          <a:effectLst/>
                          <a:latin typeface="Calibri" panose="020F0502020204030204" pitchFamily="34" charset="0"/>
                        </a:rPr>
                        <a:t>1011</a:t>
                      </a:r>
                    </a:p>
                  </a:txBody>
                  <a:tcPr marL="7845" marR="7845" marT="78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900" b="1" i="0" u="none" strike="noStrike">
                          <a:solidFill>
                            <a:srgbClr val="000000"/>
                          </a:solidFill>
                          <a:effectLst/>
                          <a:latin typeface="Calibri" panose="020F0502020204030204" pitchFamily="34" charset="0"/>
                        </a:rPr>
                        <a:t>4</a:t>
                      </a:r>
                    </a:p>
                  </a:txBody>
                  <a:tcPr marL="7845" marR="7845" marT="78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900" b="1" i="0" u="none" strike="noStrike">
                          <a:solidFill>
                            <a:srgbClr val="000000"/>
                          </a:solidFill>
                          <a:effectLst/>
                          <a:latin typeface="Calibri" panose="020F0502020204030204" pitchFamily="34" charset="0"/>
                        </a:rPr>
                        <a:t>0</a:t>
                      </a:r>
                    </a:p>
                  </a:txBody>
                  <a:tcPr marL="7845" marR="7845" marT="78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900" b="1" i="0" u="none" strike="noStrike">
                          <a:solidFill>
                            <a:srgbClr val="000000"/>
                          </a:solidFill>
                          <a:effectLst/>
                          <a:latin typeface="Calibri" panose="020F0502020204030204" pitchFamily="34" charset="0"/>
                        </a:rPr>
                        <a:t>64</a:t>
                      </a:r>
                    </a:p>
                  </a:txBody>
                  <a:tcPr marL="7845" marR="7845" marT="78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900" b="1" i="0" u="none" strike="noStrike">
                          <a:solidFill>
                            <a:srgbClr val="000000"/>
                          </a:solidFill>
                          <a:effectLst/>
                          <a:latin typeface="Calibri" panose="020F0502020204030204" pitchFamily="34" charset="0"/>
                        </a:rPr>
                        <a:t>0</a:t>
                      </a:r>
                    </a:p>
                  </a:txBody>
                  <a:tcPr marL="7845" marR="7845" marT="78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900" b="1" i="0" u="none" strike="noStrike">
                          <a:solidFill>
                            <a:srgbClr val="000000"/>
                          </a:solidFill>
                          <a:effectLst/>
                          <a:latin typeface="Calibri" panose="020F0502020204030204" pitchFamily="34" charset="0"/>
                        </a:rPr>
                        <a:t>105</a:t>
                      </a:r>
                    </a:p>
                  </a:txBody>
                  <a:tcPr marL="7845" marR="7845" marT="78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900" b="1" i="0" u="none" strike="noStrike">
                          <a:solidFill>
                            <a:srgbClr val="000000"/>
                          </a:solidFill>
                          <a:effectLst/>
                          <a:latin typeface="Calibri" panose="020F0502020204030204" pitchFamily="34" charset="0"/>
                        </a:rPr>
                        <a:t>0</a:t>
                      </a:r>
                    </a:p>
                  </a:txBody>
                  <a:tcPr marL="7845" marR="7845" marT="78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900" b="1" i="0" u="none" strike="noStrike">
                          <a:solidFill>
                            <a:srgbClr val="000000"/>
                          </a:solidFill>
                          <a:effectLst/>
                          <a:latin typeface="Calibri" panose="020F0502020204030204" pitchFamily="34" charset="0"/>
                        </a:rPr>
                        <a:t>431</a:t>
                      </a:r>
                    </a:p>
                  </a:txBody>
                  <a:tcPr marL="7845" marR="7845" marT="78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900" b="1" i="0" u="none" strike="noStrike">
                          <a:solidFill>
                            <a:srgbClr val="000000"/>
                          </a:solidFill>
                          <a:effectLst/>
                          <a:latin typeface="Calibri" panose="020F0502020204030204" pitchFamily="34" charset="0"/>
                        </a:rPr>
                        <a:t>1</a:t>
                      </a:r>
                    </a:p>
                  </a:txBody>
                  <a:tcPr marL="7845" marR="7845" marT="78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900" b="1" i="0" u="none" strike="noStrike">
                          <a:solidFill>
                            <a:srgbClr val="000000"/>
                          </a:solidFill>
                          <a:effectLst/>
                          <a:latin typeface="Calibri" panose="020F0502020204030204" pitchFamily="34" charset="0"/>
                        </a:rPr>
                        <a:t>87.8</a:t>
                      </a:r>
                    </a:p>
                  </a:txBody>
                  <a:tcPr marL="7845" marR="7845" marT="78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900" b="1" i="0" u="none" strike="noStrike">
                          <a:solidFill>
                            <a:srgbClr val="000000"/>
                          </a:solidFill>
                          <a:effectLst/>
                          <a:latin typeface="Calibri" panose="020F0502020204030204" pitchFamily="34" charset="0"/>
                        </a:rPr>
                        <a:t>0</a:t>
                      </a:r>
                    </a:p>
                  </a:txBody>
                  <a:tcPr marL="7845" marR="7845" marT="78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900" b="1" i="0" u="none" strike="noStrike">
                          <a:solidFill>
                            <a:srgbClr val="000000"/>
                          </a:solidFill>
                          <a:effectLst/>
                          <a:latin typeface="Calibri" panose="020F0502020204030204" pitchFamily="34" charset="0"/>
                        </a:rPr>
                        <a:t>1049.6</a:t>
                      </a:r>
                    </a:p>
                  </a:txBody>
                  <a:tcPr marL="7845" marR="7845" marT="78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900" b="1" i="0" u="none" strike="noStrike" dirty="0">
                          <a:solidFill>
                            <a:srgbClr val="000000"/>
                          </a:solidFill>
                          <a:effectLst/>
                          <a:latin typeface="Calibri" panose="020F0502020204030204" pitchFamily="34" charset="0"/>
                        </a:rPr>
                        <a:t>24946.1</a:t>
                      </a:r>
                    </a:p>
                  </a:txBody>
                  <a:tcPr marL="7845" marR="7845" marT="78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bl>
          </a:graphicData>
        </a:graphic>
      </p:graphicFrame>
      <p:sp>
        <p:nvSpPr>
          <p:cNvPr id="3" name="TextBox 2"/>
          <p:cNvSpPr txBox="1"/>
          <p:nvPr/>
        </p:nvSpPr>
        <p:spPr>
          <a:xfrm>
            <a:off x="533400" y="1447800"/>
            <a:ext cx="7746672" cy="646331"/>
          </a:xfrm>
          <a:prstGeom prst="rect">
            <a:avLst/>
          </a:prstGeom>
          <a:noFill/>
        </p:spPr>
        <p:txBody>
          <a:bodyPr wrap="none" rtlCol="0">
            <a:spAutoFit/>
          </a:bodyPr>
          <a:lstStyle/>
          <a:p>
            <a:r>
              <a:rPr lang="en-US" dirty="0" smtClean="0"/>
              <a:t>ERCOT found the following transactions on those points for those days:</a:t>
            </a:r>
          </a:p>
          <a:p>
            <a:endParaRPr lang="en-US" dirty="0"/>
          </a:p>
        </p:txBody>
      </p:sp>
      <p:sp>
        <p:nvSpPr>
          <p:cNvPr id="5" name="TextBox 4"/>
          <p:cNvSpPr txBox="1"/>
          <p:nvPr/>
        </p:nvSpPr>
        <p:spPr>
          <a:xfrm>
            <a:off x="647698" y="5760594"/>
            <a:ext cx="6667502" cy="646331"/>
          </a:xfrm>
          <a:prstGeom prst="rect">
            <a:avLst/>
          </a:prstGeom>
          <a:noFill/>
        </p:spPr>
        <p:txBody>
          <a:bodyPr wrap="square" rtlCol="0">
            <a:spAutoFit/>
          </a:bodyPr>
          <a:lstStyle/>
          <a:p>
            <a:r>
              <a:rPr lang="en-US" dirty="0" smtClean="0"/>
              <a:t>Note: Impact </a:t>
            </a:r>
            <a:r>
              <a:rPr lang="en-US" u="sng" dirty="0" smtClean="0"/>
              <a:t>&lt;</a:t>
            </a:r>
            <a:r>
              <a:rPr lang="en-US" dirty="0" smtClean="0"/>
              <a:t> 0.55% of Total MWhs for that Operating Day</a:t>
            </a:r>
          </a:p>
          <a:p>
            <a:endParaRPr lang="en-US" dirty="0"/>
          </a:p>
        </p:txBody>
      </p:sp>
    </p:spTree>
    <p:extLst>
      <p:ext uri="{BB962C8B-B14F-4D97-AF65-F5344CB8AC3E}">
        <p14:creationId xmlns:p14="http://schemas.microsoft.com/office/powerpoint/2010/main" val="772527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WMWG </a:t>
            </a:r>
            <a:r>
              <a:rPr lang="en-US" dirty="0"/>
              <a:t>Request </a:t>
            </a:r>
            <a:r>
              <a:rPr lang="en-US" dirty="0" smtClean="0"/>
              <a:t>3</a:t>
            </a:r>
            <a:endParaRPr lang="en-US" dirty="0"/>
          </a:p>
        </p:txBody>
      </p:sp>
      <p:sp>
        <p:nvSpPr>
          <p:cNvPr id="3" name="Content Placeholder 2"/>
          <p:cNvSpPr>
            <a:spLocks noGrp="1"/>
          </p:cNvSpPr>
          <p:nvPr>
            <p:ph idx="1"/>
          </p:nvPr>
        </p:nvSpPr>
        <p:spPr/>
        <p:txBody>
          <a:bodyPr/>
          <a:lstStyle/>
          <a:p>
            <a:pPr lvl="0"/>
            <a:r>
              <a:rPr lang="en-US" sz="2000" dirty="0"/>
              <a:t>Request </a:t>
            </a:r>
            <a:r>
              <a:rPr lang="en-US" sz="2000" dirty="0" smtClean="0"/>
              <a:t>3: </a:t>
            </a:r>
            <a:r>
              <a:rPr lang="en-US" sz="2000" dirty="0"/>
              <a:t>Present to stakeholders any information stakeholders should have in order to make the decision on how to remedy the situation including :</a:t>
            </a:r>
          </a:p>
          <a:p>
            <a:pPr lvl="1"/>
            <a:r>
              <a:rPr lang="en-US" sz="2000" dirty="0">
                <a:solidFill>
                  <a:schemeClr val="tx1"/>
                </a:solidFill>
              </a:rPr>
              <a:t>Trends or conditions that can cause this to </a:t>
            </a:r>
            <a:r>
              <a:rPr lang="en-US" sz="2000" dirty="0" smtClean="0">
                <a:solidFill>
                  <a:schemeClr val="tx1"/>
                </a:solidFill>
              </a:rPr>
              <a:t>happen more frequently in 2020:</a:t>
            </a:r>
            <a:endParaRPr lang="en-US" sz="2000" dirty="0">
              <a:solidFill>
                <a:schemeClr val="tx1"/>
              </a:solidFill>
            </a:endParaRPr>
          </a:p>
          <a:p>
            <a:pPr lvl="2"/>
            <a:endParaRPr lang="en-US" sz="1600" dirty="0" smtClean="0"/>
          </a:p>
          <a:p>
            <a:pPr lvl="2"/>
            <a:r>
              <a:rPr lang="en-US" sz="1600" dirty="0" smtClean="0"/>
              <a:t>The main contributor came from congestion on 6100__F, this constraint was also binding in RT. RT analysis shows 6100__F became active consistently and met irresolvable status multiple times. This congestion can be attributed to load growth in West Texas combined with limited thermal and renewable generation in the area. </a:t>
            </a:r>
          </a:p>
          <a:p>
            <a:pPr marL="0" indent="0">
              <a:buNone/>
            </a:pPr>
            <a:endParaRPr lang="en-US" sz="2000" dirty="0" smtClean="0"/>
          </a:p>
          <a:p>
            <a:pPr marL="0" indent="0">
              <a:buNone/>
            </a:pPr>
            <a:r>
              <a:rPr lang="en-US" sz="2000" dirty="0" smtClean="0"/>
              <a:t>Outages and topology shifts could cause prices to drop to a magnitude of hitting the price floor. </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352261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WMWG </a:t>
            </a:r>
            <a:r>
              <a:rPr lang="en-US" dirty="0"/>
              <a:t>Request </a:t>
            </a:r>
            <a:r>
              <a:rPr lang="en-US" dirty="0" smtClean="0"/>
              <a:t>4</a:t>
            </a:r>
            <a:endParaRPr lang="en-US" dirty="0"/>
          </a:p>
        </p:txBody>
      </p:sp>
      <p:sp>
        <p:nvSpPr>
          <p:cNvPr id="3" name="Content Placeholder 2"/>
          <p:cNvSpPr>
            <a:spLocks noGrp="1"/>
          </p:cNvSpPr>
          <p:nvPr>
            <p:ph idx="1"/>
          </p:nvPr>
        </p:nvSpPr>
        <p:spPr/>
        <p:txBody>
          <a:bodyPr/>
          <a:lstStyle/>
          <a:p>
            <a:pPr lvl="0"/>
            <a:r>
              <a:rPr lang="en-US" sz="2000" dirty="0"/>
              <a:t>Request </a:t>
            </a:r>
            <a:r>
              <a:rPr lang="en-US" sz="2000" dirty="0" smtClean="0"/>
              <a:t>4: </a:t>
            </a:r>
            <a:r>
              <a:rPr lang="en-US" sz="2000" dirty="0"/>
              <a:t>Present to stakeholders any information stakeholders should have in order to make the decision on how to remedy the situation including :</a:t>
            </a:r>
          </a:p>
          <a:p>
            <a:pPr lvl="1"/>
            <a:r>
              <a:rPr lang="en-US" sz="2000" dirty="0">
                <a:solidFill>
                  <a:schemeClr val="tx1"/>
                </a:solidFill>
              </a:rPr>
              <a:t>Any other information ERCOT finds that is pertinent</a:t>
            </a:r>
            <a:r>
              <a:rPr lang="en-US" sz="2000" dirty="0" smtClean="0">
                <a:solidFill>
                  <a:schemeClr val="tx1"/>
                </a:solidFill>
              </a:rPr>
              <a:t>.</a:t>
            </a:r>
          </a:p>
          <a:p>
            <a:pPr lvl="1"/>
            <a:endParaRPr lang="en-US" sz="2000" dirty="0">
              <a:solidFill>
                <a:schemeClr val="tx1"/>
              </a:solidFill>
            </a:endParaRPr>
          </a:p>
          <a:p>
            <a:pPr lvl="1"/>
            <a:endParaRPr lang="en-US" sz="2000" dirty="0" smtClean="0">
              <a:solidFill>
                <a:schemeClr val="tx1"/>
              </a:solidFill>
            </a:endParaRPr>
          </a:p>
          <a:p>
            <a:pPr lvl="1"/>
            <a:endParaRPr lang="en-US" sz="2000" dirty="0">
              <a:solidFill>
                <a:schemeClr val="tx1"/>
              </a:solidFill>
            </a:endParaRPr>
          </a:p>
          <a:p>
            <a:pPr lvl="1"/>
            <a:r>
              <a:rPr lang="en-US" sz="2000" dirty="0" smtClean="0">
                <a:solidFill>
                  <a:schemeClr val="tx1"/>
                </a:solidFill>
              </a:rPr>
              <a:t>ERCOT filed a Market Notice on July 30, 2020 explaining the interaction between the price floor, NPRR833 and NPRR827.</a:t>
            </a:r>
            <a:endParaRPr lang="en-US" sz="20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081746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PTP impacts resulting from Price Floor</a:t>
            </a:r>
            <a:endParaRPr lang="en-US" dirty="0"/>
          </a:p>
        </p:txBody>
      </p:sp>
      <p:sp>
        <p:nvSpPr>
          <p:cNvPr id="8" name="Content Placeholder 7"/>
          <p:cNvSpPr>
            <a:spLocks noGrp="1"/>
          </p:cNvSpPr>
          <p:nvPr>
            <p:ph idx="1"/>
          </p:nvPr>
        </p:nvSpPr>
        <p:spPr>
          <a:xfrm>
            <a:off x="381000" y="2798172"/>
            <a:ext cx="8458200" cy="3244649"/>
          </a:xfrm>
        </p:spPr>
        <p:txBody>
          <a:bodyPr/>
          <a:lstStyle/>
          <a:p>
            <a:r>
              <a:rPr lang="en-US" dirty="0" smtClean="0"/>
              <a:t>NPRR827 was effective during OD 3/14/2020</a:t>
            </a:r>
          </a:p>
          <a:p>
            <a:r>
              <a:rPr lang="en-US" dirty="0" smtClean="0"/>
              <a:t>OD 3/25/2020 was erroneously set to 0 MW</a:t>
            </a:r>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903916819"/>
              </p:ext>
            </p:extLst>
          </p:nvPr>
        </p:nvGraphicFramePr>
        <p:xfrm>
          <a:off x="657226" y="1371600"/>
          <a:ext cx="7905748" cy="816972"/>
        </p:xfrm>
        <a:graphic>
          <a:graphicData uri="http://schemas.openxmlformats.org/drawingml/2006/table">
            <a:tbl>
              <a:tblPr/>
              <a:tblGrid>
                <a:gridCol w="637198"/>
                <a:gridCol w="661705"/>
                <a:gridCol w="833259"/>
                <a:gridCol w="506491"/>
                <a:gridCol w="410502"/>
                <a:gridCol w="588182"/>
                <a:gridCol w="334937"/>
                <a:gridCol w="204230"/>
                <a:gridCol w="629029"/>
                <a:gridCol w="631072"/>
                <a:gridCol w="631072"/>
                <a:gridCol w="882274"/>
                <a:gridCol w="955797"/>
              </a:tblGrid>
              <a:tr h="204243">
                <a:tc>
                  <a:txBody>
                    <a:bodyPr/>
                    <a:lstStyle/>
                    <a:p>
                      <a:pPr algn="l" fontAlgn="b"/>
                      <a:r>
                        <a:rPr lang="en-US" sz="700" b="0" i="0" u="none" strike="noStrike" dirty="0">
                          <a:solidFill>
                            <a:srgbClr val="FFFFFF"/>
                          </a:solidFill>
                          <a:effectLst/>
                          <a:latin typeface="Calibri" panose="020F0502020204030204" pitchFamily="34" charset="0"/>
                        </a:rPr>
                        <a:t>DELIVERY_DATE</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700" b="0" i="0" u="none" strike="noStrike">
                          <a:solidFill>
                            <a:srgbClr val="FFFFFF"/>
                          </a:solidFill>
                          <a:effectLst/>
                          <a:latin typeface="Calibri" panose="020F0502020204030204" pitchFamily="34" charset="0"/>
                        </a:rPr>
                        <a:t>DELIVERY_HOUR</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700" b="0" i="0" u="none" strike="noStrike">
                          <a:solidFill>
                            <a:srgbClr val="FFFFFF"/>
                          </a:solidFill>
                          <a:effectLst/>
                          <a:latin typeface="Calibri" panose="020F0502020204030204" pitchFamily="34" charset="0"/>
                        </a:rPr>
                        <a:t>PARTICIPANT_NAME</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700" b="0" i="0" u="none" strike="noStrike">
                          <a:solidFill>
                            <a:srgbClr val="FFFFFF"/>
                          </a:solidFill>
                          <a:effectLst/>
                          <a:latin typeface="Calibri" panose="020F0502020204030204" pitchFamily="34" charset="0"/>
                        </a:rPr>
                        <a:t>BID_ID</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700" b="0" i="0" u="none" strike="noStrike">
                          <a:solidFill>
                            <a:srgbClr val="FFFFFF"/>
                          </a:solidFill>
                          <a:effectLst/>
                          <a:latin typeface="Calibri" panose="020F0502020204030204" pitchFamily="34" charset="0"/>
                        </a:rPr>
                        <a:t>BLOCK_ID</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700" b="0" i="0" u="none" strike="noStrike">
                          <a:solidFill>
                            <a:srgbClr val="FFFFFF"/>
                          </a:solidFill>
                          <a:effectLst/>
                          <a:latin typeface="Calibri" panose="020F0502020204030204" pitchFamily="34" charset="0"/>
                        </a:rPr>
                        <a:t>SOURCE</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700" b="0" i="0" u="none" strike="noStrike">
                          <a:solidFill>
                            <a:srgbClr val="FFFFFF"/>
                          </a:solidFill>
                          <a:effectLst/>
                          <a:latin typeface="Calibri" panose="020F0502020204030204" pitchFamily="34" charset="0"/>
                        </a:rPr>
                        <a:t>LMP</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700" b="0" i="0" u="none" strike="noStrike">
                          <a:solidFill>
                            <a:srgbClr val="FFFFFF"/>
                          </a:solidFill>
                          <a:effectLst/>
                          <a:latin typeface="Calibri" panose="020F0502020204030204" pitchFamily="34" charset="0"/>
                        </a:rPr>
                        <a:t>LMP</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700" b="0" i="0" u="none" strike="noStrike">
                          <a:solidFill>
                            <a:srgbClr val="FFFFFF"/>
                          </a:solidFill>
                          <a:effectLst/>
                          <a:latin typeface="Calibri" panose="020F0502020204030204" pitchFamily="34" charset="0"/>
                        </a:rPr>
                        <a:t>SINK</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700" b="0" i="0" u="none" strike="noStrike">
                          <a:solidFill>
                            <a:srgbClr val="FFFFFF"/>
                          </a:solidFill>
                          <a:effectLst/>
                          <a:latin typeface="Calibri" panose="020F0502020204030204" pitchFamily="34" charset="0"/>
                        </a:rPr>
                        <a:t>AWARDED_QTY</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700" b="0" i="0" u="none" strike="noStrike">
                          <a:solidFill>
                            <a:srgbClr val="FFFFFF"/>
                          </a:solidFill>
                          <a:effectLst/>
                          <a:latin typeface="Calibri" panose="020F0502020204030204" pitchFamily="34" charset="0"/>
                        </a:rPr>
                        <a:t>AWARDED_PRC</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700" b="0" i="0" u="none" strike="noStrike">
                          <a:solidFill>
                            <a:srgbClr val="FFFFFF"/>
                          </a:solidFill>
                          <a:effectLst/>
                          <a:latin typeface="Calibri" panose="020F0502020204030204" pitchFamily="34" charset="0"/>
                        </a:rPr>
                        <a:t>PTPSETTLEMENTPRICE</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700" b="0" i="0" u="none" strike="noStrike">
                          <a:solidFill>
                            <a:srgbClr val="FFFFFF"/>
                          </a:solidFill>
                          <a:effectLst/>
                          <a:latin typeface="Calibri" panose="020F0502020204030204" pitchFamily="34" charset="0"/>
                        </a:rPr>
                        <a:t>NOT_TO_EXCEED_PRICE</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204243">
                <a:tc>
                  <a:txBody>
                    <a:bodyPr/>
                    <a:lstStyle/>
                    <a:p>
                      <a:pPr algn="r" fontAlgn="b"/>
                      <a:r>
                        <a:rPr lang="en-US" sz="700" b="0" i="0" u="none" strike="noStrike">
                          <a:solidFill>
                            <a:srgbClr val="000000"/>
                          </a:solidFill>
                          <a:effectLst/>
                          <a:latin typeface="Calibri" panose="020F0502020204030204" pitchFamily="34" charset="0"/>
                        </a:rPr>
                        <a:t>3/14/2019</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8</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QSESW2</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1592102</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0</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TEN_CT1_STG</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88.13</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-251</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DC2SES_ALL</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4.2</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-500</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-339.13</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-500</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243">
                <a:tc>
                  <a:txBody>
                    <a:bodyPr/>
                    <a:lstStyle/>
                    <a:p>
                      <a:pPr algn="r" fontAlgn="b"/>
                      <a:r>
                        <a:rPr lang="en-US" sz="700" b="0" i="0" u="none" strike="noStrike">
                          <a:solidFill>
                            <a:srgbClr val="000000"/>
                          </a:solidFill>
                          <a:effectLst/>
                          <a:latin typeface="Calibri" panose="020F0502020204030204" pitchFamily="34" charset="0"/>
                        </a:rPr>
                        <a:t>3/14/2019</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dirty="0">
                          <a:solidFill>
                            <a:srgbClr val="000000"/>
                          </a:solidFill>
                          <a:effectLst/>
                          <a:latin typeface="Calibri" panose="020F0502020204030204" pitchFamily="34" charset="0"/>
                        </a:rPr>
                        <a:t>7</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QSESW2</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1592102</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0</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TEN_CT1_STG</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101.77</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-251</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DC2SES_ALL</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2.5</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-500</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-352.77</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-500</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243">
                <a:tc>
                  <a:txBody>
                    <a:bodyPr/>
                    <a:lstStyle/>
                    <a:p>
                      <a:pPr algn="r" fontAlgn="b"/>
                      <a:r>
                        <a:rPr lang="en-US" sz="700" b="0" i="0" u="none" strike="noStrike">
                          <a:solidFill>
                            <a:srgbClr val="000000"/>
                          </a:solidFill>
                          <a:effectLst/>
                          <a:latin typeface="Calibri" panose="020F0502020204030204" pitchFamily="34" charset="0"/>
                        </a:rPr>
                        <a:t>3/25/2020</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700" b="0" i="0" u="none" strike="noStrike">
                          <a:solidFill>
                            <a:srgbClr val="000000"/>
                          </a:solidFill>
                          <a:effectLst/>
                          <a:latin typeface="Calibri" panose="020F0502020204030204" pitchFamily="34" charset="0"/>
                        </a:rPr>
                        <a:t>17</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700" b="0" i="0" u="none" strike="noStrike">
                          <a:solidFill>
                            <a:srgbClr val="000000"/>
                          </a:solidFill>
                          <a:effectLst/>
                          <a:latin typeface="Calibri" panose="020F0502020204030204" pitchFamily="34" charset="0"/>
                        </a:rPr>
                        <a:t>QJACIN</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700" b="0" i="0" u="none" strike="noStrike">
                          <a:solidFill>
                            <a:srgbClr val="000000"/>
                          </a:solidFill>
                          <a:effectLst/>
                          <a:latin typeface="Calibri" panose="020F0502020204030204" pitchFamily="34" charset="0"/>
                        </a:rPr>
                        <a:t>MPOHDPOH</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700" b="0" i="0" u="none" strike="noStrike">
                          <a:solidFill>
                            <a:srgbClr val="000000"/>
                          </a:solidFill>
                          <a:effectLst/>
                          <a:latin typeface="Calibri" panose="020F0502020204030204" pitchFamily="34" charset="0"/>
                        </a:rPr>
                        <a:t>0</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700" b="0" i="0" u="none" strike="noStrike">
                          <a:solidFill>
                            <a:srgbClr val="000000"/>
                          </a:solidFill>
                          <a:effectLst/>
                          <a:latin typeface="Calibri" panose="020F0502020204030204" pitchFamily="34" charset="0"/>
                        </a:rPr>
                        <a:t>RN_DEC_GSU1</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700" b="0" i="0" u="none" strike="noStrike">
                          <a:solidFill>
                            <a:srgbClr val="000000"/>
                          </a:solidFill>
                          <a:effectLst/>
                          <a:latin typeface="Calibri" panose="020F0502020204030204" pitchFamily="34" charset="0"/>
                        </a:rPr>
                        <a:t>-207.51</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700" b="0" i="0" u="none" strike="noStrike">
                          <a:solidFill>
                            <a:srgbClr val="000000"/>
                          </a:solidFill>
                          <a:effectLst/>
                          <a:latin typeface="Calibri" panose="020F0502020204030204" pitchFamily="34" charset="0"/>
                        </a:rPr>
                        <a:t>-251</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700" b="0" i="0" u="none" strike="noStrike">
                          <a:solidFill>
                            <a:srgbClr val="000000"/>
                          </a:solidFill>
                          <a:effectLst/>
                          <a:latin typeface="Calibri" panose="020F0502020204030204" pitchFamily="34" charset="0"/>
                        </a:rPr>
                        <a:t>SPNC_SPNCE_4</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700" b="0" i="0" u="none" strike="noStrike">
                          <a:solidFill>
                            <a:srgbClr val="000000"/>
                          </a:solidFill>
                          <a:effectLst/>
                          <a:latin typeface="Calibri" panose="020F0502020204030204" pitchFamily="34" charset="0"/>
                        </a:rPr>
                        <a:t>2.2</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700" b="0" i="0" u="none" strike="noStrike">
                          <a:solidFill>
                            <a:srgbClr val="000000"/>
                          </a:solidFill>
                          <a:effectLst/>
                          <a:latin typeface="Calibri" panose="020F0502020204030204" pitchFamily="34" charset="0"/>
                        </a:rPr>
                        <a:t>-156.41</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700" b="0" i="0" u="none" strike="noStrike">
                          <a:solidFill>
                            <a:srgbClr val="000000"/>
                          </a:solidFill>
                          <a:effectLst/>
                          <a:latin typeface="Calibri" panose="020F0502020204030204" pitchFamily="34" charset="0"/>
                        </a:rPr>
                        <a:t>-43.49</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700" b="0" i="0" u="none" strike="noStrike" dirty="0">
                          <a:solidFill>
                            <a:srgbClr val="000000"/>
                          </a:solidFill>
                          <a:effectLst/>
                          <a:latin typeface="Calibri" panose="020F0502020204030204" pitchFamily="34" charset="0"/>
                        </a:rPr>
                        <a:t>-75.02</a:t>
                      </a:r>
                    </a:p>
                  </a:txBody>
                  <a:tcPr marL="6117" marR="6117" marT="61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Tree>
    <p:extLst>
      <p:ext uri="{BB962C8B-B14F-4D97-AF65-F5344CB8AC3E}">
        <p14:creationId xmlns:p14="http://schemas.microsoft.com/office/powerpoint/2010/main" val="135068384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832</TotalTime>
  <Words>815</Words>
  <Application>Microsoft Office PowerPoint</Application>
  <PresentationFormat>On-screen Show (4:3)</PresentationFormat>
  <Paragraphs>580</Paragraphs>
  <Slides>11</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Times New Roman</vt:lpstr>
      <vt:lpstr>1_Custom Design</vt:lpstr>
      <vt:lpstr>Office Theme</vt:lpstr>
      <vt:lpstr>PowerPoint Presentation</vt:lpstr>
      <vt:lpstr>Background </vt:lpstr>
      <vt:lpstr>WMWG Request 1</vt:lpstr>
      <vt:lpstr>WMWG Request 2</vt:lpstr>
      <vt:lpstr>WMWG Request 2</vt:lpstr>
      <vt:lpstr>WMWG Request 2</vt:lpstr>
      <vt:lpstr>WMWG Request 3</vt:lpstr>
      <vt:lpstr>WMWG Request 4</vt:lpstr>
      <vt:lpstr>PTP impacts resulting from Price Floor</vt:lpstr>
      <vt:lpstr>PTP impacts resulting from Price Floor</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Moreno, Alfredo</cp:lastModifiedBy>
  <cp:revision>49</cp:revision>
  <cp:lastPrinted>2016-01-21T20:53:15Z</cp:lastPrinted>
  <dcterms:created xsi:type="dcterms:W3CDTF">2016-01-21T15:20:31Z</dcterms:created>
  <dcterms:modified xsi:type="dcterms:W3CDTF">2020-08-14T19:17:16Z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