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303" r:id="rId3"/>
    <p:sldId id="318" r:id="rId4"/>
    <p:sldId id="326" r:id="rId5"/>
    <p:sldId id="329" r:id="rId6"/>
    <p:sldId id="327" r:id="rId7"/>
    <p:sldId id="32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573" autoAdjust="0"/>
  </p:normalViewPr>
  <p:slideViewPr>
    <p:cSldViewPr showGuides="1">
      <p:cViewPr varScale="1">
        <p:scale>
          <a:sx n="55" d="100"/>
          <a:sy n="55" d="100"/>
        </p:scale>
        <p:origin x="181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00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None/>
            </a:pPr>
            <a:endParaRPr lang="en-U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69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70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87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15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4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2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0"/>
            <a:ext cx="247396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6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28" y="5909898"/>
            <a:ext cx="942109" cy="50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reedy@potomaceconomic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issues/NPRR416#keydoc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447800"/>
            <a:ext cx="55537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Remove RUC opt-out: A recommendation from the 2019 State of the Market Report </a:t>
            </a:r>
          </a:p>
          <a:p>
            <a:r>
              <a:rPr lang="en-US" sz="2000" b="1" dirty="0" smtClean="0"/>
              <a:t>by the Independent Market Monitor (IMM) </a:t>
            </a:r>
          </a:p>
          <a:p>
            <a:endParaRPr lang="en-US" sz="2000" b="1" dirty="0" smtClean="0"/>
          </a:p>
          <a:p>
            <a:endParaRPr lang="en-US" b="1" dirty="0" smtClean="0"/>
          </a:p>
          <a:p>
            <a:r>
              <a:rPr lang="en-US" i="1" dirty="0" smtClean="0"/>
              <a:t>Carrie </a:t>
            </a:r>
            <a:r>
              <a:rPr lang="en-US" i="1" dirty="0" err="1" smtClean="0"/>
              <a:t>Bivens</a:t>
            </a:r>
            <a:endParaRPr lang="en-US" i="1" dirty="0" smtClean="0"/>
          </a:p>
          <a:p>
            <a:r>
              <a:rPr lang="en-US" i="1" dirty="0" smtClean="0"/>
              <a:t>ERCOT IMM Director</a:t>
            </a:r>
          </a:p>
          <a:p>
            <a:r>
              <a:rPr lang="en-US" i="1" dirty="0" smtClean="0">
                <a:hlinkClick r:id="rId3"/>
              </a:rPr>
              <a:t>cbivens@potomaceconomics.com</a:t>
            </a:r>
            <a:r>
              <a:rPr lang="en-US" i="1" dirty="0" smtClean="0"/>
              <a:t> </a:t>
            </a:r>
            <a:endParaRPr lang="en-US" i="1" dirty="0"/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ERCOT Public</a:t>
            </a:r>
          </a:p>
          <a:p>
            <a:r>
              <a:rPr lang="en-US" dirty="0" smtClean="0"/>
              <a:t>August 17,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3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State of the Market Recommendation No.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72" y="1143000"/>
            <a:ext cx="8523928" cy="48532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Remove the “opt out” option for resources receiving RUC instructions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History: The ability to opt out of RUC settlement was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  <a:hlinkClick r:id="rId3"/>
              </a:rPr>
              <a:t>NPRR416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, filed in 2011 and implemented in 2014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RUC instructions were far less frequent in 2019 than in 2011 due to a number of improvements made over the years.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Issue:  Provides 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an unintended incentive for resource owners to show as “off and available”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in the COP for 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future hours some resources that they reasonably expect to commit. 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There are reduced incentives to submit accurate COPs.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A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resource owner may expect to commit a resource to solve a local congestion problem, but is not sure that that decision will be profitable, perhaps due to the unknown commitment decisions of other resources.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If ERCOT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issues a RUC instruction for the resource, the resource owner’s assumptions regarding the status of other unit or units are confirmed, and the resource owner can use the opt-out provision to proceed with the commitment as originally planned with no negative consequences. 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Consequences: 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Less generation was committed in the COP after </a:t>
            </a:r>
            <a:r>
              <a:rPr lang="en-U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RUC opt out option added. </a:t>
            </a: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100" smtClean="0">
                <a:latin typeface="Verdana" panose="020B0604030504040204" pitchFamily="34" charset="0"/>
                <a:ea typeface="Verdana" panose="020B0604030504040204" pitchFamily="34" charset="0"/>
              </a:rPr>
              <a:t>Reduces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ERCOT’s situational awareness and ability to effectively manage the grid.  </a:t>
            </a:r>
            <a:endParaRPr lang="en-US" sz="1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ERCOT’s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market design relies on individual resource owners making commitment decisions based on available </a:t>
            </a:r>
            <a:r>
              <a:rPr lang="en-U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information. This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</a:rPr>
              <a:t>COP behavior distorts that information.  </a:t>
            </a:r>
            <a:endParaRPr lang="en-US" sz="1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14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SOM Figure 38:  Capacity Commitment Timing –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July </a:t>
            </a:r>
            <a:r>
              <a:rPr lang="en-US" sz="2000" dirty="0"/>
              <a:t>and August </a:t>
            </a:r>
            <a:r>
              <a:rPr lang="en-US" sz="2000" dirty="0" smtClean="0"/>
              <a:t>HE 12 </a:t>
            </a:r>
            <a:r>
              <a:rPr lang="en-US" sz="2000" dirty="0"/>
              <a:t>through 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957" y="990600"/>
            <a:ext cx="6514286" cy="472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47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SOM Appendix Figure A40:  Large Supplier </a:t>
            </a:r>
            <a:br>
              <a:rPr lang="en-US" sz="2000" dirty="0"/>
            </a:br>
            <a:r>
              <a:rPr lang="en-US" sz="2000" dirty="0"/>
              <a:t>Capacity Commitment Timing – July and August </a:t>
            </a:r>
            <a:r>
              <a:rPr lang="en-US" sz="2000" dirty="0" smtClean="0"/>
              <a:t>HE 17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957" y="1138828"/>
            <a:ext cx="6514286" cy="4728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9168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SOM Appendix Figure A41</a:t>
            </a:r>
            <a:r>
              <a:rPr lang="en-US" sz="2000" dirty="0"/>
              <a:t>:  </a:t>
            </a:r>
            <a:r>
              <a:rPr lang="en-US" sz="2000" dirty="0" smtClean="0"/>
              <a:t>NOIE </a:t>
            </a:r>
            <a:br>
              <a:rPr lang="en-US" sz="2000" dirty="0" smtClean="0"/>
            </a:br>
            <a:r>
              <a:rPr lang="en-US" sz="2000" dirty="0" smtClean="0"/>
              <a:t>Capacity Commitment </a:t>
            </a:r>
            <a:r>
              <a:rPr lang="en-US" sz="2000" dirty="0"/>
              <a:t>Timing – July and August </a:t>
            </a:r>
            <a:r>
              <a:rPr lang="en-US" sz="2000" dirty="0" smtClean="0"/>
              <a:t>HE 17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8" y="1142999"/>
            <a:ext cx="6514286" cy="4728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727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072" y="1143001"/>
            <a:ext cx="8523928" cy="1676400"/>
          </a:xfrm>
        </p:spPr>
        <p:txBody>
          <a:bodyPr/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Remove the RUC opt-out option to increase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reliability for loads and 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improve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market efficiency </a:t>
            </a:r>
            <a:endParaRPr lang="en-US" sz="1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lvl="1" indent="0"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sz="1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3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325</Words>
  <Application>Microsoft Office PowerPoint</Application>
  <PresentationFormat>On-screen Show (4:3)</PresentationFormat>
  <Paragraphs>41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1_Custom Design</vt:lpstr>
      <vt:lpstr>Inside pages</vt:lpstr>
      <vt:lpstr>PowerPoint Presentation</vt:lpstr>
      <vt:lpstr>2019 State of the Market Recommendation No. 1</vt:lpstr>
      <vt:lpstr>SOM Figure 38:  Capacity Commitment Timing –  July and August HE 12 through 20</vt:lpstr>
      <vt:lpstr>SOM Appendix Figure A40:  Large Supplier  Capacity Commitment Timing – July and August HE 17</vt:lpstr>
      <vt:lpstr>SOM Appendix Figure A41:  NOIE  Capacity Commitment Timing – July and August HE 17  </vt:lpstr>
      <vt:lpstr>Recommendation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2020-06-01T18:00:08Z</dcterms:created>
  <dcterms:modified xsi:type="dcterms:W3CDTF">2020-08-14T18:57:53Z</dcterms:modified>
</cp:coreProperties>
</file>