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81" r:id="rId7"/>
    <p:sldId id="279" r:id="rId8"/>
    <p:sldId id="291" r:id="rId9"/>
    <p:sldId id="284" r:id="rId10"/>
    <p:sldId id="288" r:id="rId11"/>
    <p:sldId id="282" r:id="rId12"/>
    <p:sldId id="298" r:id="rId13"/>
    <p:sldId id="299" r:id="rId14"/>
    <p:sldId id="300" r:id="rId15"/>
    <p:sldId id="295" r:id="rId16"/>
    <p:sldId id="28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7" d="100"/>
          <a:sy n="127" d="100"/>
        </p:scale>
        <p:origin x="786"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8/14/2020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8/14/2020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97198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3000170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21725" cy="246221"/>
          </a:xfrm>
          <a:prstGeom prst="rect">
            <a:avLst/>
          </a:prstGeom>
          <a:noFill/>
        </p:spPr>
        <p:txBody>
          <a:bodyPr wrap="square" rtlCol="0">
            <a:spAutoFit/>
          </a:bodyPr>
          <a:lstStyle/>
          <a:p>
            <a:pPr algn="l"/>
            <a:r>
              <a:rPr lang="en-US" sz="1000" b="1" baseline="0" dirty="0" smtClean="0">
                <a:solidFill>
                  <a:schemeClr val="tx2"/>
                </a:solidFill>
              </a:rPr>
              <a:t>PUBLIC – 8/18/20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ercot.com/calendar/2020/8/18/210579-MWG"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smtClean="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smtClean="0">
                <a:solidFill>
                  <a:schemeClr val="tx2"/>
                </a:solidFill>
                <a:latin typeface="TradeGothic LT" panose="020B0506030503020504" pitchFamily="34" charset="0"/>
                <a:ea typeface="TradeGothic LT" panose="020B0506030503020504" pitchFamily="34" charset="0"/>
              </a:rPr>
              <a:t>August 18, 2020</a:t>
            </a:r>
            <a:endParaRPr lang="en-US" dirty="0">
              <a:solidFill>
                <a:schemeClr val="tx2"/>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SMOG Updates Required to Supplement NPRR 1020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Content Placeholder 4"/>
          <p:cNvSpPr>
            <a:spLocks noGrp="1"/>
          </p:cNvSpPr>
          <p:nvPr>
            <p:ph idx="1"/>
          </p:nvPr>
        </p:nvSpPr>
        <p:spPr>
          <a:xfrm>
            <a:off x="381000" y="1295400"/>
            <a:ext cx="8534400" cy="5052221"/>
          </a:xfrm>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Draft of potential SMOG updates to facilitate MWG discussion</a:t>
            </a:r>
          </a:p>
          <a:p>
            <a:pPr lvl="1"/>
            <a:r>
              <a:rPr lang="en-US" sz="2000" dirty="0" smtClean="0">
                <a:solidFill>
                  <a:schemeClr val="tx1"/>
                </a:solidFill>
                <a:latin typeface="TradeGothic LT" panose="020B0506030503020504" pitchFamily="34" charset="0"/>
                <a:ea typeface="TradeGothic LT" panose="020B0506030503020504" pitchFamily="34" charset="0"/>
              </a:rPr>
              <a:t>See key document #9A: </a:t>
            </a:r>
            <a:r>
              <a:rPr lang="en-US" sz="2000" dirty="0" smtClean="0">
                <a:solidFill>
                  <a:schemeClr val="tx1"/>
                </a:solidFill>
                <a:latin typeface="TradeGothic LT" panose="020B0506030503020504" pitchFamily="34" charset="0"/>
                <a:ea typeface="TradeGothic LT" panose="020B0506030503020504" pitchFamily="34" charset="0"/>
              </a:rPr>
              <a:t>DRAFT SMOGRR to Implement NPRR1020 v081420</a:t>
            </a:r>
            <a:endParaRPr lang="en-US" sz="2000" dirty="0" smtClean="0">
              <a:solidFill>
                <a:schemeClr val="tx1"/>
              </a:solidFill>
              <a:latin typeface="TradeGothic LT" panose="020B0506030503020504" pitchFamily="34" charset="0"/>
              <a:ea typeface="TradeGothic LT" panose="020B0506030503020504" pitchFamily="34" charset="0"/>
            </a:endParaRPr>
          </a:p>
          <a:p>
            <a:pPr lvl="1"/>
            <a:r>
              <a:rPr lang="en-US" sz="2000" dirty="0" smtClean="0">
                <a:solidFill>
                  <a:schemeClr val="tx1"/>
                </a:solidFill>
                <a:latin typeface="TradeGothic LT" panose="020B0506030503020504" pitchFamily="34" charset="0"/>
                <a:ea typeface="TradeGothic LT" panose="020B0506030503020504" pitchFamily="34" charset="0"/>
              </a:rPr>
              <a:t>See key document #9B: SMOG Appendix D Draft</a:t>
            </a:r>
            <a:endParaRPr lang="en-US" sz="2000" dirty="0">
              <a:solidFill>
                <a:schemeClr val="tx1"/>
              </a:solidFill>
            </a:endParaRPr>
          </a:p>
        </p:txBody>
      </p:sp>
    </p:spTree>
    <p:extLst>
      <p:ext uri="{BB962C8B-B14F-4D97-AF65-F5344CB8AC3E}">
        <p14:creationId xmlns:p14="http://schemas.microsoft.com/office/powerpoint/2010/main" val="1807883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New or Other Business Items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3" name="Rectangle 2"/>
          <p:cNvSpPr/>
          <p:nvPr/>
        </p:nvSpPr>
        <p:spPr>
          <a:xfrm>
            <a:off x="381000" y="914400"/>
            <a:ext cx="5943600" cy="400110"/>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Request for any new or other business items</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88812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Meeting Summary and Closing Remarks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3" name="Rectangle 2"/>
          <p:cNvSpPr/>
          <p:nvPr/>
        </p:nvSpPr>
        <p:spPr>
          <a:xfrm>
            <a:off x="381000" y="914400"/>
            <a:ext cx="8001000" cy="2246769"/>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altLang="en-US" sz="2000" kern="0" dirty="0" smtClean="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The next MWG WebEx is scheduled for 9/15/2020 at 9:00 AM.</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smtClean="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smtClean="0">
                <a:hlinkClick r:id="rId3"/>
              </a:rPr>
              <a:t>http</a:t>
            </a:r>
            <a:r>
              <a:rPr lang="en-US" sz="2000" dirty="0">
                <a:hlinkClick r:id="rId3"/>
              </a:rPr>
              <a:t>://www.ercot.com/calendar/2020/8/18/210579-MWG</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3671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Anti-Trust Admonition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smtClean="0">
                <a:solidFill>
                  <a:srgbClr val="000000"/>
                </a:solidFill>
                <a:latin typeface="TradeGothic LT" panose="020B0506030503020504" pitchFamily="34" charset="0"/>
                <a:ea typeface="TradeGothic LT" panose="020B0506030503020504" pitchFamily="34" charset="0"/>
              </a:rPr>
              <a:t>To </a:t>
            </a:r>
            <a:r>
              <a:rPr lang="en-US" sz="2000" kern="0" dirty="0">
                <a:solidFill>
                  <a:srgbClr val="000000"/>
                </a:solidFill>
                <a:latin typeface="TradeGothic LT" panose="020B0506030503020504" pitchFamily="34" charset="0"/>
                <a:ea typeface="TradeGothic LT" panose="020B0506030503020504" pitchFamily="34" charset="0"/>
              </a:rPr>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a:t>
            </a:r>
            <a:r>
              <a:rPr lang="en-US" sz="2000" kern="0" dirty="0" smtClean="0">
                <a:solidFill>
                  <a:srgbClr val="000000"/>
                </a:solidFill>
                <a:latin typeface="TradeGothic LT" panose="020B0506030503020504" pitchFamily="34" charset="0"/>
                <a:ea typeface="TradeGothic LT" panose="020B0506030503020504" pitchFamily="34" charset="0"/>
                <a:hlinkClick r:id="rId3"/>
              </a:rPr>
              <a:t>www.ercot.com/about/governance/index.html</a:t>
            </a:r>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smtClean="0">
                <a:solidFill>
                  <a:srgbClr val="000000"/>
                </a:solidFill>
                <a:latin typeface="TradeGothic LT" panose="020B0506030503020504" pitchFamily="34" charset="0"/>
                <a:ea typeface="TradeGothic LT" panose="020B0506030503020504" pitchFamily="34" charset="0"/>
              </a:rPr>
              <a:t>Disclaimer</a:t>
            </a:r>
            <a:endParaRPr lang="en-US" altLang="en-US" sz="2400" b="1" u="sng" kern="0" dirty="0">
              <a:solidFill>
                <a:srgbClr val="000000"/>
              </a:solidFill>
              <a:latin typeface="TradeGothic LT" panose="020B0506030503020504" pitchFamily="34" charset="0"/>
              <a:ea typeface="TradeGothic LT" panose="020B0506030503020504" pitchFamily="34" charset="0"/>
            </a:endParaRP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a:t>
            </a:r>
            <a:r>
              <a:rPr lang="en-US" altLang="en-US" sz="2000" kern="0" dirty="0" smtClean="0">
                <a:solidFill>
                  <a:srgbClr val="000000"/>
                </a:solidFill>
                <a:latin typeface="TradeGothic LT" panose="020B0506030503020504" pitchFamily="34" charset="0"/>
                <a:ea typeface="TradeGothic LT" panose="020B0506030503020504" pitchFamily="34" charset="0"/>
              </a:rPr>
              <a:t>the acknowledgement </a:t>
            </a:r>
            <a:r>
              <a:rPr lang="en-US" altLang="en-US" sz="2000" kern="0" dirty="0">
                <a:solidFill>
                  <a:srgbClr val="000000"/>
                </a:solidFill>
                <a:latin typeface="TradeGothic LT" panose="020B0506030503020504" pitchFamily="34" charset="0"/>
                <a:ea typeface="TradeGothic LT" panose="020B0506030503020504" pitchFamily="34" charset="0"/>
              </a:rPr>
              <a:t>that the information will</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Attendance Roll-call and Introductions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81000" y="914400"/>
            <a:ext cx="8153400" cy="400110"/>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Brief review of WebEx attendees and meeting format</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Previous Action Item Update</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840224"/>
            <a:ext cx="8458200" cy="5016758"/>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Action Items from previous MWG that are deferred to a future meeting.</a:t>
            </a: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Line Loss Compensation: ERCOT continues to work with TDSPs to gather data regarding line types and voltages with regards to line loss compensation. Anticipate recommendations for discussion at the September meeting. </a:t>
            </a:r>
          </a:p>
          <a:p>
            <a:pPr marL="742950" lvl="2" indent="-285750">
              <a:buFont typeface="TradeGothic LT" panose="020B0506030503020504" pitchFamily="34" charset="0"/>
              <a:buChar char="–"/>
            </a:pPr>
            <a:endParaRPr lang="en-US" sz="2000" dirty="0" smtClean="0">
              <a:latin typeface="TradeGothic LT" panose="020B0506030503020504" pitchFamily="34" charset="0"/>
              <a:ea typeface="TradeGothic LT" panose="020B0506030503020504" pitchFamily="34" charset="0"/>
            </a:endParaRP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Voltage Throw over schemes: ERCOT is following up with TDSPs as needed.</a:t>
            </a:r>
          </a:p>
          <a:p>
            <a:pPr marL="742950" lvl="2" indent="-285750">
              <a:buFont typeface="TradeGothic LT" panose="020B0506030503020504" pitchFamily="34" charset="0"/>
              <a:buChar char="–"/>
            </a:pPr>
            <a:endParaRPr lang="en-US" sz="2000" dirty="0" smtClean="0">
              <a:latin typeface="TradeGothic LT" panose="020B0506030503020504" pitchFamily="34" charset="0"/>
              <a:ea typeface="TradeGothic LT" panose="020B0506030503020504" pitchFamily="34" charset="0"/>
            </a:endParaRP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Design Proposal Updates to remove RARF reference: updates will be made and presented to the MWG once RIOO transition is complete.</a:t>
            </a:r>
          </a:p>
          <a:p>
            <a:pPr marL="742950" lvl="2" indent="-285750">
              <a:buFont typeface="TradeGothic LT" panose="020B0506030503020504" pitchFamily="34" charset="0"/>
              <a:buChar char="–"/>
            </a:pPr>
            <a:endParaRPr lang="en-US" sz="2000" dirty="0" smtClean="0">
              <a:latin typeface="TradeGothic LT" panose="020B0506030503020504" pitchFamily="34" charset="0"/>
              <a:ea typeface="TradeGothic LT" panose="020B0506030503020504" pitchFamily="34" charset="0"/>
            </a:endParaRP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TDSP read metering and nodal pricing for settlement only energy storage: Updates to MWG will be made as NPRR continues through the market process</a:t>
            </a:r>
          </a:p>
        </p:txBody>
      </p:sp>
    </p:spTree>
    <p:extLst>
      <p:ext uri="{BB962C8B-B14F-4D97-AF65-F5344CB8AC3E}">
        <p14:creationId xmlns:p14="http://schemas.microsoft.com/office/powerpoint/2010/main" val="870305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Standing Reminder on NPRR949 Implementation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74072" y="914400"/>
            <a:ext cx="8160327" cy="1015663"/>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As a reminder, NPRR949 was approved 8/13/2019. Protocol 10.12.1 will be updated effective </a:t>
            </a:r>
            <a:r>
              <a:rPr lang="en-US" altLang="en-US" sz="2000" kern="0" dirty="0" smtClean="0">
                <a:solidFill>
                  <a:srgbClr val="000000"/>
                </a:solidFill>
                <a:latin typeface="TradeGothic LT" panose="020B0506030503020504" pitchFamily="34" charset="0"/>
                <a:ea typeface="TradeGothic LT" panose="020B0506030503020504" pitchFamily="34" charset="0"/>
              </a:rPr>
              <a:t>1/1/2023. See updated language below.</a:t>
            </a:r>
            <a:endParaRPr lang="en-US" altLang="en-US" sz="2000" kern="0" dirty="0">
              <a:solidFill>
                <a:srgbClr val="000000"/>
              </a:solidFill>
              <a:latin typeface="TradeGothic LT" panose="020B0506030503020504" pitchFamily="34" charset="0"/>
              <a:ea typeface="TradeGothic LT" panose="020B05060305030205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77799995"/>
              </p:ext>
            </p:extLst>
          </p:nvPr>
        </p:nvGraphicFramePr>
        <p:xfrm>
          <a:off x="1353530" y="3886200"/>
          <a:ext cx="6201410" cy="2225040"/>
        </p:xfrm>
        <a:graphic>
          <a:graphicData uri="http://schemas.openxmlformats.org/drawingml/2006/table">
            <a:tbl>
              <a:tblPr firstRow="1" firstCol="1" lastRow="1" lastCol="1" bandRow="1" bandCol="1"/>
              <a:tblGrid>
                <a:gridCol w="6201410"/>
              </a:tblGrid>
              <a:tr h="0">
                <a:tc>
                  <a:txBody>
                    <a:bodyPr/>
                    <a:lstStyle/>
                    <a:p>
                      <a:pPr marL="0" marR="0">
                        <a:spcBef>
                          <a:spcPts val="600"/>
                        </a:spcBef>
                        <a:spcAft>
                          <a:spcPts val="1200"/>
                        </a:spcAft>
                      </a:pPr>
                      <a:r>
                        <a:rPr lang="en-US" sz="1200" b="1" i="1" dirty="0">
                          <a:effectLst/>
                          <a:latin typeface="Times New Roman" panose="02020603050405020304" pitchFamily="18" charset="0"/>
                          <a:ea typeface="Times New Roman" panose="02020603050405020304" pitchFamily="18" charset="0"/>
                        </a:rPr>
                        <a:t>[NPRR949:  Replace Section 10.12.1 above with the following on January 1, 2023:]</a:t>
                      </a:r>
                      <a:endParaRPr lang="en-US" sz="1200" dirty="0">
                        <a:effectLst/>
                        <a:latin typeface="Times New Roman" panose="02020603050405020304" pitchFamily="18" charset="0"/>
                        <a:ea typeface="Times New Roman" panose="02020603050405020304" pitchFamily="18" charset="0"/>
                      </a:endParaRPr>
                    </a:p>
                    <a:p>
                      <a:pPr marL="0" marR="0" indent="0">
                        <a:spcBef>
                          <a:spcPts val="1200"/>
                        </a:spcBef>
                        <a:spcAft>
                          <a:spcPts val="1200"/>
                        </a:spcAft>
                        <a:tabLst>
                          <a:tab pos="685800" algn="l"/>
                        </a:tabLst>
                      </a:pPr>
                      <a:r>
                        <a:rPr lang="en-US" sz="1200" b="1" i="1" dirty="0">
                          <a:effectLst/>
                          <a:latin typeface="Times New Roman" panose="02020603050405020304" pitchFamily="18" charset="0"/>
                          <a:ea typeface="Times New Roman" panose="02020603050405020304" pitchFamily="18" charset="0"/>
                        </a:rPr>
                        <a:t>10.12.1	ERCOT Acquisition of ERCOT-Polled Settlement (EPS) Meter Data </a:t>
                      </a:r>
                    </a:p>
                    <a:p>
                      <a:pPr marL="4572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(1)	ERCOT shall acquire ERCOT-Polled Settlement (EPS) Meter data via the following communication links:</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(a)	ERCOT private communication network established by ERCOT for ERCOT Real-Time metered Entities; or</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(b)	Other ERCOT-approved communication technology provided by the Transmission Service Provider (TSP) or Distribution Service Provider (DSP).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sp>
        <p:nvSpPr>
          <p:cNvPr id="8" name="Rectangle 7"/>
          <p:cNvSpPr/>
          <p:nvPr/>
        </p:nvSpPr>
        <p:spPr>
          <a:xfrm>
            <a:off x="1353530" y="1905000"/>
            <a:ext cx="6201410" cy="1892826"/>
          </a:xfrm>
          <a:prstGeom prst="rect">
            <a:avLst/>
          </a:prstGeom>
        </p:spPr>
        <p:txBody>
          <a:bodyPr wrap="square">
            <a:spAutoFit/>
          </a:bodyPr>
          <a:lstStyle/>
          <a:p>
            <a:pPr marL="685800" marR="0" indent="-685800">
              <a:spcBef>
                <a:spcPts val="1200"/>
              </a:spcBef>
              <a:spcAft>
                <a:spcPts val="1200"/>
              </a:spcAft>
              <a:tabLst>
                <a:tab pos="685800" algn="l"/>
              </a:tabLst>
            </a:pPr>
            <a:r>
              <a:rPr lang="en-US" sz="1200" b="1" i="1" dirty="0">
                <a:latin typeface="Times New Roman" panose="02020603050405020304" pitchFamily="18" charset="0"/>
                <a:ea typeface="Times New Roman" panose="02020603050405020304" pitchFamily="18" charset="0"/>
              </a:rPr>
              <a:t>10.12.1	ERCOT Acquisition of Meter Data </a:t>
            </a:r>
          </a:p>
          <a:p>
            <a:pPr>
              <a:spcAft>
                <a:spcPts val="1200"/>
              </a:spcAft>
            </a:pPr>
            <a:r>
              <a:rPr lang="en-US" sz="1200" dirty="0">
                <a:latin typeface="Times New Roman" panose="02020603050405020304" pitchFamily="18" charset="0"/>
                <a:ea typeface="Times New Roman" panose="02020603050405020304" pitchFamily="18" charset="0"/>
              </a:rPr>
              <a:t>(</a:t>
            </a:r>
            <a:r>
              <a:rPr lang="en-US" sz="1200" dirty="0" smtClean="0">
                <a:latin typeface="Times New Roman" panose="02020603050405020304" pitchFamily="18" charset="0"/>
                <a:ea typeface="Times New Roman" panose="02020603050405020304" pitchFamily="18" charset="0"/>
              </a:rPr>
              <a:t>1)        ERCOT </a:t>
            </a:r>
            <a:r>
              <a:rPr lang="en-US" sz="1200" dirty="0">
                <a:latin typeface="Times New Roman" panose="02020603050405020304" pitchFamily="18" charset="0"/>
                <a:ea typeface="Times New Roman" panose="02020603050405020304" pitchFamily="18" charset="0"/>
              </a:rPr>
              <a:t>shall acquire meter data via the following communication links:</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(a)	ERCOT private communication network established by ERCOT for ERCOT Real-Time metered Entities; and</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(b)	Standard voice telephone circuit or other ERCOT-approved communication technology provided by the Transmission Service Provider (TSP) or Distribution Service Provider (DSP) for ERCOT-Polled Settlement (EPS) Meters.</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00049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Update on SMOGRR for Instrument Transformer Nameplate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Content Placeholder 4"/>
          <p:cNvSpPr>
            <a:spLocks noGrp="1"/>
          </p:cNvSpPr>
          <p:nvPr>
            <p:ph idx="1"/>
          </p:nvPr>
        </p:nvSpPr>
        <p:spPr>
          <a:xfrm>
            <a:off x="319284" y="1219200"/>
            <a:ext cx="8534400" cy="5052221"/>
          </a:xfrm>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SMOGRR submitted by ERCOT for WMS review and consideration </a:t>
            </a:r>
          </a:p>
          <a:p>
            <a:pPr lvl="1"/>
            <a:endParaRPr lang="en-US" sz="1400" dirty="0" smtClean="0"/>
          </a:p>
          <a:p>
            <a:pPr marL="457200" lvl="1" indent="0">
              <a:buNone/>
            </a:pPr>
            <a:endParaRPr lang="en-US" sz="1400" dirty="0"/>
          </a:p>
        </p:txBody>
      </p:sp>
    </p:spTree>
    <p:extLst>
      <p:ext uri="{BB962C8B-B14F-4D97-AF65-F5344CB8AC3E}">
        <p14:creationId xmlns:p14="http://schemas.microsoft.com/office/powerpoint/2010/main" val="391330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Tesla Update on Telemetry and EPS Meter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Content Placeholder 4"/>
          <p:cNvSpPr>
            <a:spLocks noGrp="1"/>
          </p:cNvSpPr>
          <p:nvPr>
            <p:ph idx="1"/>
          </p:nvPr>
        </p:nvSpPr>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See Tesla submitted key document #6.</a:t>
            </a:r>
            <a:endParaRPr lang="en-US" sz="2800" dirty="0"/>
          </a:p>
        </p:txBody>
      </p:sp>
    </p:spTree>
    <p:extLst>
      <p:ext uri="{BB962C8B-B14F-4D97-AF65-F5344CB8AC3E}">
        <p14:creationId xmlns:p14="http://schemas.microsoft.com/office/powerpoint/2010/main" val="1844448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Draft Forms to Support NPRR 1020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Content Placeholder 4"/>
          <p:cNvSpPr>
            <a:spLocks noGrp="1"/>
          </p:cNvSpPr>
          <p:nvPr>
            <p:ph idx="1"/>
          </p:nvPr>
        </p:nvSpPr>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See individually posted key documents</a:t>
            </a:r>
          </a:p>
          <a:p>
            <a:pPr lvl="1"/>
            <a:r>
              <a:rPr lang="en-US" sz="2000" dirty="0" smtClean="0">
                <a:solidFill>
                  <a:schemeClr val="tx1"/>
                </a:solidFill>
                <a:latin typeface="TradeGothic LT" panose="020B0506030503020504" pitchFamily="34" charset="0"/>
                <a:ea typeface="TradeGothic LT" panose="020B0506030503020504" pitchFamily="34" charset="0"/>
              </a:rPr>
              <a:t>7A: EPS Metering Design Proposal Section D</a:t>
            </a:r>
          </a:p>
          <a:p>
            <a:pPr lvl="1"/>
            <a:r>
              <a:rPr lang="en-US" sz="2000" dirty="0" smtClean="0">
                <a:solidFill>
                  <a:schemeClr val="tx1"/>
                </a:solidFill>
                <a:latin typeface="TradeGothic LT" panose="020B0506030503020504" pitchFamily="34" charset="0"/>
                <a:ea typeface="TradeGothic LT" panose="020B0506030503020504" pitchFamily="34" charset="0"/>
              </a:rPr>
              <a:t>7B: EPS Metering Design Proposal Section D Instructions</a:t>
            </a:r>
          </a:p>
          <a:p>
            <a:pPr lvl="1"/>
            <a:r>
              <a:rPr lang="en-US" sz="2000" dirty="0" smtClean="0">
                <a:solidFill>
                  <a:schemeClr val="tx1"/>
                </a:solidFill>
                <a:latin typeface="TradeGothic LT" panose="020B0506030503020504" pitchFamily="34" charset="0"/>
                <a:ea typeface="TradeGothic LT" panose="020B0506030503020504" pitchFamily="34" charset="0"/>
              </a:rPr>
              <a:t>7C: EPS Site Certification Form</a:t>
            </a:r>
          </a:p>
          <a:p>
            <a:pPr lvl="1"/>
            <a:r>
              <a:rPr lang="en-US" sz="2000" dirty="0" smtClean="0">
                <a:solidFill>
                  <a:schemeClr val="tx1"/>
                </a:solidFill>
                <a:latin typeface="TradeGothic LT" panose="020B0506030503020504" pitchFamily="34" charset="0"/>
                <a:ea typeface="TradeGothic LT" panose="020B0506030503020504" pitchFamily="34" charset="0"/>
              </a:rPr>
              <a:t>7D: EPS Meter Test Report</a:t>
            </a:r>
          </a:p>
          <a:p>
            <a:pPr lvl="1"/>
            <a:r>
              <a:rPr lang="en-US" sz="2000" dirty="0" smtClean="0">
                <a:solidFill>
                  <a:schemeClr val="tx1"/>
                </a:solidFill>
                <a:latin typeface="TradeGothic LT" panose="020B0506030503020504" pitchFamily="34" charset="0"/>
                <a:ea typeface="TradeGothic LT" panose="020B0506030503020504" pitchFamily="34" charset="0"/>
              </a:rPr>
              <a:t>7E: ERCOT Polled Settlement MDAS Configuration Form</a:t>
            </a:r>
          </a:p>
          <a:p>
            <a:pPr lvl="1"/>
            <a:r>
              <a:rPr lang="en-US" sz="2000" smtClean="0">
                <a:solidFill>
                  <a:schemeClr val="tx1"/>
                </a:solidFill>
                <a:latin typeface="TradeGothic LT" panose="020B0506030503020504" pitchFamily="34" charset="0"/>
                <a:ea typeface="TradeGothic LT" panose="020B0506030503020504" pitchFamily="34" charset="0"/>
              </a:rPr>
              <a:t>7F: </a:t>
            </a:r>
            <a:r>
              <a:rPr lang="en-US" sz="2000" dirty="0" smtClean="0">
                <a:solidFill>
                  <a:schemeClr val="tx1"/>
                </a:solidFill>
                <a:latin typeface="TradeGothic LT" panose="020B0506030503020504" pitchFamily="34" charset="0"/>
                <a:ea typeface="TradeGothic LT" panose="020B0506030503020504" pitchFamily="34" charset="0"/>
              </a:rPr>
              <a:t>Resource Entity Access to Auxiliary Load Telemetry System Notification Form</a:t>
            </a:r>
          </a:p>
          <a:p>
            <a:pPr lvl="1"/>
            <a:endParaRPr lang="en-US" sz="1800" dirty="0">
              <a:solidFill>
                <a:schemeClr val="tx1"/>
              </a:solidFill>
              <a:latin typeface="TradeGothic LT" panose="020B0506030503020504" pitchFamily="34" charset="0"/>
              <a:ea typeface="TradeGothic LT" panose="020B0506030503020504" pitchFamily="34" charset="0"/>
            </a:endParaRPr>
          </a:p>
          <a:p>
            <a:r>
              <a:rPr lang="en-US" sz="2000" dirty="0" smtClean="0">
                <a:solidFill>
                  <a:schemeClr val="tx1"/>
                </a:solidFill>
                <a:latin typeface="TradeGothic LT" panose="020B0506030503020504" pitchFamily="34" charset="0"/>
                <a:ea typeface="TradeGothic LT" panose="020B0506030503020504" pitchFamily="34" charset="0"/>
              </a:rPr>
              <a:t>Documents not yet available pending final SMOG edits</a:t>
            </a:r>
          </a:p>
          <a:p>
            <a:pPr lvl="1"/>
            <a:r>
              <a:rPr lang="en-US" sz="2000" dirty="0" smtClean="0">
                <a:solidFill>
                  <a:schemeClr val="tx1"/>
                </a:solidFill>
                <a:latin typeface="TradeGothic LT" panose="020B0506030503020504" pitchFamily="34" charset="0"/>
                <a:ea typeface="TradeGothic LT" panose="020B0506030503020504" pitchFamily="34" charset="0"/>
              </a:rPr>
              <a:t>Site Audit Checklist</a:t>
            </a:r>
          </a:p>
          <a:p>
            <a:pPr lvl="2"/>
            <a:r>
              <a:rPr lang="en-US" sz="2000" dirty="0" smtClean="0">
                <a:solidFill>
                  <a:schemeClr val="tx1"/>
                </a:solidFill>
                <a:latin typeface="TradeGothic LT" panose="020B0506030503020504" pitchFamily="34" charset="0"/>
                <a:ea typeface="TradeGothic LT" panose="020B0506030503020504" pitchFamily="34" charset="0"/>
              </a:rPr>
              <a:t>Once final SMOG language to supplement NPRR 1020 is approved. ERCOT will work to formulate appropriate site audit checklist questions.</a:t>
            </a:r>
          </a:p>
          <a:p>
            <a:pPr lvl="1"/>
            <a:endParaRPr lang="en-US" sz="1600" dirty="0"/>
          </a:p>
        </p:txBody>
      </p:sp>
    </p:spTree>
    <p:extLst>
      <p:ext uri="{BB962C8B-B14F-4D97-AF65-F5344CB8AC3E}">
        <p14:creationId xmlns:p14="http://schemas.microsoft.com/office/powerpoint/2010/main" val="205215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Distribution Losses Created by ESR Receiving WSL</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Content Placeholder 4"/>
          <p:cNvSpPr>
            <a:spLocks noGrp="1"/>
          </p:cNvSpPr>
          <p:nvPr>
            <p:ph idx="1"/>
          </p:nvPr>
        </p:nvSpPr>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Presentation by STEC. See key document #8.</a:t>
            </a:r>
            <a:endParaRPr lang="en-US" sz="2800" dirty="0" smtClean="0"/>
          </a:p>
        </p:txBody>
      </p:sp>
    </p:spTree>
    <p:extLst>
      <p:ext uri="{BB962C8B-B14F-4D97-AF65-F5344CB8AC3E}">
        <p14:creationId xmlns:p14="http://schemas.microsoft.com/office/powerpoint/2010/main" val="4157090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infopath/2007/PartnerControl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5091</TotalTime>
  <Words>501</Words>
  <Application>Microsoft Office PowerPoint</Application>
  <PresentationFormat>On-screen Show (4:3)</PresentationFormat>
  <Paragraphs>83</Paragraphs>
  <Slides>12</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Times New Roman</vt:lpstr>
      <vt:lpstr>TradeGothic LT</vt:lpstr>
      <vt:lpstr>1_Custom Design</vt:lpstr>
      <vt:lpstr>Office Theme</vt:lpstr>
      <vt:lpstr>PowerPoint Presentation</vt:lpstr>
      <vt:lpstr>Anti-Trust Admonition</vt:lpstr>
      <vt:lpstr>Attendance Roll-call and Introductions</vt:lpstr>
      <vt:lpstr>Previous Action Item Update</vt:lpstr>
      <vt:lpstr>Standing Reminder on NPRR949 Implementation</vt:lpstr>
      <vt:lpstr>Update on SMOGRR for Instrument Transformer Nameplate</vt:lpstr>
      <vt:lpstr>Tesla Update on Telemetry and EPS Meter</vt:lpstr>
      <vt:lpstr>Draft Forms to Support NPRR 1020</vt:lpstr>
      <vt:lpstr>Distribution Losses Created by ESR Receiving WSL</vt:lpstr>
      <vt:lpstr>SMOG Updates Required to Supplement NPRR 1020</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155</cp:revision>
  <cp:lastPrinted>2016-01-21T20:53:15Z</cp:lastPrinted>
  <dcterms:created xsi:type="dcterms:W3CDTF">2016-01-21T15:20:31Z</dcterms:created>
  <dcterms:modified xsi:type="dcterms:W3CDTF">2020-08-14T12:36:47Z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