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8"/>
  </p:notesMasterIdLst>
  <p:handoutMasterIdLst>
    <p:handoutMasterId r:id="rId19"/>
  </p:handoutMasterIdLst>
  <p:sldIdLst>
    <p:sldId id="260" r:id="rId6"/>
    <p:sldId id="281" r:id="rId7"/>
    <p:sldId id="279" r:id="rId8"/>
    <p:sldId id="291" r:id="rId9"/>
    <p:sldId id="284" r:id="rId10"/>
    <p:sldId id="288" r:id="rId11"/>
    <p:sldId id="282" r:id="rId12"/>
    <p:sldId id="298" r:id="rId13"/>
    <p:sldId id="299" r:id="rId14"/>
    <p:sldId id="300" r:id="rId15"/>
    <p:sldId id="295" r:id="rId16"/>
    <p:sldId id="285"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27" d="100"/>
          <a:sy n="127" d="100"/>
        </p:scale>
        <p:origin x="786" y="11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8/14/2020</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8/14/2020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781547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3003976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971983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2892474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dirty="0"/>
          </a:p>
        </p:txBody>
      </p:sp>
    </p:spTree>
    <p:extLst>
      <p:ext uri="{BB962C8B-B14F-4D97-AF65-F5344CB8AC3E}">
        <p14:creationId xmlns:p14="http://schemas.microsoft.com/office/powerpoint/2010/main" val="30001700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dirty="0"/>
          </a:p>
        </p:txBody>
      </p:sp>
    </p:spTree>
    <p:extLst>
      <p:ext uri="{BB962C8B-B14F-4D97-AF65-F5344CB8AC3E}">
        <p14:creationId xmlns:p14="http://schemas.microsoft.com/office/powerpoint/2010/main" val="2248038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621725" cy="246221"/>
          </a:xfrm>
          <a:prstGeom prst="rect">
            <a:avLst/>
          </a:prstGeom>
          <a:noFill/>
        </p:spPr>
        <p:txBody>
          <a:bodyPr wrap="square" rtlCol="0">
            <a:spAutoFit/>
          </a:bodyPr>
          <a:lstStyle/>
          <a:p>
            <a:pPr algn="l"/>
            <a:r>
              <a:rPr lang="en-US" sz="1000" b="1" baseline="0" dirty="0" smtClean="0">
                <a:solidFill>
                  <a:schemeClr val="tx2"/>
                </a:solidFill>
              </a:rPr>
              <a:t>PUBLIC – 8/18/20 MWG</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www.ercot.com/calendar/2020/8/18/210579-MWG"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www.ercot.com/about/governance/index.html"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819400"/>
            <a:ext cx="5257800" cy="1231106"/>
          </a:xfrm>
          <a:prstGeom prst="rect">
            <a:avLst/>
          </a:prstGeom>
          <a:noFill/>
        </p:spPr>
        <p:txBody>
          <a:bodyPr wrap="square" rtlCol="0">
            <a:spAutoFit/>
          </a:bodyPr>
          <a:lstStyle/>
          <a:p>
            <a:r>
              <a:rPr lang="en-US" sz="2000" b="1" dirty="0" smtClean="0">
                <a:solidFill>
                  <a:schemeClr val="tx2"/>
                </a:solidFill>
                <a:latin typeface="TradeGothic LT" panose="020B0506030503020504" pitchFamily="34" charset="0"/>
                <a:ea typeface="TradeGothic LT" panose="020B0506030503020504" pitchFamily="34" charset="0"/>
              </a:rPr>
              <a:t>Meter Working Group</a:t>
            </a:r>
          </a:p>
          <a:p>
            <a:endParaRPr lang="en-US" dirty="0">
              <a:solidFill>
                <a:schemeClr val="tx2"/>
              </a:solidFill>
            </a:endParaRPr>
          </a:p>
          <a:p>
            <a:endParaRPr lang="en-US" dirty="0">
              <a:solidFill>
                <a:schemeClr val="tx2"/>
              </a:solidFill>
            </a:endParaRPr>
          </a:p>
          <a:p>
            <a:r>
              <a:rPr lang="en-US" dirty="0" smtClean="0">
                <a:solidFill>
                  <a:schemeClr val="tx2"/>
                </a:solidFill>
                <a:latin typeface="TradeGothic LT" panose="020B0506030503020504" pitchFamily="34" charset="0"/>
                <a:ea typeface="TradeGothic LT" panose="020B0506030503020504" pitchFamily="34" charset="0"/>
              </a:rPr>
              <a:t>August 18, 2020</a:t>
            </a:r>
            <a:endParaRPr lang="en-US" dirty="0">
              <a:solidFill>
                <a:schemeClr val="tx2"/>
              </a:solidFill>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adeGothic LT" panose="020B0506030503020504" pitchFamily="34" charset="0"/>
                <a:ea typeface="TradeGothic LT" panose="020B0506030503020504" pitchFamily="34" charset="0"/>
              </a:rPr>
              <a:t>SMOG Updates Required to Supplement NPRR 1020</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sp>
        <p:nvSpPr>
          <p:cNvPr id="5" name="Content Placeholder 4"/>
          <p:cNvSpPr>
            <a:spLocks noGrp="1"/>
          </p:cNvSpPr>
          <p:nvPr>
            <p:ph idx="1"/>
          </p:nvPr>
        </p:nvSpPr>
        <p:spPr>
          <a:xfrm>
            <a:off x="381000" y="1295400"/>
            <a:ext cx="8534400" cy="5052221"/>
          </a:xfrm>
        </p:spPr>
        <p:txBody>
          <a:bodyPr/>
          <a:lstStyle/>
          <a:p>
            <a:r>
              <a:rPr lang="en-US" sz="2000" dirty="0" smtClean="0">
                <a:solidFill>
                  <a:schemeClr val="tx1"/>
                </a:solidFill>
                <a:latin typeface="TradeGothic LT" panose="020B0506030503020504" pitchFamily="34" charset="0"/>
                <a:ea typeface="TradeGothic LT" panose="020B0506030503020504" pitchFamily="34" charset="0"/>
              </a:rPr>
              <a:t>Draft of potential SMOG updates to facilitate MWG discussion</a:t>
            </a:r>
          </a:p>
          <a:p>
            <a:pPr lvl="1"/>
            <a:r>
              <a:rPr lang="en-US" sz="2000" dirty="0" smtClean="0">
                <a:solidFill>
                  <a:schemeClr val="tx1"/>
                </a:solidFill>
                <a:latin typeface="TradeGothic LT" panose="020B0506030503020504" pitchFamily="34" charset="0"/>
                <a:ea typeface="TradeGothic LT" panose="020B0506030503020504" pitchFamily="34" charset="0"/>
              </a:rPr>
              <a:t>See key document #9A: </a:t>
            </a:r>
            <a:r>
              <a:rPr lang="en-US" sz="2000" dirty="0" smtClean="0">
                <a:solidFill>
                  <a:schemeClr val="tx1"/>
                </a:solidFill>
                <a:latin typeface="TradeGothic LT" panose="020B0506030503020504" pitchFamily="34" charset="0"/>
                <a:ea typeface="TradeGothic LT" panose="020B0506030503020504" pitchFamily="34" charset="0"/>
              </a:rPr>
              <a:t>DRAFT SMOGRR to Implement NPRR1020 v081420</a:t>
            </a:r>
            <a:endParaRPr lang="en-US" sz="2000" dirty="0" smtClean="0">
              <a:solidFill>
                <a:schemeClr val="tx1"/>
              </a:solidFill>
              <a:latin typeface="TradeGothic LT" panose="020B0506030503020504" pitchFamily="34" charset="0"/>
              <a:ea typeface="TradeGothic LT" panose="020B0506030503020504" pitchFamily="34" charset="0"/>
            </a:endParaRPr>
          </a:p>
          <a:p>
            <a:pPr lvl="1"/>
            <a:r>
              <a:rPr lang="en-US" sz="2000" dirty="0" smtClean="0">
                <a:solidFill>
                  <a:schemeClr val="tx1"/>
                </a:solidFill>
                <a:latin typeface="TradeGothic LT" panose="020B0506030503020504" pitchFamily="34" charset="0"/>
                <a:ea typeface="TradeGothic LT" panose="020B0506030503020504" pitchFamily="34" charset="0"/>
              </a:rPr>
              <a:t>See key document #9B: SMOG Appendix D Draft</a:t>
            </a:r>
            <a:endParaRPr lang="en-US" sz="2000" dirty="0">
              <a:solidFill>
                <a:schemeClr val="tx1"/>
              </a:solidFill>
            </a:endParaRPr>
          </a:p>
        </p:txBody>
      </p:sp>
    </p:spTree>
    <p:extLst>
      <p:ext uri="{BB962C8B-B14F-4D97-AF65-F5344CB8AC3E}">
        <p14:creationId xmlns:p14="http://schemas.microsoft.com/office/powerpoint/2010/main" val="18078831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latin typeface="TradeGothic LT" panose="020B0506030503020504" pitchFamily="34" charset="0"/>
                <a:ea typeface="TradeGothic LT" panose="020B0506030503020504" pitchFamily="34" charset="0"/>
              </a:rPr>
              <a:t>New or Other Business Items</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3" name="Rectangle 2"/>
          <p:cNvSpPr/>
          <p:nvPr/>
        </p:nvSpPr>
        <p:spPr>
          <a:xfrm>
            <a:off x="381000" y="914400"/>
            <a:ext cx="5943600" cy="400110"/>
          </a:xfrm>
          <a:prstGeom prst="rect">
            <a:avLst/>
          </a:prstGeom>
        </p:spPr>
        <p:txBody>
          <a:bodyPr wrap="square">
            <a:spAutoFit/>
          </a:bodyPr>
          <a:lstStyle/>
          <a:p>
            <a:pPr marL="285750" lvl="1" indent="-285750">
              <a:buFont typeface="Arial" panose="020B0604020202020204" pitchFamily="34" charset="0"/>
              <a:buChar char="•"/>
            </a:pPr>
            <a:r>
              <a:rPr lang="en-US" altLang="en-US" sz="2000" kern="0" dirty="0" smtClean="0">
                <a:solidFill>
                  <a:srgbClr val="000000"/>
                </a:solidFill>
                <a:latin typeface="TradeGothic LT" panose="020B0506030503020504" pitchFamily="34" charset="0"/>
                <a:ea typeface="TradeGothic LT" panose="020B0506030503020504" pitchFamily="34" charset="0"/>
              </a:rPr>
              <a:t>Request for any new or other business items</a:t>
            </a: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2088812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latin typeface="TradeGothic LT" panose="020B0506030503020504" pitchFamily="34" charset="0"/>
                <a:ea typeface="TradeGothic LT" panose="020B0506030503020504" pitchFamily="34" charset="0"/>
              </a:rPr>
              <a:t>Meeting Summary and Closing Remarks</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dirty="0"/>
          </a:p>
        </p:txBody>
      </p:sp>
      <p:sp>
        <p:nvSpPr>
          <p:cNvPr id="3" name="Rectangle 2"/>
          <p:cNvSpPr/>
          <p:nvPr/>
        </p:nvSpPr>
        <p:spPr>
          <a:xfrm>
            <a:off x="381000" y="914400"/>
            <a:ext cx="8001000" cy="2246769"/>
          </a:xfrm>
          <a:prstGeom prst="rect">
            <a:avLst/>
          </a:prstGeom>
        </p:spPr>
        <p:txBody>
          <a:bodyPr wrap="square">
            <a:spAutoFit/>
          </a:bodyPr>
          <a:lstStyle/>
          <a:p>
            <a:pPr marL="285750" lvl="1" indent="-285750">
              <a:buFont typeface="Arial" panose="020B0604020202020204" pitchFamily="34" charset="0"/>
              <a:buChar char="•"/>
            </a:pPr>
            <a:r>
              <a:rPr lang="en-US" altLang="en-US" sz="2000" kern="0" dirty="0" smtClean="0">
                <a:solidFill>
                  <a:srgbClr val="000000"/>
                </a:solidFill>
                <a:latin typeface="TradeGothic LT" panose="020B0506030503020504" pitchFamily="34" charset="0"/>
                <a:ea typeface="TradeGothic LT" panose="020B0506030503020504" pitchFamily="34" charset="0"/>
              </a:rPr>
              <a:t>Thank you for your attendance and participation</a:t>
            </a:r>
          </a:p>
          <a:p>
            <a:pPr marL="285750" lvl="1" indent="-285750">
              <a:buFont typeface="Arial" panose="020B0604020202020204" pitchFamily="34" charset="0"/>
              <a:buChar char="•"/>
            </a:pPr>
            <a:endParaRPr lang="en-US" altLang="en-US" sz="2000" kern="0" dirty="0" smtClean="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altLang="en-US" sz="2000" kern="0" dirty="0" smtClean="0">
                <a:solidFill>
                  <a:srgbClr val="000000"/>
                </a:solidFill>
                <a:latin typeface="TradeGothic LT" panose="020B0506030503020504" pitchFamily="34" charset="0"/>
                <a:ea typeface="TradeGothic LT" panose="020B0506030503020504" pitchFamily="34" charset="0"/>
              </a:rPr>
              <a:t>The next MWG WebEx is scheduled for 9/15/2020 at 9:00 AM.</a:t>
            </a: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sz="2000" kern="0" dirty="0" smtClean="0">
                <a:solidFill>
                  <a:srgbClr val="000000"/>
                </a:solidFill>
                <a:latin typeface="TradeGothic LT" panose="020B0506030503020504" pitchFamily="34" charset="0"/>
                <a:ea typeface="TradeGothic LT" panose="020B0506030503020504" pitchFamily="34" charset="0"/>
              </a:rPr>
              <a:t>Notes from this meeting will be posted on the ERCOT website under the key documents for this meeting.</a:t>
            </a:r>
          </a:p>
          <a:p>
            <a:pPr marL="742950" lvl="2" indent="-285750">
              <a:buFont typeface="Arial" panose="020B0604020202020204" pitchFamily="34" charset="0"/>
              <a:buChar char="•"/>
            </a:pPr>
            <a:r>
              <a:rPr lang="en-US" sz="2000" dirty="0" smtClean="0">
                <a:hlinkClick r:id="rId3"/>
              </a:rPr>
              <a:t>http</a:t>
            </a:r>
            <a:r>
              <a:rPr lang="en-US" sz="2000" dirty="0">
                <a:hlinkClick r:id="rId3"/>
              </a:rPr>
              <a:t>://www.ercot.com/calendar/2020/8/18/210579-MWG</a:t>
            </a: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2036713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latin typeface="TradeGothic LT" panose="020B0506030503020504" pitchFamily="34" charset="0"/>
                <a:ea typeface="TradeGothic LT" panose="020B0506030503020504" pitchFamily="34" charset="0"/>
              </a:rPr>
              <a:t>Anti-Trust Admonition</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3" name="TextBox 2"/>
          <p:cNvSpPr txBox="1"/>
          <p:nvPr/>
        </p:nvSpPr>
        <p:spPr>
          <a:xfrm>
            <a:off x="381000" y="990600"/>
            <a:ext cx="8458200" cy="5078313"/>
          </a:xfrm>
          <a:prstGeom prst="rect">
            <a:avLst/>
          </a:prstGeom>
          <a:noFill/>
        </p:spPr>
        <p:txBody>
          <a:bodyPr wrap="square" rtlCol="0">
            <a:spAutoFit/>
          </a:bodyPr>
          <a:lstStyle/>
          <a:p>
            <a:pPr marL="0" lvl="1"/>
            <a:r>
              <a:rPr lang="en-US" altLang="en-US" sz="2000" b="1" u="sng" kern="0" dirty="0">
                <a:solidFill>
                  <a:srgbClr val="000000"/>
                </a:solidFill>
                <a:latin typeface="TradeGothic LT" panose="020B0506030503020504" pitchFamily="34" charset="0"/>
                <a:ea typeface="TradeGothic LT" panose="020B0506030503020504" pitchFamily="34" charset="0"/>
              </a:rPr>
              <a:t>Antitrust Admonition</a:t>
            </a:r>
            <a:endParaRPr lang="en-US" sz="2000" kern="0" dirty="0">
              <a:solidFill>
                <a:srgbClr val="000000"/>
              </a:solidFill>
              <a:latin typeface="TradeGothic LT" panose="020B0506030503020504" pitchFamily="34" charset="0"/>
              <a:ea typeface="TradeGothic LT" panose="020B0506030503020504" pitchFamily="34" charset="0"/>
            </a:endParaRPr>
          </a:p>
          <a:p>
            <a:pPr marL="0" lvl="1"/>
            <a:r>
              <a:rPr lang="en-US" sz="2000" kern="0" dirty="0" smtClean="0">
                <a:solidFill>
                  <a:srgbClr val="000000"/>
                </a:solidFill>
                <a:latin typeface="TradeGothic LT" panose="020B0506030503020504" pitchFamily="34" charset="0"/>
                <a:ea typeface="TradeGothic LT" panose="020B0506030503020504" pitchFamily="34" charset="0"/>
              </a:rPr>
              <a:t>To </a:t>
            </a:r>
            <a:r>
              <a:rPr lang="en-US" sz="2000" kern="0" dirty="0">
                <a:solidFill>
                  <a:srgbClr val="000000"/>
                </a:solidFill>
                <a:latin typeface="TradeGothic LT" panose="020B0506030503020504" pitchFamily="34" charset="0"/>
                <a:ea typeface="TradeGothic LT" panose="020B0506030503020504" pitchFamily="34" charset="0"/>
              </a:rPr>
              <a:t>avoid raising concerns about antitrust liability, participants in ERCOT activities should refrain from proposing any action or measure that would exceed ERCOT’s authority under federal or state law. For additional information, stakeholders should consult the </a:t>
            </a:r>
            <a:r>
              <a:rPr lang="en-US" sz="2000" i="1" kern="0" dirty="0">
                <a:solidFill>
                  <a:srgbClr val="000000"/>
                </a:solidFill>
                <a:latin typeface="TradeGothic LT" panose="020B0506030503020504" pitchFamily="34" charset="0"/>
                <a:ea typeface="TradeGothic LT" panose="020B0506030503020504" pitchFamily="34" charset="0"/>
              </a:rPr>
              <a:t>Statement of Position on Antitrust Issues for Members of ERCOT Committees, Subcommittees, and Working Groups</a:t>
            </a:r>
            <a:r>
              <a:rPr lang="en-US" sz="2000" kern="0" dirty="0">
                <a:solidFill>
                  <a:srgbClr val="000000"/>
                </a:solidFill>
                <a:latin typeface="TradeGothic LT" panose="020B0506030503020504" pitchFamily="34" charset="0"/>
                <a:ea typeface="TradeGothic LT" panose="020B0506030503020504" pitchFamily="34" charset="0"/>
              </a:rPr>
              <a:t>, which is posted on the ERCOT website. </a:t>
            </a:r>
            <a:br>
              <a:rPr lang="en-US" sz="2000" kern="0" dirty="0">
                <a:solidFill>
                  <a:srgbClr val="000000"/>
                </a:solidFill>
                <a:latin typeface="TradeGothic LT" panose="020B0506030503020504" pitchFamily="34" charset="0"/>
                <a:ea typeface="TradeGothic LT" panose="020B0506030503020504" pitchFamily="34" charset="0"/>
              </a:rPr>
            </a:br>
            <a:r>
              <a:rPr lang="en-US" sz="2000" kern="0" dirty="0">
                <a:solidFill>
                  <a:srgbClr val="000000"/>
                </a:solidFill>
                <a:latin typeface="TradeGothic LT" panose="020B0506030503020504" pitchFamily="34" charset="0"/>
                <a:ea typeface="TradeGothic LT" panose="020B0506030503020504" pitchFamily="34" charset="0"/>
                <a:hlinkClick r:id="rId3"/>
              </a:rPr>
              <a:t>http://</a:t>
            </a:r>
            <a:r>
              <a:rPr lang="en-US" sz="2000" kern="0" dirty="0" smtClean="0">
                <a:solidFill>
                  <a:srgbClr val="000000"/>
                </a:solidFill>
                <a:latin typeface="TradeGothic LT" panose="020B0506030503020504" pitchFamily="34" charset="0"/>
                <a:ea typeface="TradeGothic LT" panose="020B0506030503020504" pitchFamily="34" charset="0"/>
                <a:hlinkClick r:id="rId3"/>
              </a:rPr>
              <a:t>www.ercot.com/about/governance/index.html</a:t>
            </a:r>
            <a:endParaRPr lang="en-US" sz="2000" kern="0" dirty="0" smtClean="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smtClean="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lvl="0">
              <a:defRPr/>
            </a:pPr>
            <a:r>
              <a:rPr lang="en-US" altLang="en-US" sz="2400" b="1" u="sng" kern="0" dirty="0" smtClean="0">
                <a:solidFill>
                  <a:srgbClr val="000000"/>
                </a:solidFill>
                <a:latin typeface="TradeGothic LT" panose="020B0506030503020504" pitchFamily="34" charset="0"/>
                <a:ea typeface="TradeGothic LT" panose="020B0506030503020504" pitchFamily="34" charset="0"/>
              </a:rPr>
              <a:t>Disclaimer</a:t>
            </a:r>
            <a:endParaRPr lang="en-US" altLang="en-US" sz="2400" b="1" u="sng" kern="0" dirty="0">
              <a:solidFill>
                <a:srgbClr val="000000"/>
              </a:solidFill>
              <a:latin typeface="TradeGothic LT" panose="020B0506030503020504" pitchFamily="34" charset="0"/>
              <a:ea typeface="TradeGothic LT" panose="020B0506030503020504" pitchFamily="34" charset="0"/>
            </a:endParaRPr>
          </a:p>
          <a:p>
            <a:pPr lvl="0">
              <a:lnSpc>
                <a:spcPct val="80000"/>
              </a:lnSpc>
              <a:defRPr/>
            </a:pPr>
            <a:r>
              <a:rPr lang="en-US" altLang="en-US" sz="2000" kern="0" dirty="0">
                <a:solidFill>
                  <a:srgbClr val="000000"/>
                </a:solidFill>
                <a:latin typeface="TradeGothic LT" panose="020B0506030503020504" pitchFamily="34" charset="0"/>
                <a:ea typeface="TradeGothic LT" panose="020B0506030503020504" pitchFamily="34" charset="0"/>
              </a:rPr>
              <a:t>All presentations and materials submitted by Market Participants or any other Entity to ERCOT staff for this meeting are received and posted with </a:t>
            </a:r>
            <a:r>
              <a:rPr lang="en-US" altLang="en-US" sz="2000" kern="0" dirty="0" smtClean="0">
                <a:solidFill>
                  <a:srgbClr val="000000"/>
                </a:solidFill>
                <a:latin typeface="TradeGothic LT" panose="020B0506030503020504" pitchFamily="34" charset="0"/>
                <a:ea typeface="TradeGothic LT" panose="020B0506030503020504" pitchFamily="34" charset="0"/>
              </a:rPr>
              <a:t>the acknowledgement </a:t>
            </a:r>
            <a:r>
              <a:rPr lang="en-US" altLang="en-US" sz="2000" kern="0" dirty="0">
                <a:solidFill>
                  <a:srgbClr val="000000"/>
                </a:solidFill>
                <a:latin typeface="TradeGothic LT" panose="020B0506030503020504" pitchFamily="34" charset="0"/>
                <a:ea typeface="TradeGothic LT" panose="020B0506030503020504" pitchFamily="34" charset="0"/>
              </a:rPr>
              <a:t>that the information will</a:t>
            </a:r>
          </a:p>
          <a:p>
            <a:pPr lvl="0">
              <a:lnSpc>
                <a:spcPct val="80000"/>
              </a:lnSpc>
              <a:defRPr/>
            </a:pPr>
            <a:r>
              <a:rPr lang="en-US" altLang="en-US" sz="2000" kern="0" dirty="0">
                <a:solidFill>
                  <a:srgbClr val="000000"/>
                </a:solidFill>
                <a:latin typeface="TradeGothic LT" panose="020B0506030503020504" pitchFamily="34" charset="0"/>
                <a:ea typeface="TradeGothic LT" panose="020B0506030503020504" pitchFamily="34" charset="0"/>
              </a:rPr>
              <a:t>be considered public in accordance with the ERCOT Websites Content Management Operating Procedure.</a:t>
            </a: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597254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latin typeface="TradeGothic LT" panose="020B0506030503020504" pitchFamily="34" charset="0"/>
                <a:ea typeface="TradeGothic LT" panose="020B0506030503020504" pitchFamily="34" charset="0"/>
              </a:rPr>
              <a:t>Attendance Roll-call and Introductions</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12" name="TextBox 11"/>
          <p:cNvSpPr txBox="1"/>
          <p:nvPr/>
        </p:nvSpPr>
        <p:spPr>
          <a:xfrm>
            <a:off x="381000" y="914400"/>
            <a:ext cx="8153400" cy="400110"/>
          </a:xfrm>
          <a:prstGeom prst="rect">
            <a:avLst/>
          </a:prstGeom>
          <a:noFill/>
        </p:spPr>
        <p:txBody>
          <a:bodyPr wrap="square" rtlCol="0">
            <a:spAutoFit/>
          </a:bodyPr>
          <a:lstStyle/>
          <a:p>
            <a:pPr marL="285750" lvl="1" indent="-285750">
              <a:buFont typeface="Arial" panose="020B0604020202020204" pitchFamily="34" charset="0"/>
              <a:buChar char="•"/>
            </a:pPr>
            <a:r>
              <a:rPr lang="en-US" altLang="en-US" sz="2000" kern="0" dirty="0" smtClean="0">
                <a:solidFill>
                  <a:srgbClr val="000000"/>
                </a:solidFill>
                <a:latin typeface="TradeGothic LT" panose="020B0506030503020504" pitchFamily="34" charset="0"/>
                <a:ea typeface="TradeGothic LT" panose="020B0506030503020504" pitchFamily="34" charset="0"/>
              </a:rPr>
              <a:t>Brief review of WebEx attendees and meeting format</a:t>
            </a: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0150559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latin typeface="TradeGothic LT" panose="020B0506030503020504" pitchFamily="34" charset="0"/>
                <a:ea typeface="TradeGothic LT" panose="020B0506030503020504" pitchFamily="34" charset="0"/>
              </a:rPr>
              <a:t>Previous Action Item Update</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3" name="Rectangle 2"/>
          <p:cNvSpPr/>
          <p:nvPr/>
        </p:nvSpPr>
        <p:spPr>
          <a:xfrm>
            <a:off x="381000" y="840224"/>
            <a:ext cx="8458200" cy="5016758"/>
          </a:xfrm>
          <a:prstGeom prst="rect">
            <a:avLst/>
          </a:prstGeom>
        </p:spPr>
        <p:txBody>
          <a:bodyPr wrap="square">
            <a:spAutoFit/>
          </a:bodyPr>
          <a:lstStyle/>
          <a:p>
            <a:pPr marL="285750" lvl="1"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Action Items from previous MWG that are deferred to a future meeting.</a:t>
            </a:r>
          </a:p>
          <a:p>
            <a:pPr marL="742950" lvl="2" indent="-285750">
              <a:buFont typeface="TradeGothic LT" panose="020B0506030503020504" pitchFamily="34" charset="0"/>
              <a:buChar char="–"/>
            </a:pPr>
            <a:r>
              <a:rPr lang="en-US" sz="2000" dirty="0" smtClean="0">
                <a:latin typeface="TradeGothic LT" panose="020B0506030503020504" pitchFamily="34" charset="0"/>
                <a:ea typeface="TradeGothic LT" panose="020B0506030503020504" pitchFamily="34" charset="0"/>
              </a:rPr>
              <a:t>Line Loss Compensation: ERCOT continues to work with TDSPs to gather data regarding line types and voltages with regards to line loss compensation. Anticipate recommendations for discussion at the September meeting. </a:t>
            </a:r>
          </a:p>
          <a:p>
            <a:pPr marL="742950" lvl="2" indent="-285750">
              <a:buFont typeface="TradeGothic LT" panose="020B0506030503020504" pitchFamily="34" charset="0"/>
              <a:buChar char="–"/>
            </a:pPr>
            <a:endParaRPr lang="en-US" sz="2000" dirty="0" smtClean="0">
              <a:latin typeface="TradeGothic LT" panose="020B0506030503020504" pitchFamily="34" charset="0"/>
              <a:ea typeface="TradeGothic LT" panose="020B0506030503020504" pitchFamily="34" charset="0"/>
            </a:endParaRPr>
          </a:p>
          <a:p>
            <a:pPr marL="742950" lvl="2" indent="-285750">
              <a:buFont typeface="TradeGothic LT" panose="020B0506030503020504" pitchFamily="34" charset="0"/>
              <a:buChar char="–"/>
            </a:pPr>
            <a:r>
              <a:rPr lang="en-US" sz="2000" dirty="0" smtClean="0">
                <a:latin typeface="TradeGothic LT" panose="020B0506030503020504" pitchFamily="34" charset="0"/>
                <a:ea typeface="TradeGothic LT" panose="020B0506030503020504" pitchFamily="34" charset="0"/>
              </a:rPr>
              <a:t>Voltage Throw over schemes: ERCOT is following up with TDSPs as needed.</a:t>
            </a:r>
          </a:p>
          <a:p>
            <a:pPr marL="742950" lvl="2" indent="-285750">
              <a:buFont typeface="TradeGothic LT" panose="020B0506030503020504" pitchFamily="34" charset="0"/>
              <a:buChar char="–"/>
            </a:pPr>
            <a:endParaRPr lang="en-US" sz="2000" dirty="0" smtClean="0">
              <a:latin typeface="TradeGothic LT" panose="020B0506030503020504" pitchFamily="34" charset="0"/>
              <a:ea typeface="TradeGothic LT" panose="020B0506030503020504" pitchFamily="34" charset="0"/>
            </a:endParaRPr>
          </a:p>
          <a:p>
            <a:pPr marL="742950" lvl="2" indent="-285750">
              <a:buFont typeface="TradeGothic LT" panose="020B0506030503020504" pitchFamily="34" charset="0"/>
              <a:buChar char="–"/>
            </a:pPr>
            <a:r>
              <a:rPr lang="en-US" sz="2000" dirty="0" smtClean="0">
                <a:latin typeface="TradeGothic LT" panose="020B0506030503020504" pitchFamily="34" charset="0"/>
                <a:ea typeface="TradeGothic LT" panose="020B0506030503020504" pitchFamily="34" charset="0"/>
              </a:rPr>
              <a:t>Design Proposal Updates to remove RARF reference: updates will be made and presented to the MWG once RIOO transition is complete.</a:t>
            </a:r>
          </a:p>
          <a:p>
            <a:pPr marL="742950" lvl="2" indent="-285750">
              <a:buFont typeface="TradeGothic LT" panose="020B0506030503020504" pitchFamily="34" charset="0"/>
              <a:buChar char="–"/>
            </a:pPr>
            <a:endParaRPr lang="en-US" sz="2000" dirty="0" smtClean="0">
              <a:latin typeface="TradeGothic LT" panose="020B0506030503020504" pitchFamily="34" charset="0"/>
              <a:ea typeface="TradeGothic LT" panose="020B0506030503020504" pitchFamily="34" charset="0"/>
            </a:endParaRPr>
          </a:p>
          <a:p>
            <a:pPr marL="742950" lvl="2" indent="-285750">
              <a:buFont typeface="TradeGothic LT" panose="020B0506030503020504" pitchFamily="34" charset="0"/>
              <a:buChar char="–"/>
            </a:pPr>
            <a:r>
              <a:rPr lang="en-US" sz="2000" dirty="0" smtClean="0">
                <a:latin typeface="TradeGothic LT" panose="020B0506030503020504" pitchFamily="34" charset="0"/>
                <a:ea typeface="TradeGothic LT" panose="020B0506030503020504" pitchFamily="34" charset="0"/>
              </a:rPr>
              <a:t>TDSP read metering and nodal pricing for settlement only energy storage: Updates to MWG will be made as NPRR continues through the market process</a:t>
            </a:r>
          </a:p>
        </p:txBody>
      </p:sp>
    </p:spTree>
    <p:extLst>
      <p:ext uri="{BB962C8B-B14F-4D97-AF65-F5344CB8AC3E}">
        <p14:creationId xmlns:p14="http://schemas.microsoft.com/office/powerpoint/2010/main" val="8703054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latin typeface="TradeGothic LT" panose="020B0506030503020504" pitchFamily="34" charset="0"/>
                <a:ea typeface="TradeGothic LT" panose="020B0506030503020504" pitchFamily="34" charset="0"/>
              </a:rPr>
              <a:t>Standing Reminder on NPRR949 Implementation</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
        <p:nvSpPr>
          <p:cNvPr id="3" name="Rectangle 2"/>
          <p:cNvSpPr/>
          <p:nvPr/>
        </p:nvSpPr>
        <p:spPr>
          <a:xfrm>
            <a:off x="374072" y="914400"/>
            <a:ext cx="8160327" cy="1015663"/>
          </a:xfrm>
          <a:prstGeom prst="rect">
            <a:avLst/>
          </a:prstGeom>
        </p:spPr>
        <p:txBody>
          <a:bodyPr wrap="square">
            <a:spAutoFit/>
          </a:bodyPr>
          <a:lstStyle/>
          <a:p>
            <a:pPr marL="285750" lvl="1"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As a reminder, NPRR949 was approved 8/13/2019. Protocol 10.12.1 will be updated effective </a:t>
            </a:r>
            <a:r>
              <a:rPr lang="en-US" altLang="en-US" sz="2000" kern="0" dirty="0" smtClean="0">
                <a:solidFill>
                  <a:srgbClr val="000000"/>
                </a:solidFill>
                <a:latin typeface="TradeGothic LT" panose="020B0506030503020504" pitchFamily="34" charset="0"/>
                <a:ea typeface="TradeGothic LT" panose="020B0506030503020504" pitchFamily="34" charset="0"/>
              </a:rPr>
              <a:t>1/1/2023. See updated language below.</a:t>
            </a:r>
            <a:endParaRPr lang="en-US" altLang="en-US" sz="2000" kern="0" dirty="0">
              <a:solidFill>
                <a:srgbClr val="000000"/>
              </a:solidFill>
              <a:latin typeface="TradeGothic LT" panose="020B0506030503020504" pitchFamily="34" charset="0"/>
              <a:ea typeface="TradeGothic LT" panose="020B05060305030205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277799995"/>
              </p:ext>
            </p:extLst>
          </p:nvPr>
        </p:nvGraphicFramePr>
        <p:xfrm>
          <a:off x="1353530" y="3886200"/>
          <a:ext cx="6201410" cy="2225040"/>
        </p:xfrm>
        <a:graphic>
          <a:graphicData uri="http://schemas.openxmlformats.org/drawingml/2006/table">
            <a:tbl>
              <a:tblPr firstRow="1" firstCol="1" lastRow="1" lastCol="1" bandRow="1" bandCol="1"/>
              <a:tblGrid>
                <a:gridCol w="6201410"/>
              </a:tblGrid>
              <a:tr h="0">
                <a:tc>
                  <a:txBody>
                    <a:bodyPr/>
                    <a:lstStyle/>
                    <a:p>
                      <a:pPr marL="0" marR="0">
                        <a:spcBef>
                          <a:spcPts val="600"/>
                        </a:spcBef>
                        <a:spcAft>
                          <a:spcPts val="1200"/>
                        </a:spcAft>
                      </a:pPr>
                      <a:r>
                        <a:rPr lang="en-US" sz="1200" b="1" i="1" dirty="0">
                          <a:effectLst/>
                          <a:latin typeface="Times New Roman" panose="02020603050405020304" pitchFamily="18" charset="0"/>
                          <a:ea typeface="Times New Roman" panose="02020603050405020304" pitchFamily="18" charset="0"/>
                        </a:rPr>
                        <a:t>[NPRR949:  Replace Section 10.12.1 above with the following on January 1, 2023:]</a:t>
                      </a:r>
                      <a:endParaRPr lang="en-US" sz="1200" dirty="0">
                        <a:effectLst/>
                        <a:latin typeface="Times New Roman" panose="02020603050405020304" pitchFamily="18" charset="0"/>
                        <a:ea typeface="Times New Roman" panose="02020603050405020304" pitchFamily="18" charset="0"/>
                      </a:endParaRPr>
                    </a:p>
                    <a:p>
                      <a:pPr marL="0" marR="0" indent="0">
                        <a:spcBef>
                          <a:spcPts val="1200"/>
                        </a:spcBef>
                        <a:spcAft>
                          <a:spcPts val="1200"/>
                        </a:spcAft>
                        <a:tabLst>
                          <a:tab pos="685800" algn="l"/>
                        </a:tabLst>
                      </a:pPr>
                      <a:r>
                        <a:rPr lang="en-US" sz="1200" b="1" i="1" dirty="0">
                          <a:effectLst/>
                          <a:latin typeface="Times New Roman" panose="02020603050405020304" pitchFamily="18" charset="0"/>
                          <a:ea typeface="Times New Roman" panose="02020603050405020304" pitchFamily="18" charset="0"/>
                        </a:rPr>
                        <a:t>10.12.1	ERCOT Acquisition of ERCOT-Polled Settlement (EPS) Meter Data </a:t>
                      </a:r>
                    </a:p>
                    <a:p>
                      <a:pPr marL="457200" marR="0" indent="-457200">
                        <a:spcBef>
                          <a:spcPts val="0"/>
                        </a:spcBef>
                        <a:spcAft>
                          <a:spcPts val="1200"/>
                        </a:spcAft>
                      </a:pPr>
                      <a:r>
                        <a:rPr lang="en-US" sz="1200" dirty="0">
                          <a:effectLst/>
                          <a:latin typeface="Times New Roman" panose="02020603050405020304" pitchFamily="18" charset="0"/>
                          <a:ea typeface="Times New Roman" panose="02020603050405020304" pitchFamily="18" charset="0"/>
                        </a:rPr>
                        <a:t>(1)	ERCOT shall acquire ERCOT-Polled Settlement (EPS) Meter data via the following communication links:</a:t>
                      </a:r>
                    </a:p>
                    <a:p>
                      <a:pPr marL="914400" marR="0" indent="-457200">
                        <a:spcBef>
                          <a:spcPts val="0"/>
                        </a:spcBef>
                        <a:spcAft>
                          <a:spcPts val="1200"/>
                        </a:spcAft>
                      </a:pPr>
                      <a:r>
                        <a:rPr lang="en-US" sz="1200" dirty="0">
                          <a:effectLst/>
                          <a:latin typeface="Times New Roman" panose="02020603050405020304" pitchFamily="18" charset="0"/>
                          <a:ea typeface="Times New Roman" panose="02020603050405020304" pitchFamily="18" charset="0"/>
                        </a:rPr>
                        <a:t>(a)	ERCOT private communication network established by ERCOT for ERCOT Real-Time metered Entities; or</a:t>
                      </a:r>
                    </a:p>
                    <a:p>
                      <a:pPr marL="914400" marR="0" indent="-457200">
                        <a:spcBef>
                          <a:spcPts val="0"/>
                        </a:spcBef>
                        <a:spcAft>
                          <a:spcPts val="1200"/>
                        </a:spcAft>
                      </a:pPr>
                      <a:r>
                        <a:rPr lang="en-US" sz="1200" dirty="0">
                          <a:effectLst/>
                          <a:latin typeface="Times New Roman" panose="02020603050405020304" pitchFamily="18" charset="0"/>
                          <a:ea typeface="Times New Roman" panose="02020603050405020304" pitchFamily="18" charset="0"/>
                        </a:rPr>
                        <a:t>(b)	Other ERCOT-approved communication technology provided by the Transmission Service Provider (TSP) or Distribution Service Provider (DSP).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r>
            </a:tbl>
          </a:graphicData>
        </a:graphic>
      </p:graphicFrame>
      <p:sp>
        <p:nvSpPr>
          <p:cNvPr id="8" name="Rectangle 7"/>
          <p:cNvSpPr/>
          <p:nvPr/>
        </p:nvSpPr>
        <p:spPr>
          <a:xfrm>
            <a:off x="1353530" y="1905000"/>
            <a:ext cx="6201410" cy="1892826"/>
          </a:xfrm>
          <a:prstGeom prst="rect">
            <a:avLst/>
          </a:prstGeom>
        </p:spPr>
        <p:txBody>
          <a:bodyPr wrap="square">
            <a:spAutoFit/>
          </a:bodyPr>
          <a:lstStyle/>
          <a:p>
            <a:pPr marL="685800" marR="0" indent="-685800">
              <a:spcBef>
                <a:spcPts val="1200"/>
              </a:spcBef>
              <a:spcAft>
                <a:spcPts val="1200"/>
              </a:spcAft>
              <a:tabLst>
                <a:tab pos="685800" algn="l"/>
              </a:tabLst>
            </a:pPr>
            <a:r>
              <a:rPr lang="en-US" sz="1200" b="1" i="1" dirty="0">
                <a:latin typeface="Times New Roman" panose="02020603050405020304" pitchFamily="18" charset="0"/>
                <a:ea typeface="Times New Roman" panose="02020603050405020304" pitchFamily="18" charset="0"/>
              </a:rPr>
              <a:t>10.12.1	ERCOT Acquisition of Meter Data </a:t>
            </a:r>
          </a:p>
          <a:p>
            <a:pPr>
              <a:spcAft>
                <a:spcPts val="1200"/>
              </a:spcAft>
            </a:pPr>
            <a:r>
              <a:rPr lang="en-US" sz="1200" dirty="0">
                <a:latin typeface="Times New Roman" panose="02020603050405020304" pitchFamily="18" charset="0"/>
                <a:ea typeface="Times New Roman" panose="02020603050405020304" pitchFamily="18" charset="0"/>
              </a:rPr>
              <a:t>(</a:t>
            </a:r>
            <a:r>
              <a:rPr lang="en-US" sz="1200" dirty="0" smtClean="0">
                <a:latin typeface="Times New Roman" panose="02020603050405020304" pitchFamily="18" charset="0"/>
                <a:ea typeface="Times New Roman" panose="02020603050405020304" pitchFamily="18" charset="0"/>
              </a:rPr>
              <a:t>1)        ERCOT </a:t>
            </a:r>
            <a:r>
              <a:rPr lang="en-US" sz="1200" dirty="0">
                <a:latin typeface="Times New Roman" panose="02020603050405020304" pitchFamily="18" charset="0"/>
                <a:ea typeface="Times New Roman" panose="02020603050405020304" pitchFamily="18" charset="0"/>
              </a:rPr>
              <a:t>shall acquire meter data via the following communication links:</a:t>
            </a:r>
          </a:p>
          <a:p>
            <a:pPr marL="914400" marR="0" indent="-457200">
              <a:spcBef>
                <a:spcPts val="0"/>
              </a:spcBef>
              <a:spcAft>
                <a:spcPts val="1200"/>
              </a:spcAft>
            </a:pPr>
            <a:r>
              <a:rPr lang="en-US" sz="1200" dirty="0">
                <a:latin typeface="Times New Roman" panose="02020603050405020304" pitchFamily="18" charset="0"/>
                <a:ea typeface="Times New Roman" panose="02020603050405020304" pitchFamily="18" charset="0"/>
              </a:rPr>
              <a:t>(a)	ERCOT private communication network established by ERCOT for ERCOT Real-Time metered Entities; and</a:t>
            </a:r>
          </a:p>
          <a:p>
            <a:pPr marL="914400" marR="0" indent="-457200">
              <a:spcBef>
                <a:spcPts val="0"/>
              </a:spcBef>
              <a:spcAft>
                <a:spcPts val="1200"/>
              </a:spcAft>
            </a:pPr>
            <a:r>
              <a:rPr lang="en-US" sz="1200" dirty="0">
                <a:latin typeface="Times New Roman" panose="02020603050405020304" pitchFamily="18" charset="0"/>
                <a:ea typeface="Times New Roman" panose="02020603050405020304" pitchFamily="18" charset="0"/>
              </a:rPr>
              <a:t>(b)	Standard voice telephone circuit or other ERCOT-approved communication technology provided by the Transmission Service Provider (TSP) or Distribution Service Provider (DSP) for ERCOT-Polled Settlement (EPS) Meters.</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000494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adeGothic LT" panose="020B0506030503020504" pitchFamily="34" charset="0"/>
                <a:ea typeface="TradeGothic LT" panose="020B0506030503020504" pitchFamily="34" charset="0"/>
              </a:rPr>
              <a:t>Update on SMOGRR for Instrument Transformer Nameplate</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
        <p:nvSpPr>
          <p:cNvPr id="5" name="Content Placeholder 4"/>
          <p:cNvSpPr>
            <a:spLocks noGrp="1"/>
          </p:cNvSpPr>
          <p:nvPr>
            <p:ph idx="1"/>
          </p:nvPr>
        </p:nvSpPr>
        <p:spPr>
          <a:xfrm>
            <a:off x="319284" y="1219200"/>
            <a:ext cx="8534400" cy="5052221"/>
          </a:xfrm>
        </p:spPr>
        <p:txBody>
          <a:bodyPr/>
          <a:lstStyle/>
          <a:p>
            <a:r>
              <a:rPr lang="en-US" sz="2000" dirty="0" smtClean="0">
                <a:solidFill>
                  <a:schemeClr val="tx1"/>
                </a:solidFill>
                <a:latin typeface="TradeGothic LT" panose="020B0506030503020504" pitchFamily="34" charset="0"/>
                <a:ea typeface="TradeGothic LT" panose="020B0506030503020504" pitchFamily="34" charset="0"/>
              </a:rPr>
              <a:t>SMOGRR submitted by ERCOT for WMS review and consideration </a:t>
            </a:r>
          </a:p>
          <a:p>
            <a:pPr lvl="1"/>
            <a:endParaRPr lang="en-US" sz="1400" dirty="0" smtClean="0"/>
          </a:p>
          <a:p>
            <a:pPr marL="457200" lvl="1" indent="0">
              <a:buNone/>
            </a:pPr>
            <a:endParaRPr lang="en-US" sz="1400" dirty="0"/>
          </a:p>
        </p:txBody>
      </p:sp>
    </p:spTree>
    <p:extLst>
      <p:ext uri="{BB962C8B-B14F-4D97-AF65-F5344CB8AC3E}">
        <p14:creationId xmlns:p14="http://schemas.microsoft.com/office/powerpoint/2010/main" val="3913306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adeGothic LT" panose="020B0506030503020504" pitchFamily="34" charset="0"/>
                <a:ea typeface="TradeGothic LT" panose="020B0506030503020504" pitchFamily="34" charset="0"/>
              </a:rPr>
              <a:t>Tesla Update on Telemetry and EPS Meter</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
        <p:nvSpPr>
          <p:cNvPr id="5" name="Content Placeholder 4"/>
          <p:cNvSpPr>
            <a:spLocks noGrp="1"/>
          </p:cNvSpPr>
          <p:nvPr>
            <p:ph idx="1"/>
          </p:nvPr>
        </p:nvSpPr>
        <p:spPr/>
        <p:txBody>
          <a:bodyPr/>
          <a:lstStyle/>
          <a:p>
            <a:r>
              <a:rPr lang="en-US" sz="2000" dirty="0" smtClean="0">
                <a:solidFill>
                  <a:schemeClr val="tx1"/>
                </a:solidFill>
                <a:latin typeface="TradeGothic LT" panose="020B0506030503020504" pitchFamily="34" charset="0"/>
                <a:ea typeface="TradeGothic LT" panose="020B0506030503020504" pitchFamily="34" charset="0"/>
              </a:rPr>
              <a:t>See Tesla submitted key document #6.</a:t>
            </a:r>
            <a:endParaRPr lang="en-US" sz="2800" dirty="0"/>
          </a:p>
        </p:txBody>
      </p:sp>
    </p:spTree>
    <p:extLst>
      <p:ext uri="{BB962C8B-B14F-4D97-AF65-F5344CB8AC3E}">
        <p14:creationId xmlns:p14="http://schemas.microsoft.com/office/powerpoint/2010/main" val="18444482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adeGothic LT" panose="020B0506030503020504" pitchFamily="34" charset="0"/>
                <a:ea typeface="TradeGothic LT" panose="020B0506030503020504" pitchFamily="34" charset="0"/>
              </a:rPr>
              <a:t>Draft Forms to Support NPRR 1020</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
        <p:nvSpPr>
          <p:cNvPr id="5" name="Content Placeholder 4"/>
          <p:cNvSpPr>
            <a:spLocks noGrp="1"/>
          </p:cNvSpPr>
          <p:nvPr>
            <p:ph idx="1"/>
          </p:nvPr>
        </p:nvSpPr>
        <p:spPr/>
        <p:txBody>
          <a:bodyPr/>
          <a:lstStyle/>
          <a:p>
            <a:r>
              <a:rPr lang="en-US" sz="2000" dirty="0" smtClean="0">
                <a:solidFill>
                  <a:schemeClr val="tx1"/>
                </a:solidFill>
                <a:latin typeface="TradeGothic LT" panose="020B0506030503020504" pitchFamily="34" charset="0"/>
                <a:ea typeface="TradeGothic LT" panose="020B0506030503020504" pitchFamily="34" charset="0"/>
              </a:rPr>
              <a:t>See individually posted key documents</a:t>
            </a:r>
          </a:p>
          <a:p>
            <a:pPr lvl="1"/>
            <a:r>
              <a:rPr lang="en-US" sz="2000" dirty="0" smtClean="0">
                <a:solidFill>
                  <a:schemeClr val="tx1"/>
                </a:solidFill>
                <a:latin typeface="TradeGothic LT" panose="020B0506030503020504" pitchFamily="34" charset="0"/>
                <a:ea typeface="TradeGothic LT" panose="020B0506030503020504" pitchFamily="34" charset="0"/>
              </a:rPr>
              <a:t>7A: EPS Metering Design Proposal Section D</a:t>
            </a:r>
          </a:p>
          <a:p>
            <a:pPr lvl="1"/>
            <a:r>
              <a:rPr lang="en-US" sz="2000" dirty="0" smtClean="0">
                <a:solidFill>
                  <a:schemeClr val="tx1"/>
                </a:solidFill>
                <a:latin typeface="TradeGothic LT" panose="020B0506030503020504" pitchFamily="34" charset="0"/>
                <a:ea typeface="TradeGothic LT" panose="020B0506030503020504" pitchFamily="34" charset="0"/>
              </a:rPr>
              <a:t>7B: EPS Metering Design Proposal Section D Instructions</a:t>
            </a:r>
          </a:p>
          <a:p>
            <a:pPr lvl="1"/>
            <a:r>
              <a:rPr lang="en-US" sz="2000" dirty="0" smtClean="0">
                <a:solidFill>
                  <a:schemeClr val="tx1"/>
                </a:solidFill>
                <a:latin typeface="TradeGothic LT" panose="020B0506030503020504" pitchFamily="34" charset="0"/>
                <a:ea typeface="TradeGothic LT" panose="020B0506030503020504" pitchFamily="34" charset="0"/>
              </a:rPr>
              <a:t>7C: EPS Site Certification Form</a:t>
            </a:r>
          </a:p>
          <a:p>
            <a:pPr lvl="1"/>
            <a:r>
              <a:rPr lang="en-US" sz="2000" dirty="0" smtClean="0">
                <a:solidFill>
                  <a:schemeClr val="tx1"/>
                </a:solidFill>
                <a:latin typeface="TradeGothic LT" panose="020B0506030503020504" pitchFamily="34" charset="0"/>
                <a:ea typeface="TradeGothic LT" panose="020B0506030503020504" pitchFamily="34" charset="0"/>
              </a:rPr>
              <a:t>7D: EPS Meter Test Report</a:t>
            </a:r>
          </a:p>
          <a:p>
            <a:pPr lvl="1"/>
            <a:r>
              <a:rPr lang="en-US" sz="2000" dirty="0" smtClean="0">
                <a:solidFill>
                  <a:schemeClr val="tx1"/>
                </a:solidFill>
                <a:latin typeface="TradeGothic LT" panose="020B0506030503020504" pitchFamily="34" charset="0"/>
                <a:ea typeface="TradeGothic LT" panose="020B0506030503020504" pitchFamily="34" charset="0"/>
              </a:rPr>
              <a:t>7E: ERCOT Polled Settlement MDAS Configuration Form</a:t>
            </a:r>
          </a:p>
          <a:p>
            <a:pPr lvl="1"/>
            <a:r>
              <a:rPr lang="en-US" sz="2000" smtClean="0">
                <a:solidFill>
                  <a:schemeClr val="tx1"/>
                </a:solidFill>
                <a:latin typeface="TradeGothic LT" panose="020B0506030503020504" pitchFamily="34" charset="0"/>
                <a:ea typeface="TradeGothic LT" panose="020B0506030503020504" pitchFamily="34" charset="0"/>
              </a:rPr>
              <a:t>7F: </a:t>
            </a:r>
            <a:r>
              <a:rPr lang="en-US" sz="2000" dirty="0" smtClean="0">
                <a:solidFill>
                  <a:schemeClr val="tx1"/>
                </a:solidFill>
                <a:latin typeface="TradeGothic LT" panose="020B0506030503020504" pitchFamily="34" charset="0"/>
                <a:ea typeface="TradeGothic LT" panose="020B0506030503020504" pitchFamily="34" charset="0"/>
              </a:rPr>
              <a:t>Resource Entity Access to Auxiliary Load Telemetry System Notification Form</a:t>
            </a:r>
          </a:p>
          <a:p>
            <a:pPr lvl="1"/>
            <a:endParaRPr lang="en-US" sz="1800" dirty="0">
              <a:solidFill>
                <a:schemeClr val="tx1"/>
              </a:solidFill>
              <a:latin typeface="TradeGothic LT" panose="020B0506030503020504" pitchFamily="34" charset="0"/>
              <a:ea typeface="TradeGothic LT" panose="020B0506030503020504" pitchFamily="34" charset="0"/>
            </a:endParaRPr>
          </a:p>
          <a:p>
            <a:r>
              <a:rPr lang="en-US" sz="2000" dirty="0" smtClean="0">
                <a:solidFill>
                  <a:schemeClr val="tx1"/>
                </a:solidFill>
                <a:latin typeface="TradeGothic LT" panose="020B0506030503020504" pitchFamily="34" charset="0"/>
                <a:ea typeface="TradeGothic LT" panose="020B0506030503020504" pitchFamily="34" charset="0"/>
              </a:rPr>
              <a:t>Documents not yet available pending final SMOG edits</a:t>
            </a:r>
          </a:p>
          <a:p>
            <a:pPr lvl="1"/>
            <a:r>
              <a:rPr lang="en-US" sz="2000" dirty="0" smtClean="0">
                <a:solidFill>
                  <a:schemeClr val="tx1"/>
                </a:solidFill>
                <a:latin typeface="TradeGothic LT" panose="020B0506030503020504" pitchFamily="34" charset="0"/>
                <a:ea typeface="TradeGothic LT" panose="020B0506030503020504" pitchFamily="34" charset="0"/>
              </a:rPr>
              <a:t>Site Audit Checklist</a:t>
            </a:r>
          </a:p>
          <a:p>
            <a:pPr lvl="2"/>
            <a:r>
              <a:rPr lang="en-US" sz="2000" dirty="0" smtClean="0">
                <a:solidFill>
                  <a:schemeClr val="tx1"/>
                </a:solidFill>
                <a:latin typeface="TradeGothic LT" panose="020B0506030503020504" pitchFamily="34" charset="0"/>
                <a:ea typeface="TradeGothic LT" panose="020B0506030503020504" pitchFamily="34" charset="0"/>
              </a:rPr>
              <a:t>Once final SMOG language to supplement NPRR 1020 is approved. ERCOT will work to formulate appropriate site audit checklist questions.</a:t>
            </a:r>
          </a:p>
          <a:p>
            <a:pPr lvl="1"/>
            <a:endParaRPr lang="en-US" sz="1600" dirty="0"/>
          </a:p>
        </p:txBody>
      </p:sp>
    </p:spTree>
    <p:extLst>
      <p:ext uri="{BB962C8B-B14F-4D97-AF65-F5344CB8AC3E}">
        <p14:creationId xmlns:p14="http://schemas.microsoft.com/office/powerpoint/2010/main" val="205215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adeGothic LT" panose="020B0506030503020504" pitchFamily="34" charset="0"/>
                <a:ea typeface="TradeGothic LT" panose="020B0506030503020504" pitchFamily="34" charset="0"/>
              </a:rPr>
              <a:t>Distribution Losses Created by ESR Receiving WSL</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sp>
        <p:nvSpPr>
          <p:cNvPr id="5" name="Content Placeholder 4"/>
          <p:cNvSpPr>
            <a:spLocks noGrp="1"/>
          </p:cNvSpPr>
          <p:nvPr>
            <p:ph idx="1"/>
          </p:nvPr>
        </p:nvSpPr>
        <p:spPr/>
        <p:txBody>
          <a:bodyPr/>
          <a:lstStyle/>
          <a:p>
            <a:r>
              <a:rPr lang="en-US" sz="2000" dirty="0" smtClean="0">
                <a:solidFill>
                  <a:schemeClr val="tx1"/>
                </a:solidFill>
                <a:latin typeface="TradeGothic LT" panose="020B0506030503020504" pitchFamily="34" charset="0"/>
                <a:ea typeface="TradeGothic LT" panose="020B0506030503020504" pitchFamily="34" charset="0"/>
              </a:rPr>
              <a:t>Presentation by STEC. See key document #8.</a:t>
            </a:r>
            <a:endParaRPr lang="en-US" sz="2800" dirty="0" smtClean="0"/>
          </a:p>
        </p:txBody>
      </p:sp>
    </p:spTree>
    <p:extLst>
      <p:ext uri="{BB962C8B-B14F-4D97-AF65-F5344CB8AC3E}">
        <p14:creationId xmlns:p14="http://schemas.microsoft.com/office/powerpoint/2010/main" val="415709015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73B813C5-B896-4665-8CDA-23C23DD459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infopath/2007/PartnerControls"/>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5091</TotalTime>
  <Words>501</Words>
  <Application>Microsoft Office PowerPoint</Application>
  <PresentationFormat>On-screen Show (4:3)</PresentationFormat>
  <Paragraphs>83</Paragraphs>
  <Slides>12</Slides>
  <Notes>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Times New Roman</vt:lpstr>
      <vt:lpstr>TradeGothic LT</vt:lpstr>
      <vt:lpstr>1_Custom Design</vt:lpstr>
      <vt:lpstr>Office Theme</vt:lpstr>
      <vt:lpstr>PowerPoint Presentation</vt:lpstr>
      <vt:lpstr>Anti-Trust Admonition</vt:lpstr>
      <vt:lpstr>Attendance Roll-call and Introductions</vt:lpstr>
      <vt:lpstr>Previous Action Item Update</vt:lpstr>
      <vt:lpstr>Standing Reminder on NPRR949 Implementation</vt:lpstr>
      <vt:lpstr>Update on SMOGRR for Instrument Transformer Nameplate</vt:lpstr>
      <vt:lpstr>Tesla Update on Telemetry and EPS Meter</vt:lpstr>
      <vt:lpstr>Draft Forms to Support NPRR 1020</vt:lpstr>
      <vt:lpstr>Distribution Losses Created by ESR Receiving WSL</vt:lpstr>
      <vt:lpstr>SMOG Updates Required to Supplement NPRR 1020</vt:lpstr>
      <vt:lpstr>New or Other Business Items</vt:lpstr>
      <vt:lpstr>Meeting Summary and Closing Remarks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Maul, Donald</cp:lastModifiedBy>
  <cp:revision>155</cp:revision>
  <cp:lastPrinted>2016-01-21T20:53:15Z</cp:lastPrinted>
  <dcterms:created xsi:type="dcterms:W3CDTF">2016-01-21T15:20:31Z</dcterms:created>
  <dcterms:modified xsi:type="dcterms:W3CDTF">2020-08-14T12:36:47Z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