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7"/>
  </p:notesMasterIdLst>
  <p:handoutMasterIdLst>
    <p:handoutMasterId r:id="rId28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261" r:id="rId21"/>
    <p:sldId id="328" r:id="rId22"/>
    <p:sldId id="329" r:id="rId23"/>
    <p:sldId id="327" r:id="rId24"/>
    <p:sldId id="324" r:id="rId25"/>
    <p:sldId id="32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7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5" d="100"/>
          <a:sy n="135" d="100"/>
        </p:scale>
        <p:origin x="2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August 19, 2020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Jun </a:t>
            </a:r>
            <a:r>
              <a:rPr lang="en-US" sz="1800" dirty="0" smtClean="0">
                <a:cs typeface="Times New Roman" panose="02020603050405020304" pitchFamily="18" charset="0"/>
              </a:rPr>
              <a:t>2019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 - </a:t>
            </a:r>
            <a:r>
              <a:rPr lang="en-US" sz="1800" dirty="0" smtClean="0">
                <a:cs typeface="Times New Roman" panose="02020603050405020304" pitchFamily="18" charset="0"/>
              </a:rPr>
              <a:t>Jun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00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Actual/invoice exposure slightly higher than TPEA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6" y="1295400"/>
            <a:ext cx="666946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Jun </a:t>
            </a:r>
            <a:r>
              <a:rPr lang="en-US" sz="1800" dirty="0" smtClean="0">
                <a:cs typeface="Times New Roman" panose="02020603050405020304" pitchFamily="18" charset="0"/>
              </a:rPr>
              <a:t>2019 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 </a:t>
            </a:r>
            <a:r>
              <a:rPr lang="en-US" sz="1800" dirty="0" smtClean="0">
                <a:cs typeface="Times New Roman" panose="02020603050405020304" pitchFamily="18" charset="0"/>
              </a:rPr>
              <a:t>Jun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717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8" y="1219200"/>
            <a:ext cx="641808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Jun </a:t>
            </a:r>
            <a:r>
              <a:rPr lang="en-US" sz="1800" dirty="0" smtClean="0">
                <a:cs typeface="Times New Roman" panose="02020603050405020304" pitchFamily="18" charset="0"/>
              </a:rPr>
              <a:t>2019 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cs typeface="Times New Roman" panose="02020603050405020304" pitchFamily="18" charset="0"/>
              </a:rPr>
              <a:t> Jun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6781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Jun </a:t>
            </a:r>
            <a:r>
              <a:rPr lang="en-US" sz="1600" dirty="0" smtClean="0">
                <a:cs typeface="Times New Roman" panose="02020603050405020304" pitchFamily="18" charset="0"/>
              </a:rPr>
              <a:t>2019</a:t>
            </a:r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cs typeface="Times New Roman" panose="02020603050405020304" pitchFamily="18" charset="0"/>
              </a:rPr>
              <a:t>Jun </a:t>
            </a:r>
            <a:r>
              <a:rPr lang="en-US" sz="1600" dirty="0"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21" y="4886446"/>
            <a:ext cx="385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TPES mostly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6248400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Jun </a:t>
            </a:r>
            <a:r>
              <a:rPr lang="en-US" sz="1600" dirty="0" smtClean="0">
                <a:cs typeface="Times New Roman" panose="02020603050405020304" pitchFamily="18" charset="0"/>
              </a:rPr>
              <a:t>2019 </a:t>
            </a:r>
            <a:r>
              <a:rPr lang="en-US" sz="16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cs typeface="Times New Roman" panose="02020603050405020304" pitchFamily="18" charset="0"/>
              </a:rPr>
              <a:t> Jun </a:t>
            </a:r>
            <a:r>
              <a:rPr lang="en-US" sz="1600" dirty="0">
                <a:cs typeface="Times New Roman" panose="02020603050405020304" pitchFamily="18" charset="0"/>
              </a:rPr>
              <a:t>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708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during winter and shoulder months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2" y="1143000"/>
            <a:ext cx="7126842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</a:t>
            </a:r>
            <a:r>
              <a:rPr lang="en-US" sz="1800" dirty="0" smtClean="0"/>
              <a:t>Market Segment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867400"/>
            <a:ext cx="834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Note: </a:t>
            </a:r>
            <a:r>
              <a:rPr lang="en-US" sz="1100" dirty="0" smtClean="0"/>
              <a:t>Excess </a:t>
            </a:r>
            <a:r>
              <a:rPr lang="en-US" sz="1100" dirty="0"/>
              <a:t>collateral doesn’t include Unsecured Credit </a:t>
            </a:r>
            <a:r>
              <a:rPr lang="en-US" sz="1100" dirty="0" smtClean="0"/>
              <a:t>Limit and is defined as Collateral in excess of TPE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524000"/>
            <a:ext cx="76866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Rating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86682"/>
            <a:ext cx="76581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501062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</a:t>
            </a:r>
            <a:r>
              <a:rPr lang="en-US" sz="1800" dirty="0" smtClean="0"/>
              <a:t>Excess Collateral </a:t>
            </a:r>
            <a:r>
              <a:rPr lang="en-US" sz="1800" dirty="0"/>
              <a:t>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</a:t>
            </a:r>
            <a:r>
              <a:rPr lang="en-US" sz="1400" dirty="0" smtClean="0"/>
              <a:t>Excess </a:t>
            </a:r>
            <a:r>
              <a:rPr lang="en-US" sz="1400" dirty="0"/>
              <a:t>collateral doesn’t include Unsecured Credit </a:t>
            </a:r>
            <a:r>
              <a:rPr lang="en-US" sz="1400" dirty="0" smtClean="0"/>
              <a:t>Limit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295400"/>
            <a:ext cx="84010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 smtClean="0">
                <a:cs typeface="Times New Roman" panose="02020603050405020304" pitchFamily="18" charset="0"/>
              </a:rPr>
              <a:t>Jun 2020-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Jul 2020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increased from $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439.5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to $ 544.53 million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TPE increased mainly due to higher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Forward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djustment Factors in July compared to June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$ 1,243.6 million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to $1,422.18 million 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ollateral is largely due to increase in Secured Collateral and decrease in CRR Locked ACL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Number of active Counter-Parties increased by 2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TPE/Real-Time &amp; Day-Ahead Daily Average Settlement Point Prices for HB_NORTH </a:t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 smtClean="0">
                <a:cs typeface="Times New Roman" panose="02020603050405020304" pitchFamily="18" charset="0"/>
              </a:rPr>
              <a:t>Jul 2019- </a:t>
            </a:r>
            <a:r>
              <a:rPr lang="en-US" sz="1600" dirty="0">
                <a:cs typeface="Times New Roman" panose="02020603050405020304" pitchFamily="18" charset="0"/>
              </a:rPr>
              <a:t>Jul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61456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Forward Adjustment Factors Jul 2019- </a:t>
            </a:r>
            <a:r>
              <a:rPr lang="en-US" sz="1800" dirty="0">
                <a:cs typeface="Times New Roman" panose="02020603050405020304" pitchFamily="18" charset="0"/>
              </a:rPr>
              <a:t>Jul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6803726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Available Credit by Type Compared to Total Potential Exposure (TPE)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054" y="5715000"/>
            <a:ext cx="83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6770"/>
                </a:solidFill>
              </a:rPr>
              <a:t>* Numbers are as of month-end except for Max TPE</a:t>
            </a:r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86682"/>
            <a:ext cx="8458200" cy="33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</a:t>
            </a:r>
            <a:r>
              <a:rPr lang="en-US" sz="1800" dirty="0">
                <a:cs typeface="Times New Roman" panose="02020603050405020304" pitchFamily="18" charset="0"/>
              </a:rPr>
              <a:t>Jun 2020- Jul 2020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486" y="806105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a Counter-Party level, no unusual changes were noted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Discretionary </a:t>
            </a:r>
            <a:r>
              <a:rPr lang="en-US" sz="1400" dirty="0"/>
              <a:t>c</a:t>
            </a:r>
            <a:r>
              <a:rPr lang="en-US" sz="1400" dirty="0" smtClean="0"/>
              <a:t>ollateral doesn’t include Unsecured Credit Limit or parent guarantees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5" y="1386682"/>
            <a:ext cx="668789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Discretionary Collateral by Market Segment- Jul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 and Generation entities accounted for the largest portion of </a:t>
            </a:r>
            <a:r>
              <a:rPr lang="en-US" sz="1400" dirty="0"/>
              <a:t>d</a:t>
            </a:r>
            <a:r>
              <a:rPr lang="en-US" sz="1400" dirty="0" smtClean="0"/>
              <a:t>iscretionary collateral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386682"/>
            <a:ext cx="7949543" cy="42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cs typeface="Times New Roman" panose="02020603050405020304" pitchFamily="18" charset="0"/>
              </a:rPr>
              <a:t>Coverage </a:t>
            </a:r>
            <a:r>
              <a:rPr lang="en-US" sz="1800" dirty="0"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cs typeface="Times New Roman" panose="02020603050405020304" pitchFamily="18" charset="0"/>
              </a:rPr>
              <a:t>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TPEA covers </a:t>
            </a:r>
            <a:r>
              <a:rPr lang="en-US" sz="1800" dirty="0">
                <a:solidFill>
                  <a:srgbClr val="5B6770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The analysis was performed for the period, Jun 2019 -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Jun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Only Settlement invoices due to ERCOT are considered in the calculation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M1 values as of May 28, 2020 were used for the period Jun 2019 - May 2020 and M1 values effective as of each day were used since Jun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800" b="1" u="sng" dirty="0" smtClean="0">
                <a:solidFill>
                  <a:srgbClr val="5B6770"/>
                </a:solidFill>
                <a:latin typeface="+mj-lt"/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Jun </a:t>
            </a:r>
            <a:r>
              <a:rPr lang="en-US" sz="1800" dirty="0" smtClean="0">
                <a:cs typeface="Times New Roman" panose="02020603050405020304" pitchFamily="18" charset="0"/>
              </a:rPr>
              <a:t>2019 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Jun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7187807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c34af464-7aa1-4edd-9be4-83dffc1cb9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93510</TotalTime>
  <Words>506</Words>
  <Application>Microsoft Office PowerPoint</Application>
  <PresentationFormat>On-screen Show (4:3)</PresentationFormat>
  <Paragraphs>96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Monthly Highlights Jun 2020- Jul 2020</vt:lpstr>
      <vt:lpstr>TPE/Real-Time &amp; Day-Ahead Daily Average Settlement Point Prices for HB_NORTH  Jul 2019- Jul 2020</vt:lpstr>
      <vt:lpstr>TPE and Forward Adjustment Factors Jul 2019- Jul 2020</vt:lpstr>
      <vt:lpstr>Available Credit by Type Compared to Total Potential Exposure (TPE)</vt:lpstr>
      <vt:lpstr>Discretionary Collateral Jun 2020- Jul 2020</vt:lpstr>
      <vt:lpstr>TPE and Discretionary Collateral by Market Segment- Jul 2020</vt:lpstr>
      <vt:lpstr>TPE Coverage of Settlements</vt:lpstr>
      <vt:lpstr>TPE Coverage of Settlements Jun 2019 - Jun 2020</vt:lpstr>
      <vt:lpstr>TPE Coverage of Settlements Jun 2019 - Jun 2020</vt:lpstr>
      <vt:lpstr>TPE Coverage of Settlements Jun 2019 - Jun 2020</vt:lpstr>
      <vt:lpstr>TPE Coverage of Settlements Jun 2019 - Jun 2020</vt:lpstr>
      <vt:lpstr>TPE Coverage of Settlements Jun 2019 - Jun 2020</vt:lpstr>
      <vt:lpstr>TPE Coverage of Settlements Jun 2019 - Jun 2020</vt:lpstr>
      <vt:lpstr>PowerPoint Presentation</vt:lpstr>
      <vt:lpstr>Summary of Distribution by Market Segment</vt:lpstr>
      <vt:lpstr>Summary of Distribution by Rating Group </vt:lpstr>
      <vt:lpstr>Distribution of TPE by Rating and Category</vt:lpstr>
      <vt:lpstr>Distribution of Excess Collateral by Rating and Category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615</cp:revision>
  <cp:lastPrinted>2019-06-18T19:02:16Z</cp:lastPrinted>
  <dcterms:created xsi:type="dcterms:W3CDTF">2016-01-21T15:20:31Z</dcterms:created>
  <dcterms:modified xsi:type="dcterms:W3CDTF">2020-08-11T14:56:17Z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