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4" r:id="rId3"/>
    <p:sldId id="259" r:id="rId4"/>
    <p:sldId id="261" r:id="rId5"/>
    <p:sldId id="265" r:id="rId6"/>
    <p:sldId id="257" r:id="rId7"/>
    <p:sldId id="263"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rothy DiSanto" initials="DD" lastIdx="2" clrIdx="0">
    <p:extLst>
      <p:ext uri="{19B8F6BF-5375-455C-9EA6-DF929625EA0E}">
        <p15:presenceInfo xmlns:p15="http://schemas.microsoft.com/office/powerpoint/2012/main" userId="S-1-5-21-1277442030-687932598-581009308-22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9" autoAdjust="0"/>
    <p:restoredTop sz="94660"/>
  </p:normalViewPr>
  <p:slideViewPr>
    <p:cSldViewPr snapToGrid="0" showGuides="1">
      <p:cViewPr>
        <p:scale>
          <a:sx n="60" d="100"/>
          <a:sy n="60" d="100"/>
        </p:scale>
        <p:origin x="102" y="264"/>
      </p:cViewPr>
      <p:guideLst>
        <p:guide orient="horz" pos="2160"/>
        <p:guide pos="386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B95E6-DFED-4C3B-93C0-05AFEFD2AD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609A99-256F-4E99-98BD-021DFEBE86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DB14B6-4373-472F-BD00-6F16F226F667}"/>
              </a:ext>
            </a:extLst>
          </p:cNvPr>
          <p:cNvSpPr>
            <a:spLocks noGrp="1"/>
          </p:cNvSpPr>
          <p:nvPr>
            <p:ph type="dt" sz="half" idx="10"/>
          </p:nvPr>
        </p:nvSpPr>
        <p:spPr/>
        <p:txBody>
          <a:bodyPr/>
          <a:lstStyle/>
          <a:p>
            <a:fld id="{BEB11ED4-8273-42C6-8300-F1795408DE70}" type="datetimeFigureOut">
              <a:rPr lang="en-US" smtClean="0"/>
              <a:t>8/13/2020</a:t>
            </a:fld>
            <a:endParaRPr lang="en-US"/>
          </a:p>
        </p:txBody>
      </p:sp>
      <p:sp>
        <p:nvSpPr>
          <p:cNvPr id="5" name="Footer Placeholder 4">
            <a:extLst>
              <a:ext uri="{FF2B5EF4-FFF2-40B4-BE49-F238E27FC236}">
                <a16:creationId xmlns:a16="http://schemas.microsoft.com/office/drawing/2014/main" id="{D980EF68-B860-4918-932D-66CEBF3450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4C7754-B98B-4809-B5C9-3F3DBDB5D6FA}"/>
              </a:ext>
            </a:extLst>
          </p:cNvPr>
          <p:cNvSpPr>
            <a:spLocks noGrp="1"/>
          </p:cNvSpPr>
          <p:nvPr>
            <p:ph type="sldNum" sz="quarter" idx="12"/>
          </p:nvPr>
        </p:nvSpPr>
        <p:spPr/>
        <p:txBody>
          <a:bodyPr/>
          <a:lstStyle/>
          <a:p>
            <a:fld id="{5BA70A90-8B08-400F-AEBD-DA4F0168B3BD}" type="slidenum">
              <a:rPr lang="en-US" smtClean="0"/>
              <a:t>‹#›</a:t>
            </a:fld>
            <a:endParaRPr lang="en-US"/>
          </a:p>
        </p:txBody>
      </p:sp>
    </p:spTree>
    <p:extLst>
      <p:ext uri="{BB962C8B-B14F-4D97-AF65-F5344CB8AC3E}">
        <p14:creationId xmlns:p14="http://schemas.microsoft.com/office/powerpoint/2010/main" val="145445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4528B-EC89-4659-93B1-18BEAB932A9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115BD7-1149-4DF5-A6A7-8C583846CA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B53A54-879E-4A17-A1FE-C540CADFE009}"/>
              </a:ext>
            </a:extLst>
          </p:cNvPr>
          <p:cNvSpPr>
            <a:spLocks noGrp="1"/>
          </p:cNvSpPr>
          <p:nvPr>
            <p:ph type="dt" sz="half" idx="10"/>
          </p:nvPr>
        </p:nvSpPr>
        <p:spPr/>
        <p:txBody>
          <a:bodyPr/>
          <a:lstStyle/>
          <a:p>
            <a:fld id="{BEB11ED4-8273-42C6-8300-F1795408DE70}" type="datetimeFigureOut">
              <a:rPr lang="en-US" smtClean="0"/>
              <a:t>8/13/2020</a:t>
            </a:fld>
            <a:endParaRPr lang="en-US"/>
          </a:p>
        </p:txBody>
      </p:sp>
      <p:sp>
        <p:nvSpPr>
          <p:cNvPr id="5" name="Footer Placeholder 4">
            <a:extLst>
              <a:ext uri="{FF2B5EF4-FFF2-40B4-BE49-F238E27FC236}">
                <a16:creationId xmlns:a16="http://schemas.microsoft.com/office/drawing/2014/main" id="{12B2123E-9E87-4E03-92CD-B773BF4850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251466-9513-4C84-B954-13930089C637}"/>
              </a:ext>
            </a:extLst>
          </p:cNvPr>
          <p:cNvSpPr>
            <a:spLocks noGrp="1"/>
          </p:cNvSpPr>
          <p:nvPr>
            <p:ph type="sldNum" sz="quarter" idx="12"/>
          </p:nvPr>
        </p:nvSpPr>
        <p:spPr/>
        <p:txBody>
          <a:bodyPr/>
          <a:lstStyle/>
          <a:p>
            <a:fld id="{5BA70A90-8B08-400F-AEBD-DA4F0168B3BD}" type="slidenum">
              <a:rPr lang="en-US" smtClean="0"/>
              <a:t>‹#›</a:t>
            </a:fld>
            <a:endParaRPr lang="en-US"/>
          </a:p>
        </p:txBody>
      </p:sp>
    </p:spTree>
    <p:extLst>
      <p:ext uri="{BB962C8B-B14F-4D97-AF65-F5344CB8AC3E}">
        <p14:creationId xmlns:p14="http://schemas.microsoft.com/office/powerpoint/2010/main" val="147796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DCF58B-EBF9-4F8E-8F8A-5BCC6B2DB1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4393B4-117A-4691-B2D8-C99EC58701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07B5C1-EC1D-4BEE-8B62-17F518B854A2}"/>
              </a:ext>
            </a:extLst>
          </p:cNvPr>
          <p:cNvSpPr>
            <a:spLocks noGrp="1"/>
          </p:cNvSpPr>
          <p:nvPr>
            <p:ph type="dt" sz="half" idx="10"/>
          </p:nvPr>
        </p:nvSpPr>
        <p:spPr/>
        <p:txBody>
          <a:bodyPr/>
          <a:lstStyle/>
          <a:p>
            <a:fld id="{BEB11ED4-8273-42C6-8300-F1795408DE70}" type="datetimeFigureOut">
              <a:rPr lang="en-US" smtClean="0"/>
              <a:t>8/13/2020</a:t>
            </a:fld>
            <a:endParaRPr lang="en-US"/>
          </a:p>
        </p:txBody>
      </p:sp>
      <p:sp>
        <p:nvSpPr>
          <p:cNvPr id="5" name="Footer Placeholder 4">
            <a:extLst>
              <a:ext uri="{FF2B5EF4-FFF2-40B4-BE49-F238E27FC236}">
                <a16:creationId xmlns:a16="http://schemas.microsoft.com/office/drawing/2014/main" id="{59B099EA-569A-4D1A-995E-E3A3E73E2F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43F453-ACE0-45D0-B6EA-1CF63540BCA3}"/>
              </a:ext>
            </a:extLst>
          </p:cNvPr>
          <p:cNvSpPr>
            <a:spLocks noGrp="1"/>
          </p:cNvSpPr>
          <p:nvPr>
            <p:ph type="sldNum" sz="quarter" idx="12"/>
          </p:nvPr>
        </p:nvSpPr>
        <p:spPr/>
        <p:txBody>
          <a:bodyPr/>
          <a:lstStyle/>
          <a:p>
            <a:fld id="{5BA70A90-8B08-400F-AEBD-DA4F0168B3BD}" type="slidenum">
              <a:rPr lang="en-US" smtClean="0"/>
              <a:t>‹#›</a:t>
            </a:fld>
            <a:endParaRPr lang="en-US"/>
          </a:p>
        </p:txBody>
      </p:sp>
    </p:spTree>
    <p:extLst>
      <p:ext uri="{BB962C8B-B14F-4D97-AF65-F5344CB8AC3E}">
        <p14:creationId xmlns:p14="http://schemas.microsoft.com/office/powerpoint/2010/main" val="2581891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3B487-0E71-4EF7-9DD1-52A62FACBD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A766C5-9C5D-42EC-8AAA-FDA2969CB7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CD9E11-F0FB-4DC4-9630-C7273E431E01}"/>
              </a:ext>
            </a:extLst>
          </p:cNvPr>
          <p:cNvSpPr>
            <a:spLocks noGrp="1"/>
          </p:cNvSpPr>
          <p:nvPr>
            <p:ph type="dt" sz="half" idx="10"/>
          </p:nvPr>
        </p:nvSpPr>
        <p:spPr/>
        <p:txBody>
          <a:bodyPr/>
          <a:lstStyle/>
          <a:p>
            <a:fld id="{BEB11ED4-8273-42C6-8300-F1795408DE70}" type="datetimeFigureOut">
              <a:rPr lang="en-US" smtClean="0"/>
              <a:t>8/13/2020</a:t>
            </a:fld>
            <a:endParaRPr lang="en-US"/>
          </a:p>
        </p:txBody>
      </p:sp>
      <p:sp>
        <p:nvSpPr>
          <p:cNvPr id="5" name="Footer Placeholder 4">
            <a:extLst>
              <a:ext uri="{FF2B5EF4-FFF2-40B4-BE49-F238E27FC236}">
                <a16:creationId xmlns:a16="http://schemas.microsoft.com/office/drawing/2014/main" id="{278C0A6C-51B2-44A4-99CA-36E8561EE4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54913-0C2A-4E8F-8886-2C80532CE657}"/>
              </a:ext>
            </a:extLst>
          </p:cNvPr>
          <p:cNvSpPr>
            <a:spLocks noGrp="1"/>
          </p:cNvSpPr>
          <p:nvPr>
            <p:ph type="sldNum" sz="quarter" idx="12"/>
          </p:nvPr>
        </p:nvSpPr>
        <p:spPr/>
        <p:txBody>
          <a:bodyPr/>
          <a:lstStyle/>
          <a:p>
            <a:fld id="{5BA70A90-8B08-400F-AEBD-DA4F0168B3BD}" type="slidenum">
              <a:rPr lang="en-US" smtClean="0"/>
              <a:t>‹#›</a:t>
            </a:fld>
            <a:endParaRPr lang="en-US"/>
          </a:p>
        </p:txBody>
      </p:sp>
    </p:spTree>
    <p:extLst>
      <p:ext uri="{BB962C8B-B14F-4D97-AF65-F5344CB8AC3E}">
        <p14:creationId xmlns:p14="http://schemas.microsoft.com/office/powerpoint/2010/main" val="2136190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FEA43-F582-4793-8C3D-D5AF87B489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4BB42C-5470-4D14-95D8-08A21DC75D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4E86F9-3544-4A72-9E64-EDA2EF7FF0B9}"/>
              </a:ext>
            </a:extLst>
          </p:cNvPr>
          <p:cNvSpPr>
            <a:spLocks noGrp="1"/>
          </p:cNvSpPr>
          <p:nvPr>
            <p:ph type="dt" sz="half" idx="10"/>
          </p:nvPr>
        </p:nvSpPr>
        <p:spPr/>
        <p:txBody>
          <a:bodyPr/>
          <a:lstStyle/>
          <a:p>
            <a:fld id="{BEB11ED4-8273-42C6-8300-F1795408DE70}" type="datetimeFigureOut">
              <a:rPr lang="en-US" smtClean="0"/>
              <a:t>8/13/2020</a:t>
            </a:fld>
            <a:endParaRPr lang="en-US"/>
          </a:p>
        </p:txBody>
      </p:sp>
      <p:sp>
        <p:nvSpPr>
          <p:cNvPr id="5" name="Footer Placeholder 4">
            <a:extLst>
              <a:ext uri="{FF2B5EF4-FFF2-40B4-BE49-F238E27FC236}">
                <a16:creationId xmlns:a16="http://schemas.microsoft.com/office/drawing/2014/main" id="{A593D69C-E59A-4351-A45A-CBA548C7D9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ADADDB-5768-4984-9CAE-8D9E3F7BF695}"/>
              </a:ext>
            </a:extLst>
          </p:cNvPr>
          <p:cNvSpPr>
            <a:spLocks noGrp="1"/>
          </p:cNvSpPr>
          <p:nvPr>
            <p:ph type="sldNum" sz="quarter" idx="12"/>
          </p:nvPr>
        </p:nvSpPr>
        <p:spPr/>
        <p:txBody>
          <a:bodyPr/>
          <a:lstStyle/>
          <a:p>
            <a:fld id="{5BA70A90-8B08-400F-AEBD-DA4F0168B3BD}" type="slidenum">
              <a:rPr lang="en-US" smtClean="0"/>
              <a:t>‹#›</a:t>
            </a:fld>
            <a:endParaRPr lang="en-US"/>
          </a:p>
        </p:txBody>
      </p:sp>
    </p:spTree>
    <p:extLst>
      <p:ext uri="{BB962C8B-B14F-4D97-AF65-F5344CB8AC3E}">
        <p14:creationId xmlns:p14="http://schemas.microsoft.com/office/powerpoint/2010/main" val="1508146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C80FE-E2CA-49CC-9F77-2E1753F9F0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E7DFEE-FCCD-44FF-B8C2-6A4DEF9C6E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F1BF3D-D6EB-4073-837C-F830FE9E44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DB0E15-6DA8-47A2-BB92-14CA9AE0DEAC}"/>
              </a:ext>
            </a:extLst>
          </p:cNvPr>
          <p:cNvSpPr>
            <a:spLocks noGrp="1"/>
          </p:cNvSpPr>
          <p:nvPr>
            <p:ph type="dt" sz="half" idx="10"/>
          </p:nvPr>
        </p:nvSpPr>
        <p:spPr/>
        <p:txBody>
          <a:bodyPr/>
          <a:lstStyle/>
          <a:p>
            <a:fld id="{BEB11ED4-8273-42C6-8300-F1795408DE70}" type="datetimeFigureOut">
              <a:rPr lang="en-US" smtClean="0"/>
              <a:t>8/13/2020</a:t>
            </a:fld>
            <a:endParaRPr lang="en-US"/>
          </a:p>
        </p:txBody>
      </p:sp>
      <p:sp>
        <p:nvSpPr>
          <p:cNvPr id="6" name="Footer Placeholder 5">
            <a:extLst>
              <a:ext uri="{FF2B5EF4-FFF2-40B4-BE49-F238E27FC236}">
                <a16:creationId xmlns:a16="http://schemas.microsoft.com/office/drawing/2014/main" id="{A9041577-467B-46EC-803F-B0588BBD2C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A0BC57-820C-400E-A25F-E3CF291C9917}"/>
              </a:ext>
            </a:extLst>
          </p:cNvPr>
          <p:cNvSpPr>
            <a:spLocks noGrp="1"/>
          </p:cNvSpPr>
          <p:nvPr>
            <p:ph type="sldNum" sz="quarter" idx="12"/>
          </p:nvPr>
        </p:nvSpPr>
        <p:spPr/>
        <p:txBody>
          <a:bodyPr/>
          <a:lstStyle/>
          <a:p>
            <a:fld id="{5BA70A90-8B08-400F-AEBD-DA4F0168B3BD}" type="slidenum">
              <a:rPr lang="en-US" smtClean="0"/>
              <a:t>‹#›</a:t>
            </a:fld>
            <a:endParaRPr lang="en-US"/>
          </a:p>
        </p:txBody>
      </p:sp>
    </p:spTree>
    <p:extLst>
      <p:ext uri="{BB962C8B-B14F-4D97-AF65-F5344CB8AC3E}">
        <p14:creationId xmlns:p14="http://schemas.microsoft.com/office/powerpoint/2010/main" val="3951329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F5C26-5C1E-408C-924A-45A54147BBD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1B2C44-D385-4A22-BE4E-066D9820E8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3A506C-6830-49BC-ABFC-578EB2E43B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62D9D9-8BE3-4240-9B2E-FA8B966114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EE8757-78AA-4038-B1FC-3169BAC43B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690212-390B-4BAB-AAB7-30497ED63CDE}"/>
              </a:ext>
            </a:extLst>
          </p:cNvPr>
          <p:cNvSpPr>
            <a:spLocks noGrp="1"/>
          </p:cNvSpPr>
          <p:nvPr>
            <p:ph type="dt" sz="half" idx="10"/>
          </p:nvPr>
        </p:nvSpPr>
        <p:spPr/>
        <p:txBody>
          <a:bodyPr/>
          <a:lstStyle/>
          <a:p>
            <a:fld id="{BEB11ED4-8273-42C6-8300-F1795408DE70}" type="datetimeFigureOut">
              <a:rPr lang="en-US" smtClean="0"/>
              <a:t>8/13/2020</a:t>
            </a:fld>
            <a:endParaRPr lang="en-US"/>
          </a:p>
        </p:txBody>
      </p:sp>
      <p:sp>
        <p:nvSpPr>
          <p:cNvPr id="8" name="Footer Placeholder 7">
            <a:extLst>
              <a:ext uri="{FF2B5EF4-FFF2-40B4-BE49-F238E27FC236}">
                <a16:creationId xmlns:a16="http://schemas.microsoft.com/office/drawing/2014/main" id="{589EFBB0-D801-4489-B608-D331903DF1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6C6018-429A-441E-9524-A1BE2C3F1321}"/>
              </a:ext>
            </a:extLst>
          </p:cNvPr>
          <p:cNvSpPr>
            <a:spLocks noGrp="1"/>
          </p:cNvSpPr>
          <p:nvPr>
            <p:ph type="sldNum" sz="quarter" idx="12"/>
          </p:nvPr>
        </p:nvSpPr>
        <p:spPr/>
        <p:txBody>
          <a:bodyPr/>
          <a:lstStyle/>
          <a:p>
            <a:fld id="{5BA70A90-8B08-400F-AEBD-DA4F0168B3BD}" type="slidenum">
              <a:rPr lang="en-US" smtClean="0"/>
              <a:t>‹#›</a:t>
            </a:fld>
            <a:endParaRPr lang="en-US"/>
          </a:p>
        </p:txBody>
      </p:sp>
    </p:spTree>
    <p:extLst>
      <p:ext uri="{BB962C8B-B14F-4D97-AF65-F5344CB8AC3E}">
        <p14:creationId xmlns:p14="http://schemas.microsoft.com/office/powerpoint/2010/main" val="2386088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15FC0-A506-43F8-84C4-79847747AFF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C57024-8ADB-40E0-82CD-7397F0F8316B}"/>
              </a:ext>
            </a:extLst>
          </p:cNvPr>
          <p:cNvSpPr>
            <a:spLocks noGrp="1"/>
          </p:cNvSpPr>
          <p:nvPr>
            <p:ph type="dt" sz="half" idx="10"/>
          </p:nvPr>
        </p:nvSpPr>
        <p:spPr/>
        <p:txBody>
          <a:bodyPr/>
          <a:lstStyle/>
          <a:p>
            <a:fld id="{BEB11ED4-8273-42C6-8300-F1795408DE70}" type="datetimeFigureOut">
              <a:rPr lang="en-US" smtClean="0"/>
              <a:t>8/13/2020</a:t>
            </a:fld>
            <a:endParaRPr lang="en-US"/>
          </a:p>
        </p:txBody>
      </p:sp>
      <p:sp>
        <p:nvSpPr>
          <p:cNvPr id="4" name="Footer Placeholder 3">
            <a:extLst>
              <a:ext uri="{FF2B5EF4-FFF2-40B4-BE49-F238E27FC236}">
                <a16:creationId xmlns:a16="http://schemas.microsoft.com/office/drawing/2014/main" id="{13B97188-71AD-45E9-B639-E425E87059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24D754-468C-41BF-A995-C9D63333BEBF}"/>
              </a:ext>
            </a:extLst>
          </p:cNvPr>
          <p:cNvSpPr>
            <a:spLocks noGrp="1"/>
          </p:cNvSpPr>
          <p:nvPr>
            <p:ph type="sldNum" sz="quarter" idx="12"/>
          </p:nvPr>
        </p:nvSpPr>
        <p:spPr/>
        <p:txBody>
          <a:bodyPr/>
          <a:lstStyle/>
          <a:p>
            <a:fld id="{5BA70A90-8B08-400F-AEBD-DA4F0168B3BD}" type="slidenum">
              <a:rPr lang="en-US" smtClean="0"/>
              <a:t>‹#›</a:t>
            </a:fld>
            <a:endParaRPr lang="en-US"/>
          </a:p>
        </p:txBody>
      </p:sp>
    </p:spTree>
    <p:extLst>
      <p:ext uri="{BB962C8B-B14F-4D97-AF65-F5344CB8AC3E}">
        <p14:creationId xmlns:p14="http://schemas.microsoft.com/office/powerpoint/2010/main" val="2552464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936A99-21DE-43D7-B94C-C0E81579C8DF}"/>
              </a:ext>
            </a:extLst>
          </p:cNvPr>
          <p:cNvSpPr>
            <a:spLocks noGrp="1"/>
          </p:cNvSpPr>
          <p:nvPr>
            <p:ph type="dt" sz="half" idx="10"/>
          </p:nvPr>
        </p:nvSpPr>
        <p:spPr/>
        <p:txBody>
          <a:bodyPr/>
          <a:lstStyle/>
          <a:p>
            <a:fld id="{BEB11ED4-8273-42C6-8300-F1795408DE70}" type="datetimeFigureOut">
              <a:rPr lang="en-US" smtClean="0"/>
              <a:t>8/13/2020</a:t>
            </a:fld>
            <a:endParaRPr lang="en-US"/>
          </a:p>
        </p:txBody>
      </p:sp>
      <p:sp>
        <p:nvSpPr>
          <p:cNvPr id="3" name="Footer Placeholder 2">
            <a:extLst>
              <a:ext uri="{FF2B5EF4-FFF2-40B4-BE49-F238E27FC236}">
                <a16:creationId xmlns:a16="http://schemas.microsoft.com/office/drawing/2014/main" id="{314F29C6-1C4E-4E61-A494-AEF69B721C1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ABD0890-9A02-4AF2-8C26-A09B044B520B}"/>
              </a:ext>
            </a:extLst>
          </p:cNvPr>
          <p:cNvSpPr>
            <a:spLocks noGrp="1"/>
          </p:cNvSpPr>
          <p:nvPr>
            <p:ph type="sldNum" sz="quarter" idx="12"/>
          </p:nvPr>
        </p:nvSpPr>
        <p:spPr/>
        <p:txBody>
          <a:bodyPr/>
          <a:lstStyle/>
          <a:p>
            <a:fld id="{5BA70A90-8B08-400F-AEBD-DA4F0168B3BD}" type="slidenum">
              <a:rPr lang="en-US" smtClean="0"/>
              <a:t>‹#›</a:t>
            </a:fld>
            <a:endParaRPr lang="en-US"/>
          </a:p>
        </p:txBody>
      </p:sp>
    </p:spTree>
    <p:extLst>
      <p:ext uri="{BB962C8B-B14F-4D97-AF65-F5344CB8AC3E}">
        <p14:creationId xmlns:p14="http://schemas.microsoft.com/office/powerpoint/2010/main" val="2213830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770D5-15E7-46A8-A716-CBF5EED7F4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8A6363-E123-43D4-B4D1-76D04FEE8A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B9F8375-5489-4A32-B19F-F80F3AB27B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524A64-DB38-414B-A51A-18D9744BF9B6}"/>
              </a:ext>
            </a:extLst>
          </p:cNvPr>
          <p:cNvSpPr>
            <a:spLocks noGrp="1"/>
          </p:cNvSpPr>
          <p:nvPr>
            <p:ph type="dt" sz="half" idx="10"/>
          </p:nvPr>
        </p:nvSpPr>
        <p:spPr/>
        <p:txBody>
          <a:bodyPr/>
          <a:lstStyle/>
          <a:p>
            <a:fld id="{BEB11ED4-8273-42C6-8300-F1795408DE70}" type="datetimeFigureOut">
              <a:rPr lang="en-US" smtClean="0"/>
              <a:t>8/13/2020</a:t>
            </a:fld>
            <a:endParaRPr lang="en-US"/>
          </a:p>
        </p:txBody>
      </p:sp>
      <p:sp>
        <p:nvSpPr>
          <p:cNvPr id="6" name="Footer Placeholder 5">
            <a:extLst>
              <a:ext uri="{FF2B5EF4-FFF2-40B4-BE49-F238E27FC236}">
                <a16:creationId xmlns:a16="http://schemas.microsoft.com/office/drawing/2014/main" id="{D6653618-44FC-4128-8BE5-0EFA572EDC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7B8B70-5D75-4396-974D-C2FD38B5DB0D}"/>
              </a:ext>
            </a:extLst>
          </p:cNvPr>
          <p:cNvSpPr>
            <a:spLocks noGrp="1"/>
          </p:cNvSpPr>
          <p:nvPr>
            <p:ph type="sldNum" sz="quarter" idx="12"/>
          </p:nvPr>
        </p:nvSpPr>
        <p:spPr/>
        <p:txBody>
          <a:bodyPr/>
          <a:lstStyle/>
          <a:p>
            <a:fld id="{5BA70A90-8B08-400F-AEBD-DA4F0168B3BD}" type="slidenum">
              <a:rPr lang="en-US" smtClean="0"/>
              <a:t>‹#›</a:t>
            </a:fld>
            <a:endParaRPr lang="en-US"/>
          </a:p>
        </p:txBody>
      </p:sp>
    </p:spTree>
    <p:extLst>
      <p:ext uri="{BB962C8B-B14F-4D97-AF65-F5344CB8AC3E}">
        <p14:creationId xmlns:p14="http://schemas.microsoft.com/office/powerpoint/2010/main" val="2544770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15D64-14F2-45B1-A22B-7A6DAF5CBA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BC15FB-4726-4EDA-80DE-3F1639AE02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5BDE23-EFF4-486E-AA20-0CF2AE5D29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A72C0B-7779-4835-A24E-600B35F2E958}"/>
              </a:ext>
            </a:extLst>
          </p:cNvPr>
          <p:cNvSpPr>
            <a:spLocks noGrp="1"/>
          </p:cNvSpPr>
          <p:nvPr>
            <p:ph type="dt" sz="half" idx="10"/>
          </p:nvPr>
        </p:nvSpPr>
        <p:spPr/>
        <p:txBody>
          <a:bodyPr/>
          <a:lstStyle/>
          <a:p>
            <a:fld id="{BEB11ED4-8273-42C6-8300-F1795408DE70}" type="datetimeFigureOut">
              <a:rPr lang="en-US" smtClean="0"/>
              <a:t>8/13/2020</a:t>
            </a:fld>
            <a:endParaRPr lang="en-US"/>
          </a:p>
        </p:txBody>
      </p:sp>
      <p:sp>
        <p:nvSpPr>
          <p:cNvPr id="6" name="Footer Placeholder 5">
            <a:extLst>
              <a:ext uri="{FF2B5EF4-FFF2-40B4-BE49-F238E27FC236}">
                <a16:creationId xmlns:a16="http://schemas.microsoft.com/office/drawing/2014/main" id="{BF779F4D-66A4-4910-A94E-E0DA761FD4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9C40E9-485B-489F-AA2D-F2DB479DB21A}"/>
              </a:ext>
            </a:extLst>
          </p:cNvPr>
          <p:cNvSpPr>
            <a:spLocks noGrp="1"/>
          </p:cNvSpPr>
          <p:nvPr>
            <p:ph type="sldNum" sz="quarter" idx="12"/>
          </p:nvPr>
        </p:nvSpPr>
        <p:spPr/>
        <p:txBody>
          <a:bodyPr/>
          <a:lstStyle/>
          <a:p>
            <a:fld id="{5BA70A90-8B08-400F-AEBD-DA4F0168B3BD}" type="slidenum">
              <a:rPr lang="en-US" smtClean="0"/>
              <a:t>‹#›</a:t>
            </a:fld>
            <a:endParaRPr lang="en-US"/>
          </a:p>
        </p:txBody>
      </p:sp>
    </p:spTree>
    <p:extLst>
      <p:ext uri="{BB962C8B-B14F-4D97-AF65-F5344CB8AC3E}">
        <p14:creationId xmlns:p14="http://schemas.microsoft.com/office/powerpoint/2010/main" val="2672820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E80CD7-5B79-40B1-9A29-AE2CF5B4E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1CF4C6-D9F2-4E91-AAEE-01CEA7F0E3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C40810-2164-41CE-AFA2-5D66BC726B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B11ED4-8273-42C6-8300-F1795408DE70}" type="datetimeFigureOut">
              <a:rPr lang="en-US" smtClean="0"/>
              <a:t>8/13/2020</a:t>
            </a:fld>
            <a:endParaRPr lang="en-US"/>
          </a:p>
        </p:txBody>
      </p:sp>
      <p:sp>
        <p:nvSpPr>
          <p:cNvPr id="5" name="Footer Placeholder 4">
            <a:extLst>
              <a:ext uri="{FF2B5EF4-FFF2-40B4-BE49-F238E27FC236}">
                <a16:creationId xmlns:a16="http://schemas.microsoft.com/office/drawing/2014/main" id="{29FA28DB-E722-4FC9-AECC-2286AB4769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480CB97-5E1B-4CD8-8A50-8DE52BD563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A70A90-8B08-400F-AEBD-DA4F0168B3BD}" type="slidenum">
              <a:rPr lang="en-US" smtClean="0"/>
              <a:t>‹#›</a:t>
            </a:fld>
            <a:endParaRPr lang="en-US"/>
          </a:p>
        </p:txBody>
      </p:sp>
    </p:spTree>
    <p:extLst>
      <p:ext uri="{BB962C8B-B14F-4D97-AF65-F5344CB8AC3E}">
        <p14:creationId xmlns:p14="http://schemas.microsoft.com/office/powerpoint/2010/main" val="3883004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196C0-1C34-4E7B-A1A1-C40CA4F68EB5}"/>
              </a:ext>
            </a:extLst>
          </p:cNvPr>
          <p:cNvSpPr>
            <a:spLocks noGrp="1"/>
          </p:cNvSpPr>
          <p:nvPr>
            <p:ph type="ctrTitle"/>
          </p:nvPr>
        </p:nvSpPr>
        <p:spPr/>
        <p:txBody>
          <a:bodyPr/>
          <a:lstStyle/>
          <a:p>
            <a:r>
              <a:rPr lang="en-US" dirty="0"/>
              <a:t>Wholesale Storage Load </a:t>
            </a:r>
            <a:br>
              <a:rPr lang="en-US" dirty="0"/>
            </a:br>
            <a:r>
              <a:rPr lang="en-US" dirty="0"/>
              <a:t>Metering of losses</a:t>
            </a:r>
          </a:p>
        </p:txBody>
      </p:sp>
      <p:sp>
        <p:nvSpPr>
          <p:cNvPr id="3" name="Subtitle 2">
            <a:extLst>
              <a:ext uri="{FF2B5EF4-FFF2-40B4-BE49-F238E27FC236}">
                <a16:creationId xmlns:a16="http://schemas.microsoft.com/office/drawing/2014/main" id="{DE26E702-AF19-4D10-8BE1-1AD8A5D9399A}"/>
              </a:ext>
            </a:extLst>
          </p:cNvPr>
          <p:cNvSpPr>
            <a:spLocks noGrp="1"/>
          </p:cNvSpPr>
          <p:nvPr>
            <p:ph type="subTitle" idx="1"/>
          </p:nvPr>
        </p:nvSpPr>
        <p:spPr/>
        <p:txBody>
          <a:bodyPr>
            <a:normAutofit lnSpcReduction="10000"/>
          </a:bodyPr>
          <a:lstStyle/>
          <a:p>
            <a:r>
              <a:rPr lang="en-US" dirty="0"/>
              <a:t>By:</a:t>
            </a:r>
          </a:p>
          <a:p>
            <a:r>
              <a:rPr lang="en-US" dirty="0"/>
              <a:t>Ted Holcombe</a:t>
            </a:r>
          </a:p>
          <a:p>
            <a:r>
              <a:rPr lang="en-US" dirty="0"/>
              <a:t>Dotty DiSanto</a:t>
            </a:r>
          </a:p>
          <a:p>
            <a:r>
              <a:rPr lang="en-US" dirty="0"/>
              <a:t>South Texas Electric Cooperative</a:t>
            </a:r>
          </a:p>
        </p:txBody>
      </p:sp>
    </p:spTree>
    <p:extLst>
      <p:ext uri="{BB962C8B-B14F-4D97-AF65-F5344CB8AC3E}">
        <p14:creationId xmlns:p14="http://schemas.microsoft.com/office/powerpoint/2010/main" val="2643651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8730C7-E3B6-41E5-8ACE-FC765299B6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9518" y="2732422"/>
            <a:ext cx="6877050" cy="3895725"/>
          </a:xfrm>
          <a:prstGeom prst="rect">
            <a:avLst/>
          </a:prstGeom>
        </p:spPr>
      </p:pic>
      <p:sp>
        <p:nvSpPr>
          <p:cNvPr id="9" name="TextBox 8">
            <a:extLst>
              <a:ext uri="{FF2B5EF4-FFF2-40B4-BE49-F238E27FC236}">
                <a16:creationId xmlns:a16="http://schemas.microsoft.com/office/drawing/2014/main" id="{943305FF-4546-4824-A6A9-4EF0D884A3F9}"/>
              </a:ext>
            </a:extLst>
          </p:cNvPr>
          <p:cNvSpPr txBox="1"/>
          <p:nvPr/>
        </p:nvSpPr>
        <p:spPr>
          <a:xfrm>
            <a:off x="6256421" y="229853"/>
            <a:ext cx="5090551" cy="2585323"/>
          </a:xfrm>
          <a:prstGeom prst="rect">
            <a:avLst/>
          </a:prstGeom>
          <a:noFill/>
          <a:ln>
            <a:noFill/>
          </a:ln>
        </p:spPr>
        <p:txBody>
          <a:bodyPr wrap="square" rtlCol="0">
            <a:spAutoFit/>
          </a:bodyPr>
          <a:lstStyle/>
          <a:p>
            <a:r>
              <a:rPr lang="en-US" b="1" dirty="0"/>
              <a:t>A Distributed Interconnected Generation </a:t>
            </a:r>
          </a:p>
          <a:p>
            <a:r>
              <a:rPr lang="en-US" b="1" dirty="0"/>
              <a:t>Battery Storage Facility in ERCOT can be any of the following:</a:t>
            </a:r>
          </a:p>
          <a:p>
            <a:pPr marL="228600" indent="-228600">
              <a:buAutoNum type="arabicPeriod"/>
            </a:pPr>
            <a:r>
              <a:rPr lang="en-US" dirty="0"/>
              <a:t>Electrical Storage System (ESS)</a:t>
            </a:r>
          </a:p>
          <a:p>
            <a:pPr marL="228600" indent="-228600">
              <a:buAutoNum type="arabicPeriod"/>
            </a:pPr>
            <a:r>
              <a:rPr lang="en-US" dirty="0"/>
              <a:t>Electrical Storage Resource (ESR)</a:t>
            </a:r>
          </a:p>
          <a:p>
            <a:pPr marL="228600" indent="-228600">
              <a:buAutoNum type="arabicPeriod"/>
            </a:pPr>
            <a:r>
              <a:rPr lang="en-US" dirty="0"/>
              <a:t>A Whole Sale Storage Load (WSL)</a:t>
            </a:r>
          </a:p>
          <a:p>
            <a:pPr marL="228600" indent="-228600">
              <a:buAutoNum type="arabicPeriod"/>
            </a:pPr>
            <a:r>
              <a:rPr lang="en-US" dirty="0"/>
              <a:t>Generation Resource (GR)</a:t>
            </a:r>
          </a:p>
          <a:p>
            <a:pPr marL="228600" indent="-228600">
              <a:buAutoNum type="arabicPeriod"/>
            </a:pPr>
            <a:r>
              <a:rPr lang="en-US" dirty="0"/>
              <a:t>Distribution Generation (DG)</a:t>
            </a:r>
          </a:p>
          <a:p>
            <a:pPr marL="228600" indent="-228600">
              <a:buAutoNum type="arabicPeriod"/>
            </a:pPr>
            <a:endParaRPr lang="en-US" dirty="0"/>
          </a:p>
        </p:txBody>
      </p:sp>
    </p:spTree>
    <p:extLst>
      <p:ext uri="{BB962C8B-B14F-4D97-AF65-F5344CB8AC3E}">
        <p14:creationId xmlns:p14="http://schemas.microsoft.com/office/powerpoint/2010/main" val="3585746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69A3E29-B7A0-4F13-9499-D21E237B340A}"/>
              </a:ext>
            </a:extLst>
          </p:cNvPr>
          <p:cNvSpPr txBox="1"/>
          <p:nvPr/>
        </p:nvSpPr>
        <p:spPr>
          <a:xfrm>
            <a:off x="592016" y="2087493"/>
            <a:ext cx="1448974" cy="1815882"/>
          </a:xfrm>
          <a:prstGeom prst="rect">
            <a:avLst/>
          </a:prstGeom>
          <a:noFill/>
          <a:ln w="38100">
            <a:solidFill>
              <a:srgbClr val="0070C0"/>
            </a:solidFill>
          </a:ln>
        </p:spPr>
        <p:txBody>
          <a:bodyPr wrap="square" rtlCol="0">
            <a:spAutoFit/>
          </a:bodyPr>
          <a:lstStyle/>
          <a:p>
            <a:pPr algn="ctr"/>
            <a:r>
              <a:rPr lang="en-US" sz="1400" dirty="0"/>
              <a:t>WSL to Charge Battery </a:t>
            </a:r>
          </a:p>
          <a:p>
            <a:pPr algn="ctr"/>
            <a:r>
              <a:rPr lang="en-US" sz="1400" dirty="0"/>
              <a:t>(EPS Channel 1)</a:t>
            </a:r>
          </a:p>
          <a:p>
            <a:pPr algn="ctr"/>
            <a:endParaRPr lang="en-US" sz="1400" dirty="0"/>
          </a:p>
          <a:p>
            <a:pPr algn="ctr"/>
            <a:r>
              <a:rPr lang="en-US" sz="1400" dirty="0"/>
              <a:t>Generation from Discharge of Battery</a:t>
            </a:r>
          </a:p>
          <a:p>
            <a:pPr algn="ctr"/>
            <a:r>
              <a:rPr lang="en-US" sz="1400" dirty="0"/>
              <a:t> (EPS Channel 4)</a:t>
            </a:r>
          </a:p>
        </p:txBody>
      </p:sp>
      <p:sp>
        <p:nvSpPr>
          <p:cNvPr id="8" name="TextBox 7">
            <a:extLst>
              <a:ext uri="{FF2B5EF4-FFF2-40B4-BE49-F238E27FC236}">
                <a16:creationId xmlns:a16="http://schemas.microsoft.com/office/drawing/2014/main" id="{1E0976F4-5772-4745-A80C-AE0D993EFFA6}"/>
              </a:ext>
            </a:extLst>
          </p:cNvPr>
          <p:cNvSpPr txBox="1"/>
          <p:nvPr/>
        </p:nvSpPr>
        <p:spPr>
          <a:xfrm>
            <a:off x="509421" y="1782153"/>
            <a:ext cx="1519311" cy="276999"/>
          </a:xfrm>
          <a:prstGeom prst="rect">
            <a:avLst/>
          </a:prstGeom>
          <a:noFill/>
        </p:spPr>
        <p:txBody>
          <a:bodyPr wrap="square" rtlCol="0">
            <a:spAutoFit/>
          </a:bodyPr>
          <a:lstStyle/>
          <a:p>
            <a:r>
              <a:rPr lang="en-US" sz="1200" dirty="0"/>
              <a:t>Battery Units</a:t>
            </a:r>
          </a:p>
        </p:txBody>
      </p:sp>
      <p:sp>
        <p:nvSpPr>
          <p:cNvPr id="11" name="Rectangle 10">
            <a:extLst>
              <a:ext uri="{FF2B5EF4-FFF2-40B4-BE49-F238E27FC236}">
                <a16:creationId xmlns:a16="http://schemas.microsoft.com/office/drawing/2014/main" id="{14218FF4-4904-4BD9-8B4C-EA82C7A948C0}"/>
              </a:ext>
            </a:extLst>
          </p:cNvPr>
          <p:cNvSpPr/>
          <p:nvPr/>
        </p:nvSpPr>
        <p:spPr>
          <a:xfrm>
            <a:off x="6679174" y="2782056"/>
            <a:ext cx="447821" cy="49839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BCE14240-226A-4056-B0A3-929B11DD7887}"/>
              </a:ext>
            </a:extLst>
          </p:cNvPr>
          <p:cNvSpPr/>
          <p:nvPr/>
        </p:nvSpPr>
        <p:spPr>
          <a:xfrm>
            <a:off x="9499746" y="2782056"/>
            <a:ext cx="844062" cy="4923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DF00407-9CDF-4DA9-92BD-55E717500027}"/>
              </a:ext>
            </a:extLst>
          </p:cNvPr>
          <p:cNvSpPr/>
          <p:nvPr/>
        </p:nvSpPr>
        <p:spPr>
          <a:xfrm>
            <a:off x="6681518" y="3823364"/>
            <a:ext cx="447821" cy="49839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19" name="Oval 18">
            <a:extLst>
              <a:ext uri="{FF2B5EF4-FFF2-40B4-BE49-F238E27FC236}">
                <a16:creationId xmlns:a16="http://schemas.microsoft.com/office/drawing/2014/main" id="{2F2E157A-6975-429E-89DF-390DFD0762B9}"/>
              </a:ext>
            </a:extLst>
          </p:cNvPr>
          <p:cNvSpPr/>
          <p:nvPr/>
        </p:nvSpPr>
        <p:spPr>
          <a:xfrm>
            <a:off x="3875014" y="2782056"/>
            <a:ext cx="529872" cy="4923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DDC6DD12-2D4C-43F2-8AF5-11E6ECC36277}"/>
              </a:ext>
            </a:extLst>
          </p:cNvPr>
          <p:cNvSpPr/>
          <p:nvPr/>
        </p:nvSpPr>
        <p:spPr>
          <a:xfrm>
            <a:off x="7975745" y="2776029"/>
            <a:ext cx="540433" cy="4983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FE875AF6-AC07-4BE7-A6A3-B6111AEEB26D}"/>
              </a:ext>
            </a:extLst>
          </p:cNvPr>
          <p:cNvSpPr txBox="1"/>
          <p:nvPr/>
        </p:nvSpPr>
        <p:spPr>
          <a:xfrm>
            <a:off x="3636616" y="2503984"/>
            <a:ext cx="1519311" cy="307777"/>
          </a:xfrm>
          <a:prstGeom prst="rect">
            <a:avLst/>
          </a:prstGeom>
          <a:noFill/>
        </p:spPr>
        <p:txBody>
          <a:bodyPr wrap="square" rtlCol="0">
            <a:spAutoFit/>
          </a:bodyPr>
          <a:lstStyle/>
          <a:p>
            <a:r>
              <a:rPr lang="en-US" sz="1400" dirty="0"/>
              <a:t>EPS Metering</a:t>
            </a:r>
          </a:p>
        </p:txBody>
      </p:sp>
      <p:sp>
        <p:nvSpPr>
          <p:cNvPr id="25" name="TextBox 24">
            <a:extLst>
              <a:ext uri="{FF2B5EF4-FFF2-40B4-BE49-F238E27FC236}">
                <a16:creationId xmlns:a16="http://schemas.microsoft.com/office/drawing/2014/main" id="{4076CD40-014F-4CED-8846-F7DDDD39DD45}"/>
              </a:ext>
            </a:extLst>
          </p:cNvPr>
          <p:cNvSpPr txBox="1"/>
          <p:nvPr/>
        </p:nvSpPr>
        <p:spPr>
          <a:xfrm>
            <a:off x="7782445" y="2514581"/>
            <a:ext cx="1744394" cy="307777"/>
          </a:xfrm>
          <a:prstGeom prst="rect">
            <a:avLst/>
          </a:prstGeom>
          <a:noFill/>
        </p:spPr>
        <p:txBody>
          <a:bodyPr wrap="square" rtlCol="0">
            <a:spAutoFit/>
          </a:bodyPr>
          <a:lstStyle/>
          <a:p>
            <a:r>
              <a:rPr lang="en-US" sz="1400" dirty="0"/>
              <a:t>TDSP Metering</a:t>
            </a:r>
          </a:p>
        </p:txBody>
      </p:sp>
      <p:sp>
        <p:nvSpPr>
          <p:cNvPr id="27" name="TextBox 26">
            <a:extLst>
              <a:ext uri="{FF2B5EF4-FFF2-40B4-BE49-F238E27FC236}">
                <a16:creationId xmlns:a16="http://schemas.microsoft.com/office/drawing/2014/main" id="{47E86201-3F0B-4D86-9135-731D5E6C2A7D}"/>
              </a:ext>
            </a:extLst>
          </p:cNvPr>
          <p:cNvSpPr txBox="1"/>
          <p:nvPr/>
        </p:nvSpPr>
        <p:spPr>
          <a:xfrm>
            <a:off x="9054268" y="2135724"/>
            <a:ext cx="1744394" cy="523220"/>
          </a:xfrm>
          <a:prstGeom prst="rect">
            <a:avLst/>
          </a:prstGeom>
          <a:noFill/>
        </p:spPr>
        <p:txBody>
          <a:bodyPr wrap="square" rtlCol="0">
            <a:spAutoFit/>
          </a:bodyPr>
          <a:lstStyle/>
          <a:p>
            <a:pPr algn="ctr"/>
            <a:r>
              <a:rPr lang="en-US" sz="1400" dirty="0"/>
              <a:t>TDSP Substation transformer</a:t>
            </a:r>
          </a:p>
        </p:txBody>
      </p:sp>
      <p:cxnSp>
        <p:nvCxnSpPr>
          <p:cNvPr id="29" name="Straight Connector 28">
            <a:extLst>
              <a:ext uri="{FF2B5EF4-FFF2-40B4-BE49-F238E27FC236}">
                <a16:creationId xmlns:a16="http://schemas.microsoft.com/office/drawing/2014/main" id="{60945906-DEBF-4B40-BC1C-12D42BB3A7E8}"/>
              </a:ext>
            </a:extLst>
          </p:cNvPr>
          <p:cNvCxnSpPr>
            <a:cxnSpLocks/>
          </p:cNvCxnSpPr>
          <p:nvPr/>
        </p:nvCxnSpPr>
        <p:spPr>
          <a:xfrm>
            <a:off x="6347973" y="2992395"/>
            <a:ext cx="5229739" cy="79632"/>
          </a:xfrm>
          <a:prstGeom prst="line">
            <a:avLst/>
          </a:prstGeom>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5F2DDF60-609D-4C7D-8A24-7F9917A4E294}"/>
              </a:ext>
            </a:extLst>
          </p:cNvPr>
          <p:cNvSpPr/>
          <p:nvPr/>
        </p:nvSpPr>
        <p:spPr>
          <a:xfrm>
            <a:off x="6350928" y="1641774"/>
            <a:ext cx="4571995" cy="2961749"/>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1E608F8-D802-4D78-8454-503B327DE561}"/>
              </a:ext>
            </a:extLst>
          </p:cNvPr>
          <p:cNvSpPr txBox="1"/>
          <p:nvPr/>
        </p:nvSpPr>
        <p:spPr>
          <a:xfrm>
            <a:off x="6601685" y="2809325"/>
            <a:ext cx="991772" cy="461665"/>
          </a:xfrm>
          <a:prstGeom prst="rect">
            <a:avLst/>
          </a:prstGeom>
          <a:noFill/>
        </p:spPr>
        <p:txBody>
          <a:bodyPr wrap="square" rtlCol="0">
            <a:spAutoFit/>
          </a:bodyPr>
          <a:lstStyle/>
          <a:p>
            <a:r>
              <a:rPr lang="en-US" sz="1200" dirty="0"/>
              <a:t>Feeder</a:t>
            </a:r>
          </a:p>
          <a:p>
            <a:r>
              <a:rPr lang="en-US" sz="1200" dirty="0"/>
              <a:t>Breaker</a:t>
            </a:r>
            <a:endParaRPr lang="en-US" dirty="0"/>
          </a:p>
        </p:txBody>
      </p:sp>
      <p:sp>
        <p:nvSpPr>
          <p:cNvPr id="36" name="TextBox 35">
            <a:extLst>
              <a:ext uri="{FF2B5EF4-FFF2-40B4-BE49-F238E27FC236}">
                <a16:creationId xmlns:a16="http://schemas.microsoft.com/office/drawing/2014/main" id="{92E7E9F7-532B-403D-9FCB-734CD28E6491}"/>
              </a:ext>
            </a:extLst>
          </p:cNvPr>
          <p:cNvSpPr txBox="1"/>
          <p:nvPr/>
        </p:nvSpPr>
        <p:spPr>
          <a:xfrm>
            <a:off x="6593754" y="3832825"/>
            <a:ext cx="769028" cy="461665"/>
          </a:xfrm>
          <a:prstGeom prst="rect">
            <a:avLst/>
          </a:prstGeom>
          <a:noFill/>
        </p:spPr>
        <p:txBody>
          <a:bodyPr wrap="square" rtlCol="0">
            <a:spAutoFit/>
          </a:bodyPr>
          <a:lstStyle/>
          <a:p>
            <a:r>
              <a:rPr lang="en-US" sz="1200" dirty="0"/>
              <a:t>Feeder</a:t>
            </a:r>
          </a:p>
          <a:p>
            <a:r>
              <a:rPr lang="en-US" sz="1200" dirty="0"/>
              <a:t>Breaker</a:t>
            </a:r>
          </a:p>
        </p:txBody>
      </p:sp>
      <p:cxnSp>
        <p:nvCxnSpPr>
          <p:cNvPr id="42" name="Straight Connector 41">
            <a:extLst>
              <a:ext uri="{FF2B5EF4-FFF2-40B4-BE49-F238E27FC236}">
                <a16:creationId xmlns:a16="http://schemas.microsoft.com/office/drawing/2014/main" id="{11E8BE10-CF46-4A29-8CB7-6E8F2AB3BC59}"/>
              </a:ext>
            </a:extLst>
          </p:cNvPr>
          <p:cNvCxnSpPr>
            <a:cxnSpLocks/>
          </p:cNvCxnSpPr>
          <p:nvPr/>
        </p:nvCxnSpPr>
        <p:spPr>
          <a:xfrm>
            <a:off x="7448202" y="3043891"/>
            <a:ext cx="0" cy="991371"/>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5A9070E4-1586-4A05-AAF4-AF04A79CAABA}"/>
              </a:ext>
            </a:extLst>
          </p:cNvPr>
          <p:cNvCxnSpPr>
            <a:cxnSpLocks/>
          </p:cNvCxnSpPr>
          <p:nvPr/>
        </p:nvCxnSpPr>
        <p:spPr>
          <a:xfrm>
            <a:off x="5762171" y="4035262"/>
            <a:ext cx="1686031" cy="19868"/>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1EDCCCA7-9E98-44CA-8942-3A65EE081B47}"/>
              </a:ext>
            </a:extLst>
          </p:cNvPr>
          <p:cNvCxnSpPr/>
          <p:nvPr/>
        </p:nvCxnSpPr>
        <p:spPr>
          <a:xfrm>
            <a:off x="2489982" y="2720500"/>
            <a:ext cx="0" cy="559951"/>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49" name="Straight Connector 48">
            <a:extLst>
              <a:ext uri="{FF2B5EF4-FFF2-40B4-BE49-F238E27FC236}">
                <a16:creationId xmlns:a16="http://schemas.microsoft.com/office/drawing/2014/main" id="{E728EABA-4FC2-4BB2-84A4-36E28441D265}"/>
              </a:ext>
            </a:extLst>
          </p:cNvPr>
          <p:cNvCxnSpPr/>
          <p:nvPr/>
        </p:nvCxnSpPr>
        <p:spPr>
          <a:xfrm>
            <a:off x="10681433" y="2792051"/>
            <a:ext cx="0" cy="559951"/>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50" name="Straight Connector 49">
            <a:extLst>
              <a:ext uri="{FF2B5EF4-FFF2-40B4-BE49-F238E27FC236}">
                <a16:creationId xmlns:a16="http://schemas.microsoft.com/office/drawing/2014/main" id="{21F47F98-1EA1-4785-A6D9-1CD52E8FC796}"/>
              </a:ext>
            </a:extLst>
          </p:cNvPr>
          <p:cNvCxnSpPr>
            <a:cxnSpLocks/>
          </p:cNvCxnSpPr>
          <p:nvPr/>
        </p:nvCxnSpPr>
        <p:spPr>
          <a:xfrm>
            <a:off x="4561980" y="3015176"/>
            <a:ext cx="0" cy="2459836"/>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1362C083-9812-4CBC-93B5-1F2816DE9DA1}"/>
              </a:ext>
            </a:extLst>
          </p:cNvPr>
          <p:cNvCxnSpPr>
            <a:cxnSpLocks/>
          </p:cNvCxnSpPr>
          <p:nvPr/>
        </p:nvCxnSpPr>
        <p:spPr>
          <a:xfrm>
            <a:off x="2479968" y="5459554"/>
            <a:ext cx="2082012" cy="0"/>
          </a:xfrm>
          <a:prstGeom prst="line">
            <a:avLst/>
          </a:prstGeom>
        </p:spPr>
        <p:style>
          <a:lnRef idx="1">
            <a:schemeClr val="accent1"/>
          </a:lnRef>
          <a:fillRef idx="0">
            <a:schemeClr val="accent1"/>
          </a:fillRef>
          <a:effectRef idx="0">
            <a:schemeClr val="accent1"/>
          </a:effectRef>
          <a:fontRef idx="minor">
            <a:schemeClr val="tx1"/>
          </a:fontRef>
        </p:style>
      </p:cxnSp>
      <p:sp>
        <p:nvSpPr>
          <p:cNvPr id="54" name="Oval 53">
            <a:extLst>
              <a:ext uri="{FF2B5EF4-FFF2-40B4-BE49-F238E27FC236}">
                <a16:creationId xmlns:a16="http://schemas.microsoft.com/office/drawing/2014/main" id="{7B394BE4-E93D-472D-B611-9A0AB2D187A5}"/>
              </a:ext>
            </a:extLst>
          </p:cNvPr>
          <p:cNvSpPr/>
          <p:nvPr/>
        </p:nvSpPr>
        <p:spPr>
          <a:xfrm>
            <a:off x="3442434" y="5213369"/>
            <a:ext cx="529872" cy="4923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DE5F8202-75B0-43D4-B753-34818A473649}"/>
              </a:ext>
            </a:extLst>
          </p:cNvPr>
          <p:cNvSpPr txBox="1"/>
          <p:nvPr/>
        </p:nvSpPr>
        <p:spPr>
          <a:xfrm>
            <a:off x="3115358" y="4744188"/>
            <a:ext cx="1519311" cy="523220"/>
          </a:xfrm>
          <a:prstGeom prst="rect">
            <a:avLst/>
          </a:prstGeom>
          <a:noFill/>
        </p:spPr>
        <p:txBody>
          <a:bodyPr wrap="square" rtlCol="0">
            <a:spAutoFit/>
          </a:bodyPr>
          <a:lstStyle/>
          <a:p>
            <a:r>
              <a:rPr lang="en-US" sz="1400" dirty="0"/>
              <a:t>Distribution (DSP) Metering</a:t>
            </a:r>
          </a:p>
        </p:txBody>
      </p:sp>
      <p:sp>
        <p:nvSpPr>
          <p:cNvPr id="58" name="TextBox 57">
            <a:extLst>
              <a:ext uri="{FF2B5EF4-FFF2-40B4-BE49-F238E27FC236}">
                <a16:creationId xmlns:a16="http://schemas.microsoft.com/office/drawing/2014/main" id="{BCB2E564-731B-45BE-9EDD-5171A5944C25}"/>
              </a:ext>
            </a:extLst>
          </p:cNvPr>
          <p:cNvSpPr txBox="1"/>
          <p:nvPr/>
        </p:nvSpPr>
        <p:spPr>
          <a:xfrm>
            <a:off x="1070845" y="5021081"/>
            <a:ext cx="1448974" cy="738664"/>
          </a:xfrm>
          <a:prstGeom prst="rect">
            <a:avLst/>
          </a:prstGeom>
          <a:noFill/>
          <a:ln w="38100">
            <a:solidFill>
              <a:srgbClr val="0070C0"/>
            </a:solidFill>
          </a:ln>
        </p:spPr>
        <p:txBody>
          <a:bodyPr wrap="square" rtlCol="0">
            <a:spAutoFit/>
          </a:bodyPr>
          <a:lstStyle/>
          <a:p>
            <a:pPr algn="ctr"/>
            <a:r>
              <a:rPr lang="en-US" sz="1400" dirty="0"/>
              <a:t>Auxiliary Load</a:t>
            </a:r>
          </a:p>
          <a:p>
            <a:pPr algn="ctr"/>
            <a:r>
              <a:rPr lang="en-US" sz="1400" dirty="0"/>
              <a:t>AC, Lighting, security, etc.</a:t>
            </a:r>
          </a:p>
        </p:txBody>
      </p:sp>
      <p:sp>
        <p:nvSpPr>
          <p:cNvPr id="60" name="TextBox 59">
            <a:extLst>
              <a:ext uri="{FF2B5EF4-FFF2-40B4-BE49-F238E27FC236}">
                <a16:creationId xmlns:a16="http://schemas.microsoft.com/office/drawing/2014/main" id="{116A592D-DBAE-44F6-8858-B51209C39E92}"/>
              </a:ext>
            </a:extLst>
          </p:cNvPr>
          <p:cNvSpPr txBox="1"/>
          <p:nvPr/>
        </p:nvSpPr>
        <p:spPr>
          <a:xfrm>
            <a:off x="2588139" y="3055686"/>
            <a:ext cx="1519311" cy="261610"/>
          </a:xfrm>
          <a:prstGeom prst="rect">
            <a:avLst/>
          </a:prstGeom>
          <a:noFill/>
        </p:spPr>
        <p:txBody>
          <a:bodyPr wrap="square" rtlCol="0">
            <a:spAutoFit/>
          </a:bodyPr>
          <a:lstStyle/>
          <a:p>
            <a:r>
              <a:rPr lang="en-US" sz="1100" dirty="0"/>
              <a:t>20’ Distribution Line</a:t>
            </a:r>
          </a:p>
        </p:txBody>
      </p:sp>
      <p:sp>
        <p:nvSpPr>
          <p:cNvPr id="62" name="TextBox 61">
            <a:extLst>
              <a:ext uri="{FF2B5EF4-FFF2-40B4-BE49-F238E27FC236}">
                <a16:creationId xmlns:a16="http://schemas.microsoft.com/office/drawing/2014/main" id="{F1FCDB90-4FE6-4351-97FB-0360FBD35996}"/>
              </a:ext>
            </a:extLst>
          </p:cNvPr>
          <p:cNvSpPr txBox="1"/>
          <p:nvPr/>
        </p:nvSpPr>
        <p:spPr>
          <a:xfrm>
            <a:off x="4686565" y="3040158"/>
            <a:ext cx="1519311" cy="261610"/>
          </a:xfrm>
          <a:prstGeom prst="rect">
            <a:avLst/>
          </a:prstGeom>
          <a:noFill/>
        </p:spPr>
        <p:txBody>
          <a:bodyPr wrap="square" rtlCol="0">
            <a:spAutoFit/>
          </a:bodyPr>
          <a:lstStyle/>
          <a:p>
            <a:r>
              <a:rPr lang="en-US" sz="1100" dirty="0"/>
              <a:t>200’ Distribution Line</a:t>
            </a:r>
          </a:p>
        </p:txBody>
      </p:sp>
      <p:sp>
        <p:nvSpPr>
          <p:cNvPr id="64" name="TextBox 63">
            <a:extLst>
              <a:ext uri="{FF2B5EF4-FFF2-40B4-BE49-F238E27FC236}">
                <a16:creationId xmlns:a16="http://schemas.microsoft.com/office/drawing/2014/main" id="{88B92620-8AEC-40A1-9DF9-FBFDEECED9C9}"/>
              </a:ext>
            </a:extLst>
          </p:cNvPr>
          <p:cNvSpPr txBox="1"/>
          <p:nvPr/>
        </p:nvSpPr>
        <p:spPr>
          <a:xfrm>
            <a:off x="2658037" y="1145187"/>
            <a:ext cx="3278949" cy="307777"/>
          </a:xfrm>
          <a:prstGeom prst="rect">
            <a:avLst/>
          </a:prstGeom>
          <a:noFill/>
        </p:spPr>
        <p:txBody>
          <a:bodyPr wrap="square" rtlCol="0">
            <a:spAutoFit/>
          </a:bodyPr>
          <a:lstStyle/>
          <a:p>
            <a:r>
              <a:rPr lang="en-US" sz="1400" dirty="0"/>
              <a:t>Service Delivery Point</a:t>
            </a:r>
          </a:p>
        </p:txBody>
      </p:sp>
      <p:sp>
        <p:nvSpPr>
          <p:cNvPr id="66" name="TextBox 65">
            <a:extLst>
              <a:ext uri="{FF2B5EF4-FFF2-40B4-BE49-F238E27FC236}">
                <a16:creationId xmlns:a16="http://schemas.microsoft.com/office/drawing/2014/main" id="{21082492-CAD2-4484-B0CC-C6B5809B8F39}"/>
              </a:ext>
            </a:extLst>
          </p:cNvPr>
          <p:cNvSpPr txBox="1"/>
          <p:nvPr/>
        </p:nvSpPr>
        <p:spPr>
          <a:xfrm>
            <a:off x="10966775" y="2840242"/>
            <a:ext cx="1519311" cy="430887"/>
          </a:xfrm>
          <a:prstGeom prst="rect">
            <a:avLst/>
          </a:prstGeom>
          <a:noFill/>
        </p:spPr>
        <p:txBody>
          <a:bodyPr wrap="square" rtlCol="0">
            <a:spAutoFit/>
          </a:bodyPr>
          <a:lstStyle/>
          <a:p>
            <a:r>
              <a:rPr lang="en-US" sz="1100" dirty="0"/>
              <a:t>Transmission </a:t>
            </a:r>
          </a:p>
          <a:p>
            <a:r>
              <a:rPr lang="en-US" sz="1100" dirty="0"/>
              <a:t>Voltage</a:t>
            </a:r>
          </a:p>
        </p:txBody>
      </p:sp>
      <p:sp>
        <p:nvSpPr>
          <p:cNvPr id="68" name="TextBox 67">
            <a:extLst>
              <a:ext uri="{FF2B5EF4-FFF2-40B4-BE49-F238E27FC236}">
                <a16:creationId xmlns:a16="http://schemas.microsoft.com/office/drawing/2014/main" id="{AC1B3220-C9FF-42D7-AEE1-E2CD193AF2E9}"/>
              </a:ext>
            </a:extLst>
          </p:cNvPr>
          <p:cNvSpPr txBox="1"/>
          <p:nvPr/>
        </p:nvSpPr>
        <p:spPr>
          <a:xfrm>
            <a:off x="4975561" y="3847954"/>
            <a:ext cx="945601" cy="430887"/>
          </a:xfrm>
          <a:prstGeom prst="rect">
            <a:avLst/>
          </a:prstGeom>
          <a:noFill/>
        </p:spPr>
        <p:txBody>
          <a:bodyPr wrap="square" rtlCol="0">
            <a:spAutoFit/>
          </a:bodyPr>
          <a:lstStyle/>
          <a:p>
            <a:r>
              <a:rPr lang="en-US" sz="1100" dirty="0"/>
              <a:t>Distribution </a:t>
            </a:r>
          </a:p>
          <a:p>
            <a:r>
              <a:rPr lang="en-US" sz="1100" dirty="0"/>
              <a:t>Load</a:t>
            </a:r>
          </a:p>
        </p:txBody>
      </p:sp>
      <p:cxnSp>
        <p:nvCxnSpPr>
          <p:cNvPr id="70" name="Straight Arrow Connector 69">
            <a:extLst>
              <a:ext uri="{FF2B5EF4-FFF2-40B4-BE49-F238E27FC236}">
                <a16:creationId xmlns:a16="http://schemas.microsoft.com/office/drawing/2014/main" id="{E6AC7B2A-7F39-4EF6-A698-4AE6C3DB5D14}"/>
              </a:ext>
            </a:extLst>
          </p:cNvPr>
          <p:cNvCxnSpPr>
            <a:cxnSpLocks/>
          </p:cNvCxnSpPr>
          <p:nvPr/>
        </p:nvCxnSpPr>
        <p:spPr>
          <a:xfrm flipH="1">
            <a:off x="2477494" y="1309926"/>
            <a:ext cx="265984" cy="1409029"/>
          </a:xfrm>
          <a:prstGeom prst="straightConnector1">
            <a:avLst/>
          </a:prstGeom>
          <a:ln>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35A0D388-92D7-434D-86A0-26B242026464}"/>
              </a:ext>
            </a:extLst>
          </p:cNvPr>
          <p:cNvSpPr txBox="1"/>
          <p:nvPr/>
        </p:nvSpPr>
        <p:spPr>
          <a:xfrm>
            <a:off x="10922289" y="1113849"/>
            <a:ext cx="593658" cy="307777"/>
          </a:xfrm>
          <a:prstGeom prst="rect">
            <a:avLst/>
          </a:prstGeom>
          <a:noFill/>
        </p:spPr>
        <p:txBody>
          <a:bodyPr wrap="square" rtlCol="0">
            <a:spAutoFit/>
          </a:bodyPr>
          <a:lstStyle/>
          <a:p>
            <a:r>
              <a:rPr lang="en-US" sz="1400" dirty="0"/>
              <a:t>POI</a:t>
            </a:r>
            <a:endParaRPr lang="en-US" sz="1200" dirty="0"/>
          </a:p>
        </p:txBody>
      </p:sp>
      <p:cxnSp>
        <p:nvCxnSpPr>
          <p:cNvPr id="77" name="Straight Arrow Connector 76">
            <a:extLst>
              <a:ext uri="{FF2B5EF4-FFF2-40B4-BE49-F238E27FC236}">
                <a16:creationId xmlns:a16="http://schemas.microsoft.com/office/drawing/2014/main" id="{00EDEBCA-D699-4F2E-A215-D67A0F3558D1}"/>
              </a:ext>
            </a:extLst>
          </p:cNvPr>
          <p:cNvCxnSpPr>
            <a:cxnSpLocks/>
          </p:cNvCxnSpPr>
          <p:nvPr/>
        </p:nvCxnSpPr>
        <p:spPr>
          <a:xfrm flipH="1">
            <a:off x="10681433" y="1343015"/>
            <a:ext cx="265984" cy="1409029"/>
          </a:xfrm>
          <a:prstGeom prst="straightConnector1">
            <a:avLst/>
          </a:prstGeom>
          <a:ln>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244860F0-C91B-4278-8C2F-2C746B88A3CF}"/>
              </a:ext>
            </a:extLst>
          </p:cNvPr>
          <p:cNvSpPr txBox="1"/>
          <p:nvPr/>
        </p:nvSpPr>
        <p:spPr>
          <a:xfrm>
            <a:off x="6305626" y="1413449"/>
            <a:ext cx="1519311" cy="276999"/>
          </a:xfrm>
          <a:prstGeom prst="rect">
            <a:avLst/>
          </a:prstGeom>
          <a:noFill/>
        </p:spPr>
        <p:txBody>
          <a:bodyPr wrap="square" rtlCol="0">
            <a:spAutoFit/>
          </a:bodyPr>
          <a:lstStyle/>
          <a:p>
            <a:r>
              <a:rPr lang="en-US" sz="1200" dirty="0"/>
              <a:t>Distribution Station</a:t>
            </a:r>
          </a:p>
        </p:txBody>
      </p:sp>
      <p:sp>
        <p:nvSpPr>
          <p:cNvPr id="82" name="TextBox 81">
            <a:extLst>
              <a:ext uri="{FF2B5EF4-FFF2-40B4-BE49-F238E27FC236}">
                <a16:creationId xmlns:a16="http://schemas.microsoft.com/office/drawing/2014/main" id="{37E758F1-0AE3-45C9-8398-36B8C3CDF392}"/>
              </a:ext>
            </a:extLst>
          </p:cNvPr>
          <p:cNvSpPr txBox="1"/>
          <p:nvPr/>
        </p:nvSpPr>
        <p:spPr>
          <a:xfrm>
            <a:off x="2743478" y="1339164"/>
            <a:ext cx="3278949" cy="461665"/>
          </a:xfrm>
          <a:prstGeom prst="rect">
            <a:avLst/>
          </a:prstGeom>
          <a:noFill/>
        </p:spPr>
        <p:txBody>
          <a:bodyPr wrap="square" rtlCol="0">
            <a:spAutoFit/>
          </a:bodyPr>
          <a:lstStyle/>
          <a:p>
            <a:r>
              <a:rPr lang="en-US" sz="1200" dirty="0"/>
              <a:t>* Change of ownership and SDP from Coop to ESR</a:t>
            </a:r>
          </a:p>
          <a:p>
            <a:r>
              <a:rPr lang="en-US" sz="1200" dirty="0"/>
              <a:t>* Settlement Point for DG and WSL</a:t>
            </a:r>
          </a:p>
        </p:txBody>
      </p:sp>
      <p:cxnSp>
        <p:nvCxnSpPr>
          <p:cNvPr id="84" name="Straight Connector 83">
            <a:extLst>
              <a:ext uri="{FF2B5EF4-FFF2-40B4-BE49-F238E27FC236}">
                <a16:creationId xmlns:a16="http://schemas.microsoft.com/office/drawing/2014/main" id="{A4E03C5E-8F40-4E6E-BD63-A7EE4196C8FA}"/>
              </a:ext>
            </a:extLst>
          </p:cNvPr>
          <p:cNvCxnSpPr/>
          <p:nvPr/>
        </p:nvCxnSpPr>
        <p:spPr>
          <a:xfrm>
            <a:off x="4686565" y="1920652"/>
            <a:ext cx="0" cy="4581748"/>
          </a:xfrm>
          <a:prstGeom prst="line">
            <a:avLst/>
          </a:prstGeom>
          <a:ln>
            <a:solidFill>
              <a:srgbClr val="00B0F0"/>
            </a:solidFill>
            <a:prstDash val="lgDashDotDot"/>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6055429B-45F2-4261-9AFB-2DD475A8B29E}"/>
              </a:ext>
            </a:extLst>
          </p:cNvPr>
          <p:cNvSpPr txBox="1"/>
          <p:nvPr/>
        </p:nvSpPr>
        <p:spPr>
          <a:xfrm rot="5400000">
            <a:off x="4000659" y="6037771"/>
            <a:ext cx="1185817" cy="261610"/>
          </a:xfrm>
          <a:prstGeom prst="rect">
            <a:avLst/>
          </a:prstGeom>
          <a:noFill/>
        </p:spPr>
        <p:txBody>
          <a:bodyPr wrap="square" rtlCol="0">
            <a:spAutoFit/>
          </a:bodyPr>
          <a:lstStyle/>
          <a:p>
            <a:r>
              <a:rPr lang="en-US" sz="1100" dirty="0"/>
              <a:t>Battery Facility </a:t>
            </a:r>
          </a:p>
        </p:txBody>
      </p:sp>
      <p:sp>
        <p:nvSpPr>
          <p:cNvPr id="88" name="TextBox 87">
            <a:extLst>
              <a:ext uri="{FF2B5EF4-FFF2-40B4-BE49-F238E27FC236}">
                <a16:creationId xmlns:a16="http://schemas.microsoft.com/office/drawing/2014/main" id="{30BADB17-678D-4DAD-BDF8-822DE74C0623}"/>
              </a:ext>
            </a:extLst>
          </p:cNvPr>
          <p:cNvSpPr txBox="1"/>
          <p:nvPr/>
        </p:nvSpPr>
        <p:spPr>
          <a:xfrm rot="5400000">
            <a:off x="4217439" y="6313317"/>
            <a:ext cx="1185817" cy="261610"/>
          </a:xfrm>
          <a:prstGeom prst="rect">
            <a:avLst/>
          </a:prstGeom>
          <a:noFill/>
        </p:spPr>
        <p:txBody>
          <a:bodyPr wrap="square" rtlCol="0">
            <a:spAutoFit/>
          </a:bodyPr>
          <a:lstStyle/>
          <a:p>
            <a:r>
              <a:rPr lang="en-US" sz="1100" dirty="0"/>
              <a:t>Coop</a:t>
            </a:r>
          </a:p>
        </p:txBody>
      </p:sp>
      <p:cxnSp>
        <p:nvCxnSpPr>
          <p:cNvPr id="43" name="Straight Connector 42">
            <a:extLst>
              <a:ext uri="{FF2B5EF4-FFF2-40B4-BE49-F238E27FC236}">
                <a16:creationId xmlns:a16="http://schemas.microsoft.com/office/drawing/2014/main" id="{16E9AA13-B602-46DB-9E9D-23EEE92FA3C5}"/>
              </a:ext>
            </a:extLst>
          </p:cNvPr>
          <p:cNvCxnSpPr>
            <a:cxnSpLocks/>
          </p:cNvCxnSpPr>
          <p:nvPr/>
        </p:nvCxnSpPr>
        <p:spPr>
          <a:xfrm flipV="1">
            <a:off x="4686564" y="2999340"/>
            <a:ext cx="1661409" cy="18482"/>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E71102-E9B1-4079-AC6F-3E81EA39CC9A}"/>
              </a:ext>
            </a:extLst>
          </p:cNvPr>
          <p:cNvSpPr txBox="1"/>
          <p:nvPr/>
        </p:nvSpPr>
        <p:spPr>
          <a:xfrm>
            <a:off x="3875013" y="387192"/>
            <a:ext cx="4571995" cy="400110"/>
          </a:xfrm>
          <a:prstGeom prst="rect">
            <a:avLst/>
          </a:prstGeom>
          <a:noFill/>
        </p:spPr>
        <p:txBody>
          <a:bodyPr wrap="square" rtlCol="0">
            <a:spAutoFit/>
          </a:bodyPr>
          <a:lstStyle/>
          <a:p>
            <a:pPr algn="ctr"/>
            <a:r>
              <a:rPr lang="en-US" sz="2000" dirty="0"/>
              <a:t>Example System Configuration</a:t>
            </a:r>
          </a:p>
        </p:txBody>
      </p:sp>
      <p:cxnSp>
        <p:nvCxnSpPr>
          <p:cNvPr id="9" name="Straight Connector 8">
            <a:extLst>
              <a:ext uri="{FF2B5EF4-FFF2-40B4-BE49-F238E27FC236}">
                <a16:creationId xmlns:a16="http://schemas.microsoft.com/office/drawing/2014/main" id="{000416CF-8926-4CF0-8290-28EDFFCAD138}"/>
              </a:ext>
            </a:extLst>
          </p:cNvPr>
          <p:cNvCxnSpPr>
            <a:cxnSpLocks/>
            <a:stCxn id="7" idx="1"/>
            <a:endCxn id="7" idx="3"/>
          </p:cNvCxnSpPr>
          <p:nvPr/>
        </p:nvCxnSpPr>
        <p:spPr>
          <a:xfrm>
            <a:off x="592016" y="2995434"/>
            <a:ext cx="144897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B1616154-9951-45CA-B58A-C54BEE5E9CB7}"/>
              </a:ext>
            </a:extLst>
          </p:cNvPr>
          <p:cNvCxnSpPr>
            <a:cxnSpLocks/>
          </p:cNvCxnSpPr>
          <p:nvPr/>
        </p:nvCxnSpPr>
        <p:spPr>
          <a:xfrm>
            <a:off x="2040990" y="3009082"/>
            <a:ext cx="2645574" cy="8740"/>
          </a:xfrm>
          <a:prstGeom prst="line">
            <a:avLst/>
          </a:prstGeom>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A1D13F4B-65C1-4A96-9AD1-D750C272C5C3}"/>
              </a:ext>
            </a:extLst>
          </p:cNvPr>
          <p:cNvSpPr txBox="1"/>
          <p:nvPr/>
        </p:nvSpPr>
        <p:spPr>
          <a:xfrm>
            <a:off x="5596931" y="5043113"/>
            <a:ext cx="5838493" cy="646331"/>
          </a:xfrm>
          <a:prstGeom prst="rect">
            <a:avLst/>
          </a:prstGeom>
          <a:noFill/>
          <a:ln w="38100">
            <a:solidFill>
              <a:schemeClr val="tx1"/>
            </a:solidFill>
          </a:ln>
        </p:spPr>
        <p:txBody>
          <a:bodyPr wrap="square" rtlCol="0">
            <a:spAutoFit/>
          </a:bodyPr>
          <a:lstStyle/>
          <a:p>
            <a:r>
              <a:rPr lang="en-US" dirty="0"/>
              <a:t>TDSP kWh settled as:</a:t>
            </a:r>
          </a:p>
          <a:p>
            <a:r>
              <a:rPr lang="en-US" dirty="0"/>
              <a:t>TDSP Ch1 Del - TDSP Ch4 Rec - EPS CH1 Del + EPS Ch4 Rec</a:t>
            </a:r>
          </a:p>
        </p:txBody>
      </p:sp>
      <p:sp>
        <p:nvSpPr>
          <p:cNvPr id="57" name="TextBox 56">
            <a:extLst>
              <a:ext uri="{FF2B5EF4-FFF2-40B4-BE49-F238E27FC236}">
                <a16:creationId xmlns:a16="http://schemas.microsoft.com/office/drawing/2014/main" id="{2E3571C6-E8BD-4E25-A54A-5720FCF20CD1}"/>
              </a:ext>
            </a:extLst>
          </p:cNvPr>
          <p:cNvSpPr txBox="1"/>
          <p:nvPr/>
        </p:nvSpPr>
        <p:spPr>
          <a:xfrm>
            <a:off x="2740539" y="3208086"/>
            <a:ext cx="1519311" cy="261610"/>
          </a:xfrm>
          <a:prstGeom prst="rect">
            <a:avLst/>
          </a:prstGeom>
          <a:noFill/>
        </p:spPr>
        <p:txBody>
          <a:bodyPr wrap="square" rtlCol="0">
            <a:spAutoFit/>
          </a:bodyPr>
          <a:lstStyle/>
          <a:p>
            <a:r>
              <a:rPr lang="en-US" sz="1100" dirty="0"/>
              <a:t>Owned by cooperative</a:t>
            </a:r>
          </a:p>
        </p:txBody>
      </p:sp>
      <p:sp>
        <p:nvSpPr>
          <p:cNvPr id="59" name="TextBox 58">
            <a:extLst>
              <a:ext uri="{FF2B5EF4-FFF2-40B4-BE49-F238E27FC236}">
                <a16:creationId xmlns:a16="http://schemas.microsoft.com/office/drawing/2014/main" id="{5961AFE7-B188-412C-8A63-7B2121787A6F}"/>
              </a:ext>
            </a:extLst>
          </p:cNvPr>
          <p:cNvSpPr txBox="1"/>
          <p:nvPr/>
        </p:nvSpPr>
        <p:spPr>
          <a:xfrm>
            <a:off x="4776122" y="3198549"/>
            <a:ext cx="1519311" cy="261610"/>
          </a:xfrm>
          <a:prstGeom prst="rect">
            <a:avLst/>
          </a:prstGeom>
          <a:noFill/>
        </p:spPr>
        <p:txBody>
          <a:bodyPr wrap="square" rtlCol="0">
            <a:spAutoFit/>
          </a:bodyPr>
          <a:lstStyle/>
          <a:p>
            <a:r>
              <a:rPr lang="en-US" sz="1100" dirty="0"/>
              <a:t>Owned by cooperative</a:t>
            </a:r>
          </a:p>
        </p:txBody>
      </p:sp>
    </p:spTree>
    <p:extLst>
      <p:ext uri="{BB962C8B-B14F-4D97-AF65-F5344CB8AC3E}">
        <p14:creationId xmlns:p14="http://schemas.microsoft.com/office/powerpoint/2010/main" val="3971947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4"/>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9" grpId="0" animBg="1"/>
      <p:bldP spid="23" grpId="0"/>
      <p:bldP spid="54" grpId="0" animBg="1"/>
      <p:bldP spid="56" grpId="0"/>
      <p:bldP spid="58" grpId="0" animBg="1"/>
      <p:bldP spid="60" grpId="0"/>
      <p:bldP spid="62" grpId="0"/>
      <p:bldP spid="64" grpId="0"/>
      <p:bldP spid="76" grpId="0"/>
      <p:bldP spid="82" grpId="0"/>
      <p:bldP spid="26" grpId="0" animBg="1"/>
      <p:bldP spid="57" grpId="0"/>
      <p:bldP spid="5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69A3E29-B7A0-4F13-9499-D21E237B340A}"/>
              </a:ext>
            </a:extLst>
          </p:cNvPr>
          <p:cNvSpPr txBox="1"/>
          <p:nvPr/>
        </p:nvSpPr>
        <p:spPr>
          <a:xfrm>
            <a:off x="592016" y="2087493"/>
            <a:ext cx="1448974" cy="1815882"/>
          </a:xfrm>
          <a:prstGeom prst="rect">
            <a:avLst/>
          </a:prstGeom>
          <a:noFill/>
          <a:ln w="38100">
            <a:solidFill>
              <a:srgbClr val="0070C0"/>
            </a:solidFill>
          </a:ln>
        </p:spPr>
        <p:txBody>
          <a:bodyPr wrap="square" rtlCol="0">
            <a:spAutoFit/>
          </a:bodyPr>
          <a:lstStyle/>
          <a:p>
            <a:pPr algn="ctr"/>
            <a:r>
              <a:rPr lang="en-US" sz="1400" dirty="0"/>
              <a:t>WSL to Charge Battery </a:t>
            </a:r>
          </a:p>
          <a:p>
            <a:pPr algn="ctr"/>
            <a:r>
              <a:rPr lang="en-US" sz="1400" dirty="0"/>
              <a:t>(EPS Channel 1)</a:t>
            </a:r>
          </a:p>
          <a:p>
            <a:pPr algn="ctr"/>
            <a:endParaRPr lang="en-US" sz="1400" dirty="0"/>
          </a:p>
          <a:p>
            <a:pPr algn="ctr"/>
            <a:r>
              <a:rPr lang="en-US" sz="1400" dirty="0"/>
              <a:t>Generation from Discharge of Battery</a:t>
            </a:r>
          </a:p>
          <a:p>
            <a:pPr algn="ctr"/>
            <a:r>
              <a:rPr lang="en-US" sz="1400" dirty="0"/>
              <a:t> (EPS Channel 4)</a:t>
            </a:r>
          </a:p>
        </p:txBody>
      </p:sp>
      <p:sp>
        <p:nvSpPr>
          <p:cNvPr id="8" name="TextBox 7">
            <a:extLst>
              <a:ext uri="{FF2B5EF4-FFF2-40B4-BE49-F238E27FC236}">
                <a16:creationId xmlns:a16="http://schemas.microsoft.com/office/drawing/2014/main" id="{1E0976F4-5772-4745-A80C-AE0D993EFFA6}"/>
              </a:ext>
            </a:extLst>
          </p:cNvPr>
          <p:cNvSpPr txBox="1"/>
          <p:nvPr/>
        </p:nvSpPr>
        <p:spPr>
          <a:xfrm>
            <a:off x="509421" y="1782153"/>
            <a:ext cx="1519311" cy="276999"/>
          </a:xfrm>
          <a:prstGeom prst="rect">
            <a:avLst/>
          </a:prstGeom>
          <a:noFill/>
        </p:spPr>
        <p:txBody>
          <a:bodyPr wrap="square" rtlCol="0">
            <a:spAutoFit/>
          </a:bodyPr>
          <a:lstStyle/>
          <a:p>
            <a:r>
              <a:rPr lang="en-US" sz="1200" dirty="0"/>
              <a:t>Battery Units</a:t>
            </a:r>
          </a:p>
        </p:txBody>
      </p:sp>
      <p:sp>
        <p:nvSpPr>
          <p:cNvPr id="11" name="Rectangle 10">
            <a:extLst>
              <a:ext uri="{FF2B5EF4-FFF2-40B4-BE49-F238E27FC236}">
                <a16:creationId xmlns:a16="http://schemas.microsoft.com/office/drawing/2014/main" id="{14218FF4-4904-4BD9-8B4C-EA82C7A948C0}"/>
              </a:ext>
            </a:extLst>
          </p:cNvPr>
          <p:cNvSpPr/>
          <p:nvPr/>
        </p:nvSpPr>
        <p:spPr>
          <a:xfrm>
            <a:off x="6679174" y="2782056"/>
            <a:ext cx="447821" cy="49839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BCE14240-226A-4056-B0A3-929B11DD7887}"/>
              </a:ext>
            </a:extLst>
          </p:cNvPr>
          <p:cNvSpPr/>
          <p:nvPr/>
        </p:nvSpPr>
        <p:spPr>
          <a:xfrm>
            <a:off x="9499746" y="2782056"/>
            <a:ext cx="844062" cy="4923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DF00407-9CDF-4DA9-92BD-55E717500027}"/>
              </a:ext>
            </a:extLst>
          </p:cNvPr>
          <p:cNvSpPr/>
          <p:nvPr/>
        </p:nvSpPr>
        <p:spPr>
          <a:xfrm>
            <a:off x="6681518" y="3823364"/>
            <a:ext cx="447821" cy="49839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19" name="Oval 18">
            <a:extLst>
              <a:ext uri="{FF2B5EF4-FFF2-40B4-BE49-F238E27FC236}">
                <a16:creationId xmlns:a16="http://schemas.microsoft.com/office/drawing/2014/main" id="{2F2E157A-6975-429E-89DF-390DFD0762B9}"/>
              </a:ext>
            </a:extLst>
          </p:cNvPr>
          <p:cNvSpPr/>
          <p:nvPr/>
        </p:nvSpPr>
        <p:spPr>
          <a:xfrm>
            <a:off x="3875014" y="2782056"/>
            <a:ext cx="529872" cy="4923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DDC6DD12-2D4C-43F2-8AF5-11E6ECC36277}"/>
              </a:ext>
            </a:extLst>
          </p:cNvPr>
          <p:cNvSpPr/>
          <p:nvPr/>
        </p:nvSpPr>
        <p:spPr>
          <a:xfrm>
            <a:off x="7975745" y="2776029"/>
            <a:ext cx="540433" cy="4983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FE875AF6-AC07-4BE7-A6A3-B6111AEEB26D}"/>
              </a:ext>
            </a:extLst>
          </p:cNvPr>
          <p:cNvSpPr txBox="1"/>
          <p:nvPr/>
        </p:nvSpPr>
        <p:spPr>
          <a:xfrm>
            <a:off x="3636616" y="2503984"/>
            <a:ext cx="1519311" cy="307777"/>
          </a:xfrm>
          <a:prstGeom prst="rect">
            <a:avLst/>
          </a:prstGeom>
          <a:noFill/>
        </p:spPr>
        <p:txBody>
          <a:bodyPr wrap="square" rtlCol="0">
            <a:spAutoFit/>
          </a:bodyPr>
          <a:lstStyle/>
          <a:p>
            <a:r>
              <a:rPr lang="en-US" sz="1400" dirty="0"/>
              <a:t>EPS Metering</a:t>
            </a:r>
          </a:p>
        </p:txBody>
      </p:sp>
      <p:sp>
        <p:nvSpPr>
          <p:cNvPr id="25" name="TextBox 24">
            <a:extLst>
              <a:ext uri="{FF2B5EF4-FFF2-40B4-BE49-F238E27FC236}">
                <a16:creationId xmlns:a16="http://schemas.microsoft.com/office/drawing/2014/main" id="{4076CD40-014F-4CED-8846-F7DDDD39DD45}"/>
              </a:ext>
            </a:extLst>
          </p:cNvPr>
          <p:cNvSpPr txBox="1"/>
          <p:nvPr/>
        </p:nvSpPr>
        <p:spPr>
          <a:xfrm>
            <a:off x="7782445" y="2514581"/>
            <a:ext cx="1744394" cy="307777"/>
          </a:xfrm>
          <a:prstGeom prst="rect">
            <a:avLst/>
          </a:prstGeom>
          <a:noFill/>
        </p:spPr>
        <p:txBody>
          <a:bodyPr wrap="square" rtlCol="0">
            <a:spAutoFit/>
          </a:bodyPr>
          <a:lstStyle/>
          <a:p>
            <a:r>
              <a:rPr lang="en-US" sz="1400" dirty="0"/>
              <a:t>TDSP Metering</a:t>
            </a:r>
          </a:p>
        </p:txBody>
      </p:sp>
      <p:sp>
        <p:nvSpPr>
          <p:cNvPr id="27" name="TextBox 26">
            <a:extLst>
              <a:ext uri="{FF2B5EF4-FFF2-40B4-BE49-F238E27FC236}">
                <a16:creationId xmlns:a16="http://schemas.microsoft.com/office/drawing/2014/main" id="{47E86201-3F0B-4D86-9135-731D5E6C2A7D}"/>
              </a:ext>
            </a:extLst>
          </p:cNvPr>
          <p:cNvSpPr txBox="1"/>
          <p:nvPr/>
        </p:nvSpPr>
        <p:spPr>
          <a:xfrm>
            <a:off x="9054268" y="2135724"/>
            <a:ext cx="1744394" cy="523220"/>
          </a:xfrm>
          <a:prstGeom prst="rect">
            <a:avLst/>
          </a:prstGeom>
          <a:noFill/>
        </p:spPr>
        <p:txBody>
          <a:bodyPr wrap="square" rtlCol="0">
            <a:spAutoFit/>
          </a:bodyPr>
          <a:lstStyle/>
          <a:p>
            <a:pPr algn="ctr"/>
            <a:r>
              <a:rPr lang="en-US" sz="1400" dirty="0"/>
              <a:t>TDSP Substation transformer</a:t>
            </a:r>
          </a:p>
        </p:txBody>
      </p:sp>
      <p:cxnSp>
        <p:nvCxnSpPr>
          <p:cNvPr id="29" name="Straight Connector 28">
            <a:extLst>
              <a:ext uri="{FF2B5EF4-FFF2-40B4-BE49-F238E27FC236}">
                <a16:creationId xmlns:a16="http://schemas.microsoft.com/office/drawing/2014/main" id="{60945906-DEBF-4B40-BC1C-12D42BB3A7E8}"/>
              </a:ext>
            </a:extLst>
          </p:cNvPr>
          <p:cNvCxnSpPr>
            <a:cxnSpLocks/>
          </p:cNvCxnSpPr>
          <p:nvPr/>
        </p:nvCxnSpPr>
        <p:spPr>
          <a:xfrm>
            <a:off x="6347973" y="2992395"/>
            <a:ext cx="5229739" cy="79632"/>
          </a:xfrm>
          <a:prstGeom prst="line">
            <a:avLst/>
          </a:prstGeom>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5F2DDF60-609D-4C7D-8A24-7F9917A4E294}"/>
              </a:ext>
            </a:extLst>
          </p:cNvPr>
          <p:cNvSpPr/>
          <p:nvPr/>
        </p:nvSpPr>
        <p:spPr>
          <a:xfrm>
            <a:off x="6350928" y="1641774"/>
            <a:ext cx="4571995" cy="2961749"/>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1E608F8-D802-4D78-8454-503B327DE561}"/>
              </a:ext>
            </a:extLst>
          </p:cNvPr>
          <p:cNvSpPr txBox="1"/>
          <p:nvPr/>
        </p:nvSpPr>
        <p:spPr>
          <a:xfrm>
            <a:off x="6601685" y="2809325"/>
            <a:ext cx="991772" cy="461665"/>
          </a:xfrm>
          <a:prstGeom prst="rect">
            <a:avLst/>
          </a:prstGeom>
          <a:noFill/>
        </p:spPr>
        <p:txBody>
          <a:bodyPr wrap="square" rtlCol="0">
            <a:spAutoFit/>
          </a:bodyPr>
          <a:lstStyle/>
          <a:p>
            <a:r>
              <a:rPr lang="en-US" sz="1200" dirty="0"/>
              <a:t>Feeder</a:t>
            </a:r>
          </a:p>
          <a:p>
            <a:r>
              <a:rPr lang="en-US" sz="1200" dirty="0"/>
              <a:t>Breaker</a:t>
            </a:r>
            <a:endParaRPr lang="en-US" dirty="0"/>
          </a:p>
        </p:txBody>
      </p:sp>
      <p:sp>
        <p:nvSpPr>
          <p:cNvPr id="36" name="TextBox 35">
            <a:extLst>
              <a:ext uri="{FF2B5EF4-FFF2-40B4-BE49-F238E27FC236}">
                <a16:creationId xmlns:a16="http://schemas.microsoft.com/office/drawing/2014/main" id="{92E7E9F7-532B-403D-9FCB-734CD28E6491}"/>
              </a:ext>
            </a:extLst>
          </p:cNvPr>
          <p:cNvSpPr txBox="1"/>
          <p:nvPr/>
        </p:nvSpPr>
        <p:spPr>
          <a:xfrm>
            <a:off x="6593754" y="3832825"/>
            <a:ext cx="769028" cy="461665"/>
          </a:xfrm>
          <a:prstGeom prst="rect">
            <a:avLst/>
          </a:prstGeom>
          <a:noFill/>
        </p:spPr>
        <p:txBody>
          <a:bodyPr wrap="square" rtlCol="0">
            <a:spAutoFit/>
          </a:bodyPr>
          <a:lstStyle/>
          <a:p>
            <a:r>
              <a:rPr lang="en-US" sz="1200" dirty="0"/>
              <a:t>Feeder</a:t>
            </a:r>
          </a:p>
          <a:p>
            <a:r>
              <a:rPr lang="en-US" sz="1200" dirty="0"/>
              <a:t>Breaker</a:t>
            </a:r>
          </a:p>
        </p:txBody>
      </p:sp>
      <p:cxnSp>
        <p:nvCxnSpPr>
          <p:cNvPr id="42" name="Straight Connector 41">
            <a:extLst>
              <a:ext uri="{FF2B5EF4-FFF2-40B4-BE49-F238E27FC236}">
                <a16:creationId xmlns:a16="http://schemas.microsoft.com/office/drawing/2014/main" id="{11E8BE10-CF46-4A29-8CB7-6E8F2AB3BC59}"/>
              </a:ext>
            </a:extLst>
          </p:cNvPr>
          <p:cNvCxnSpPr>
            <a:cxnSpLocks/>
          </p:cNvCxnSpPr>
          <p:nvPr/>
        </p:nvCxnSpPr>
        <p:spPr>
          <a:xfrm>
            <a:off x="7448202" y="3043891"/>
            <a:ext cx="0" cy="991371"/>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5A9070E4-1586-4A05-AAF4-AF04A79CAABA}"/>
              </a:ext>
            </a:extLst>
          </p:cNvPr>
          <p:cNvCxnSpPr>
            <a:cxnSpLocks/>
          </p:cNvCxnSpPr>
          <p:nvPr/>
        </p:nvCxnSpPr>
        <p:spPr>
          <a:xfrm>
            <a:off x="5762171" y="4035262"/>
            <a:ext cx="1686031" cy="19868"/>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1EDCCCA7-9E98-44CA-8942-3A65EE081B47}"/>
              </a:ext>
            </a:extLst>
          </p:cNvPr>
          <p:cNvCxnSpPr/>
          <p:nvPr/>
        </p:nvCxnSpPr>
        <p:spPr>
          <a:xfrm>
            <a:off x="2489982" y="2720500"/>
            <a:ext cx="0" cy="559951"/>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49" name="Straight Connector 48">
            <a:extLst>
              <a:ext uri="{FF2B5EF4-FFF2-40B4-BE49-F238E27FC236}">
                <a16:creationId xmlns:a16="http://schemas.microsoft.com/office/drawing/2014/main" id="{E728EABA-4FC2-4BB2-84A4-36E28441D265}"/>
              </a:ext>
            </a:extLst>
          </p:cNvPr>
          <p:cNvCxnSpPr/>
          <p:nvPr/>
        </p:nvCxnSpPr>
        <p:spPr>
          <a:xfrm>
            <a:off x="10681433" y="2792051"/>
            <a:ext cx="0" cy="559951"/>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50" name="Straight Connector 49">
            <a:extLst>
              <a:ext uri="{FF2B5EF4-FFF2-40B4-BE49-F238E27FC236}">
                <a16:creationId xmlns:a16="http://schemas.microsoft.com/office/drawing/2014/main" id="{21F47F98-1EA1-4785-A6D9-1CD52E8FC796}"/>
              </a:ext>
            </a:extLst>
          </p:cNvPr>
          <p:cNvCxnSpPr>
            <a:cxnSpLocks/>
          </p:cNvCxnSpPr>
          <p:nvPr/>
        </p:nvCxnSpPr>
        <p:spPr>
          <a:xfrm>
            <a:off x="4561980" y="3015176"/>
            <a:ext cx="0" cy="2459836"/>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1362C083-9812-4CBC-93B5-1F2816DE9DA1}"/>
              </a:ext>
            </a:extLst>
          </p:cNvPr>
          <p:cNvCxnSpPr>
            <a:cxnSpLocks/>
          </p:cNvCxnSpPr>
          <p:nvPr/>
        </p:nvCxnSpPr>
        <p:spPr>
          <a:xfrm>
            <a:off x="2479968" y="5459554"/>
            <a:ext cx="2082012" cy="0"/>
          </a:xfrm>
          <a:prstGeom prst="line">
            <a:avLst/>
          </a:prstGeom>
        </p:spPr>
        <p:style>
          <a:lnRef idx="1">
            <a:schemeClr val="accent1"/>
          </a:lnRef>
          <a:fillRef idx="0">
            <a:schemeClr val="accent1"/>
          </a:fillRef>
          <a:effectRef idx="0">
            <a:schemeClr val="accent1"/>
          </a:effectRef>
          <a:fontRef idx="minor">
            <a:schemeClr val="tx1"/>
          </a:fontRef>
        </p:style>
      </p:cxnSp>
      <p:sp>
        <p:nvSpPr>
          <p:cNvPr id="54" name="Oval 53">
            <a:extLst>
              <a:ext uri="{FF2B5EF4-FFF2-40B4-BE49-F238E27FC236}">
                <a16:creationId xmlns:a16="http://schemas.microsoft.com/office/drawing/2014/main" id="{7B394BE4-E93D-472D-B611-9A0AB2D187A5}"/>
              </a:ext>
            </a:extLst>
          </p:cNvPr>
          <p:cNvSpPr/>
          <p:nvPr/>
        </p:nvSpPr>
        <p:spPr>
          <a:xfrm>
            <a:off x="3442434" y="5213369"/>
            <a:ext cx="529872" cy="4923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DE5F8202-75B0-43D4-B753-34818A473649}"/>
              </a:ext>
            </a:extLst>
          </p:cNvPr>
          <p:cNvSpPr txBox="1"/>
          <p:nvPr/>
        </p:nvSpPr>
        <p:spPr>
          <a:xfrm>
            <a:off x="3115358" y="4744188"/>
            <a:ext cx="1519311" cy="523220"/>
          </a:xfrm>
          <a:prstGeom prst="rect">
            <a:avLst/>
          </a:prstGeom>
          <a:noFill/>
        </p:spPr>
        <p:txBody>
          <a:bodyPr wrap="square" rtlCol="0">
            <a:spAutoFit/>
          </a:bodyPr>
          <a:lstStyle/>
          <a:p>
            <a:r>
              <a:rPr lang="en-US" sz="1400" dirty="0"/>
              <a:t>Distribution (DSP) Metering</a:t>
            </a:r>
          </a:p>
        </p:txBody>
      </p:sp>
      <p:sp>
        <p:nvSpPr>
          <p:cNvPr id="58" name="TextBox 57">
            <a:extLst>
              <a:ext uri="{FF2B5EF4-FFF2-40B4-BE49-F238E27FC236}">
                <a16:creationId xmlns:a16="http://schemas.microsoft.com/office/drawing/2014/main" id="{BCB2E564-731B-45BE-9EDD-5171A5944C25}"/>
              </a:ext>
            </a:extLst>
          </p:cNvPr>
          <p:cNvSpPr txBox="1"/>
          <p:nvPr/>
        </p:nvSpPr>
        <p:spPr>
          <a:xfrm>
            <a:off x="1070845" y="5021081"/>
            <a:ext cx="1448974" cy="738664"/>
          </a:xfrm>
          <a:prstGeom prst="rect">
            <a:avLst/>
          </a:prstGeom>
          <a:noFill/>
          <a:ln w="38100">
            <a:solidFill>
              <a:srgbClr val="0070C0"/>
            </a:solidFill>
          </a:ln>
        </p:spPr>
        <p:txBody>
          <a:bodyPr wrap="square" rtlCol="0">
            <a:spAutoFit/>
          </a:bodyPr>
          <a:lstStyle/>
          <a:p>
            <a:pPr algn="ctr"/>
            <a:r>
              <a:rPr lang="en-US" sz="1400" dirty="0"/>
              <a:t>Auxiliary Load</a:t>
            </a:r>
          </a:p>
          <a:p>
            <a:pPr algn="ctr"/>
            <a:r>
              <a:rPr lang="en-US" sz="1400" dirty="0"/>
              <a:t>AC, Lighting, security, etc.</a:t>
            </a:r>
          </a:p>
        </p:txBody>
      </p:sp>
      <p:sp>
        <p:nvSpPr>
          <p:cNvPr id="60" name="TextBox 59">
            <a:extLst>
              <a:ext uri="{FF2B5EF4-FFF2-40B4-BE49-F238E27FC236}">
                <a16:creationId xmlns:a16="http://schemas.microsoft.com/office/drawing/2014/main" id="{116A592D-DBAE-44F6-8858-B51209C39E92}"/>
              </a:ext>
            </a:extLst>
          </p:cNvPr>
          <p:cNvSpPr txBox="1"/>
          <p:nvPr/>
        </p:nvSpPr>
        <p:spPr>
          <a:xfrm>
            <a:off x="2588139" y="3055686"/>
            <a:ext cx="1519311" cy="261610"/>
          </a:xfrm>
          <a:prstGeom prst="rect">
            <a:avLst/>
          </a:prstGeom>
          <a:noFill/>
        </p:spPr>
        <p:txBody>
          <a:bodyPr wrap="square" rtlCol="0">
            <a:spAutoFit/>
          </a:bodyPr>
          <a:lstStyle/>
          <a:p>
            <a:r>
              <a:rPr lang="en-US" sz="1100" dirty="0"/>
              <a:t>20’ Distribution Line</a:t>
            </a:r>
          </a:p>
        </p:txBody>
      </p:sp>
      <p:sp>
        <p:nvSpPr>
          <p:cNvPr id="62" name="TextBox 61">
            <a:extLst>
              <a:ext uri="{FF2B5EF4-FFF2-40B4-BE49-F238E27FC236}">
                <a16:creationId xmlns:a16="http://schemas.microsoft.com/office/drawing/2014/main" id="{F1FCDB90-4FE6-4351-97FB-0360FBD35996}"/>
              </a:ext>
            </a:extLst>
          </p:cNvPr>
          <p:cNvSpPr txBox="1"/>
          <p:nvPr/>
        </p:nvSpPr>
        <p:spPr>
          <a:xfrm>
            <a:off x="4686565" y="3040158"/>
            <a:ext cx="1519311" cy="261610"/>
          </a:xfrm>
          <a:prstGeom prst="rect">
            <a:avLst/>
          </a:prstGeom>
          <a:noFill/>
        </p:spPr>
        <p:txBody>
          <a:bodyPr wrap="square" rtlCol="0">
            <a:spAutoFit/>
          </a:bodyPr>
          <a:lstStyle/>
          <a:p>
            <a:r>
              <a:rPr lang="en-US" sz="1100" dirty="0"/>
              <a:t>200’ Distribution Line</a:t>
            </a:r>
          </a:p>
        </p:txBody>
      </p:sp>
      <p:sp>
        <p:nvSpPr>
          <p:cNvPr id="64" name="TextBox 63">
            <a:extLst>
              <a:ext uri="{FF2B5EF4-FFF2-40B4-BE49-F238E27FC236}">
                <a16:creationId xmlns:a16="http://schemas.microsoft.com/office/drawing/2014/main" id="{88B92620-8AEC-40A1-9DF9-FBFDEECED9C9}"/>
              </a:ext>
            </a:extLst>
          </p:cNvPr>
          <p:cNvSpPr txBox="1"/>
          <p:nvPr/>
        </p:nvSpPr>
        <p:spPr>
          <a:xfrm>
            <a:off x="948664" y="874213"/>
            <a:ext cx="3278949" cy="307777"/>
          </a:xfrm>
          <a:prstGeom prst="rect">
            <a:avLst/>
          </a:prstGeom>
          <a:noFill/>
        </p:spPr>
        <p:txBody>
          <a:bodyPr wrap="square" rtlCol="0">
            <a:spAutoFit/>
          </a:bodyPr>
          <a:lstStyle/>
          <a:p>
            <a:r>
              <a:rPr lang="en-US" sz="1400" dirty="0"/>
              <a:t>Service Delivery Point</a:t>
            </a:r>
          </a:p>
        </p:txBody>
      </p:sp>
      <p:sp>
        <p:nvSpPr>
          <p:cNvPr id="66" name="TextBox 65">
            <a:extLst>
              <a:ext uri="{FF2B5EF4-FFF2-40B4-BE49-F238E27FC236}">
                <a16:creationId xmlns:a16="http://schemas.microsoft.com/office/drawing/2014/main" id="{21082492-CAD2-4484-B0CC-C6B5809B8F39}"/>
              </a:ext>
            </a:extLst>
          </p:cNvPr>
          <p:cNvSpPr txBox="1"/>
          <p:nvPr/>
        </p:nvSpPr>
        <p:spPr>
          <a:xfrm>
            <a:off x="10966775" y="2840242"/>
            <a:ext cx="1519311" cy="430887"/>
          </a:xfrm>
          <a:prstGeom prst="rect">
            <a:avLst/>
          </a:prstGeom>
          <a:noFill/>
        </p:spPr>
        <p:txBody>
          <a:bodyPr wrap="square" rtlCol="0">
            <a:spAutoFit/>
          </a:bodyPr>
          <a:lstStyle/>
          <a:p>
            <a:r>
              <a:rPr lang="en-US" sz="1100" dirty="0"/>
              <a:t>Transmission </a:t>
            </a:r>
          </a:p>
          <a:p>
            <a:r>
              <a:rPr lang="en-US" sz="1100" dirty="0"/>
              <a:t>Voltage</a:t>
            </a:r>
          </a:p>
        </p:txBody>
      </p:sp>
      <p:sp>
        <p:nvSpPr>
          <p:cNvPr id="68" name="TextBox 67">
            <a:extLst>
              <a:ext uri="{FF2B5EF4-FFF2-40B4-BE49-F238E27FC236}">
                <a16:creationId xmlns:a16="http://schemas.microsoft.com/office/drawing/2014/main" id="{AC1B3220-C9FF-42D7-AEE1-E2CD193AF2E9}"/>
              </a:ext>
            </a:extLst>
          </p:cNvPr>
          <p:cNvSpPr txBox="1"/>
          <p:nvPr/>
        </p:nvSpPr>
        <p:spPr>
          <a:xfrm>
            <a:off x="4975561" y="3847954"/>
            <a:ext cx="945601" cy="430887"/>
          </a:xfrm>
          <a:prstGeom prst="rect">
            <a:avLst/>
          </a:prstGeom>
          <a:noFill/>
        </p:spPr>
        <p:txBody>
          <a:bodyPr wrap="square" rtlCol="0">
            <a:spAutoFit/>
          </a:bodyPr>
          <a:lstStyle/>
          <a:p>
            <a:r>
              <a:rPr lang="en-US" sz="1100" dirty="0"/>
              <a:t>Distribution </a:t>
            </a:r>
          </a:p>
          <a:p>
            <a:r>
              <a:rPr lang="en-US" sz="1100" dirty="0"/>
              <a:t>Load</a:t>
            </a:r>
          </a:p>
        </p:txBody>
      </p:sp>
      <p:cxnSp>
        <p:nvCxnSpPr>
          <p:cNvPr id="70" name="Straight Arrow Connector 69">
            <a:extLst>
              <a:ext uri="{FF2B5EF4-FFF2-40B4-BE49-F238E27FC236}">
                <a16:creationId xmlns:a16="http://schemas.microsoft.com/office/drawing/2014/main" id="{E6AC7B2A-7F39-4EF6-A698-4AE6C3DB5D14}"/>
              </a:ext>
            </a:extLst>
          </p:cNvPr>
          <p:cNvCxnSpPr>
            <a:cxnSpLocks/>
          </p:cNvCxnSpPr>
          <p:nvPr/>
        </p:nvCxnSpPr>
        <p:spPr>
          <a:xfrm>
            <a:off x="2170814" y="1620463"/>
            <a:ext cx="306680" cy="1098492"/>
          </a:xfrm>
          <a:prstGeom prst="straightConnector1">
            <a:avLst/>
          </a:prstGeom>
          <a:ln>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35A0D388-92D7-434D-86A0-26B242026464}"/>
              </a:ext>
            </a:extLst>
          </p:cNvPr>
          <p:cNvSpPr txBox="1"/>
          <p:nvPr/>
        </p:nvSpPr>
        <p:spPr>
          <a:xfrm>
            <a:off x="10922289" y="1113849"/>
            <a:ext cx="593658" cy="307777"/>
          </a:xfrm>
          <a:prstGeom prst="rect">
            <a:avLst/>
          </a:prstGeom>
          <a:noFill/>
        </p:spPr>
        <p:txBody>
          <a:bodyPr wrap="square" rtlCol="0">
            <a:spAutoFit/>
          </a:bodyPr>
          <a:lstStyle/>
          <a:p>
            <a:r>
              <a:rPr lang="en-US" sz="1400" dirty="0"/>
              <a:t>POI</a:t>
            </a:r>
            <a:endParaRPr lang="en-US" sz="1200" dirty="0"/>
          </a:p>
        </p:txBody>
      </p:sp>
      <p:cxnSp>
        <p:nvCxnSpPr>
          <p:cNvPr id="77" name="Straight Arrow Connector 76">
            <a:extLst>
              <a:ext uri="{FF2B5EF4-FFF2-40B4-BE49-F238E27FC236}">
                <a16:creationId xmlns:a16="http://schemas.microsoft.com/office/drawing/2014/main" id="{00EDEBCA-D699-4F2E-A215-D67A0F3558D1}"/>
              </a:ext>
            </a:extLst>
          </p:cNvPr>
          <p:cNvCxnSpPr>
            <a:cxnSpLocks/>
          </p:cNvCxnSpPr>
          <p:nvPr/>
        </p:nvCxnSpPr>
        <p:spPr>
          <a:xfrm flipH="1">
            <a:off x="10681433" y="1343015"/>
            <a:ext cx="265984" cy="1409029"/>
          </a:xfrm>
          <a:prstGeom prst="straightConnector1">
            <a:avLst/>
          </a:prstGeom>
          <a:ln>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244860F0-C91B-4278-8C2F-2C746B88A3CF}"/>
              </a:ext>
            </a:extLst>
          </p:cNvPr>
          <p:cNvSpPr txBox="1"/>
          <p:nvPr/>
        </p:nvSpPr>
        <p:spPr>
          <a:xfrm>
            <a:off x="6305626" y="1413449"/>
            <a:ext cx="1519311" cy="276999"/>
          </a:xfrm>
          <a:prstGeom prst="rect">
            <a:avLst/>
          </a:prstGeom>
          <a:noFill/>
        </p:spPr>
        <p:txBody>
          <a:bodyPr wrap="square" rtlCol="0">
            <a:spAutoFit/>
          </a:bodyPr>
          <a:lstStyle/>
          <a:p>
            <a:r>
              <a:rPr lang="en-US" sz="1200" dirty="0"/>
              <a:t>Distribution Station</a:t>
            </a:r>
          </a:p>
        </p:txBody>
      </p:sp>
      <p:sp>
        <p:nvSpPr>
          <p:cNvPr id="82" name="TextBox 81">
            <a:extLst>
              <a:ext uri="{FF2B5EF4-FFF2-40B4-BE49-F238E27FC236}">
                <a16:creationId xmlns:a16="http://schemas.microsoft.com/office/drawing/2014/main" id="{37E758F1-0AE3-45C9-8398-36B8C3CDF392}"/>
              </a:ext>
            </a:extLst>
          </p:cNvPr>
          <p:cNvSpPr txBox="1"/>
          <p:nvPr/>
        </p:nvSpPr>
        <p:spPr>
          <a:xfrm>
            <a:off x="1070845" y="1121780"/>
            <a:ext cx="3278949" cy="461665"/>
          </a:xfrm>
          <a:prstGeom prst="rect">
            <a:avLst/>
          </a:prstGeom>
          <a:noFill/>
        </p:spPr>
        <p:txBody>
          <a:bodyPr wrap="square" rtlCol="0">
            <a:spAutoFit/>
          </a:bodyPr>
          <a:lstStyle/>
          <a:p>
            <a:r>
              <a:rPr lang="en-US" sz="1200" dirty="0"/>
              <a:t>* Change of ownership and SDP from Coop to ESR</a:t>
            </a:r>
          </a:p>
          <a:p>
            <a:r>
              <a:rPr lang="en-US" sz="1200" dirty="0"/>
              <a:t>* Settlement Point for DG and WSL</a:t>
            </a:r>
          </a:p>
        </p:txBody>
      </p:sp>
      <p:cxnSp>
        <p:nvCxnSpPr>
          <p:cNvPr id="84" name="Straight Connector 83">
            <a:extLst>
              <a:ext uri="{FF2B5EF4-FFF2-40B4-BE49-F238E27FC236}">
                <a16:creationId xmlns:a16="http://schemas.microsoft.com/office/drawing/2014/main" id="{A4E03C5E-8F40-4E6E-BD63-A7EE4196C8FA}"/>
              </a:ext>
            </a:extLst>
          </p:cNvPr>
          <p:cNvCxnSpPr>
            <a:cxnSpLocks/>
          </p:cNvCxnSpPr>
          <p:nvPr/>
        </p:nvCxnSpPr>
        <p:spPr>
          <a:xfrm>
            <a:off x="4679542" y="2397334"/>
            <a:ext cx="7023" cy="4105066"/>
          </a:xfrm>
          <a:prstGeom prst="line">
            <a:avLst/>
          </a:prstGeom>
          <a:ln>
            <a:solidFill>
              <a:srgbClr val="00B0F0"/>
            </a:solidFill>
            <a:prstDash val="lgDashDotDot"/>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6055429B-45F2-4261-9AFB-2DD475A8B29E}"/>
              </a:ext>
            </a:extLst>
          </p:cNvPr>
          <p:cNvSpPr txBox="1"/>
          <p:nvPr/>
        </p:nvSpPr>
        <p:spPr>
          <a:xfrm rot="5400000">
            <a:off x="4000659" y="6037771"/>
            <a:ext cx="1185817" cy="261610"/>
          </a:xfrm>
          <a:prstGeom prst="rect">
            <a:avLst/>
          </a:prstGeom>
          <a:noFill/>
        </p:spPr>
        <p:txBody>
          <a:bodyPr wrap="square" rtlCol="0">
            <a:spAutoFit/>
          </a:bodyPr>
          <a:lstStyle/>
          <a:p>
            <a:r>
              <a:rPr lang="en-US" sz="1100" dirty="0"/>
              <a:t>Battery Facility </a:t>
            </a:r>
          </a:p>
        </p:txBody>
      </p:sp>
      <p:sp>
        <p:nvSpPr>
          <p:cNvPr id="88" name="TextBox 87">
            <a:extLst>
              <a:ext uri="{FF2B5EF4-FFF2-40B4-BE49-F238E27FC236}">
                <a16:creationId xmlns:a16="http://schemas.microsoft.com/office/drawing/2014/main" id="{30BADB17-678D-4DAD-BDF8-822DE74C0623}"/>
              </a:ext>
            </a:extLst>
          </p:cNvPr>
          <p:cNvSpPr txBox="1"/>
          <p:nvPr/>
        </p:nvSpPr>
        <p:spPr>
          <a:xfrm rot="5400000">
            <a:off x="4217439" y="6313317"/>
            <a:ext cx="1185817" cy="261610"/>
          </a:xfrm>
          <a:prstGeom prst="rect">
            <a:avLst/>
          </a:prstGeom>
          <a:noFill/>
        </p:spPr>
        <p:txBody>
          <a:bodyPr wrap="square" rtlCol="0">
            <a:spAutoFit/>
          </a:bodyPr>
          <a:lstStyle/>
          <a:p>
            <a:r>
              <a:rPr lang="en-US" sz="1100" dirty="0"/>
              <a:t>Coop</a:t>
            </a:r>
          </a:p>
        </p:txBody>
      </p:sp>
      <p:cxnSp>
        <p:nvCxnSpPr>
          <p:cNvPr id="43" name="Straight Connector 42">
            <a:extLst>
              <a:ext uri="{FF2B5EF4-FFF2-40B4-BE49-F238E27FC236}">
                <a16:creationId xmlns:a16="http://schemas.microsoft.com/office/drawing/2014/main" id="{16E9AA13-B602-46DB-9E9D-23EEE92FA3C5}"/>
              </a:ext>
            </a:extLst>
          </p:cNvPr>
          <p:cNvCxnSpPr>
            <a:cxnSpLocks/>
          </p:cNvCxnSpPr>
          <p:nvPr/>
        </p:nvCxnSpPr>
        <p:spPr>
          <a:xfrm flipV="1">
            <a:off x="4686564" y="2999340"/>
            <a:ext cx="1661409" cy="18482"/>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E71102-E9B1-4079-AC6F-3E81EA39CC9A}"/>
              </a:ext>
            </a:extLst>
          </p:cNvPr>
          <p:cNvSpPr txBox="1"/>
          <p:nvPr/>
        </p:nvSpPr>
        <p:spPr>
          <a:xfrm>
            <a:off x="3875013" y="387192"/>
            <a:ext cx="4571995" cy="400110"/>
          </a:xfrm>
          <a:prstGeom prst="rect">
            <a:avLst/>
          </a:prstGeom>
          <a:noFill/>
        </p:spPr>
        <p:txBody>
          <a:bodyPr wrap="square" rtlCol="0">
            <a:spAutoFit/>
          </a:bodyPr>
          <a:lstStyle/>
          <a:p>
            <a:pPr algn="ctr"/>
            <a:r>
              <a:rPr lang="en-US" sz="2000" dirty="0"/>
              <a:t>Example System Configuration</a:t>
            </a:r>
          </a:p>
        </p:txBody>
      </p:sp>
      <p:cxnSp>
        <p:nvCxnSpPr>
          <p:cNvPr id="9" name="Straight Connector 8">
            <a:extLst>
              <a:ext uri="{FF2B5EF4-FFF2-40B4-BE49-F238E27FC236}">
                <a16:creationId xmlns:a16="http://schemas.microsoft.com/office/drawing/2014/main" id="{000416CF-8926-4CF0-8290-28EDFFCAD138}"/>
              </a:ext>
            </a:extLst>
          </p:cNvPr>
          <p:cNvCxnSpPr>
            <a:cxnSpLocks/>
            <a:stCxn id="7" idx="1"/>
            <a:endCxn id="7" idx="3"/>
          </p:cNvCxnSpPr>
          <p:nvPr/>
        </p:nvCxnSpPr>
        <p:spPr>
          <a:xfrm>
            <a:off x="592016" y="2995434"/>
            <a:ext cx="144897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B1616154-9951-45CA-B58A-C54BEE5E9CB7}"/>
              </a:ext>
            </a:extLst>
          </p:cNvPr>
          <p:cNvCxnSpPr>
            <a:cxnSpLocks/>
          </p:cNvCxnSpPr>
          <p:nvPr/>
        </p:nvCxnSpPr>
        <p:spPr>
          <a:xfrm>
            <a:off x="2040990" y="3009082"/>
            <a:ext cx="2645574" cy="8740"/>
          </a:xfrm>
          <a:prstGeom prst="line">
            <a:avLst/>
          </a:prstGeom>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A1D13F4B-65C1-4A96-9AD1-D750C272C5C3}"/>
              </a:ext>
            </a:extLst>
          </p:cNvPr>
          <p:cNvSpPr txBox="1"/>
          <p:nvPr/>
        </p:nvSpPr>
        <p:spPr>
          <a:xfrm>
            <a:off x="5596931" y="5043113"/>
            <a:ext cx="5838493" cy="646331"/>
          </a:xfrm>
          <a:prstGeom prst="rect">
            <a:avLst/>
          </a:prstGeom>
          <a:noFill/>
          <a:ln w="38100">
            <a:solidFill>
              <a:schemeClr val="tx1"/>
            </a:solidFill>
          </a:ln>
        </p:spPr>
        <p:txBody>
          <a:bodyPr wrap="square" rtlCol="0">
            <a:spAutoFit/>
          </a:bodyPr>
          <a:lstStyle/>
          <a:p>
            <a:r>
              <a:rPr lang="en-US" dirty="0"/>
              <a:t>TDSP kWh settled as:</a:t>
            </a:r>
          </a:p>
          <a:p>
            <a:r>
              <a:rPr lang="en-US" dirty="0"/>
              <a:t>TDSP Ch1 Del - TDSP Ch4 Rec - EPS CH1 Del + EPS Ch4 Rec</a:t>
            </a:r>
          </a:p>
        </p:txBody>
      </p:sp>
      <p:sp>
        <p:nvSpPr>
          <p:cNvPr id="57" name="TextBox 56">
            <a:extLst>
              <a:ext uri="{FF2B5EF4-FFF2-40B4-BE49-F238E27FC236}">
                <a16:creationId xmlns:a16="http://schemas.microsoft.com/office/drawing/2014/main" id="{2E3571C6-E8BD-4E25-A54A-5720FCF20CD1}"/>
              </a:ext>
            </a:extLst>
          </p:cNvPr>
          <p:cNvSpPr txBox="1"/>
          <p:nvPr/>
        </p:nvSpPr>
        <p:spPr>
          <a:xfrm>
            <a:off x="2576763" y="3208086"/>
            <a:ext cx="1519311" cy="261610"/>
          </a:xfrm>
          <a:prstGeom prst="rect">
            <a:avLst/>
          </a:prstGeom>
          <a:noFill/>
        </p:spPr>
        <p:txBody>
          <a:bodyPr wrap="square" rtlCol="0">
            <a:spAutoFit/>
          </a:bodyPr>
          <a:lstStyle/>
          <a:p>
            <a:r>
              <a:rPr lang="en-US" sz="1100" dirty="0"/>
              <a:t>Owned by cooperative</a:t>
            </a:r>
          </a:p>
        </p:txBody>
      </p:sp>
      <p:sp>
        <p:nvSpPr>
          <p:cNvPr id="59" name="TextBox 58">
            <a:extLst>
              <a:ext uri="{FF2B5EF4-FFF2-40B4-BE49-F238E27FC236}">
                <a16:creationId xmlns:a16="http://schemas.microsoft.com/office/drawing/2014/main" id="{5961AFE7-B188-412C-8A63-7B2121787A6F}"/>
              </a:ext>
            </a:extLst>
          </p:cNvPr>
          <p:cNvSpPr txBox="1"/>
          <p:nvPr/>
        </p:nvSpPr>
        <p:spPr>
          <a:xfrm>
            <a:off x="4680586" y="3198549"/>
            <a:ext cx="1519311" cy="261610"/>
          </a:xfrm>
          <a:prstGeom prst="rect">
            <a:avLst/>
          </a:prstGeom>
          <a:noFill/>
        </p:spPr>
        <p:txBody>
          <a:bodyPr wrap="square" rtlCol="0">
            <a:spAutoFit/>
          </a:bodyPr>
          <a:lstStyle/>
          <a:p>
            <a:r>
              <a:rPr lang="en-US" sz="1100" dirty="0"/>
              <a:t>Owned by cooperative</a:t>
            </a:r>
          </a:p>
        </p:txBody>
      </p:sp>
      <p:sp>
        <p:nvSpPr>
          <p:cNvPr id="10" name="TextBox 9">
            <a:extLst>
              <a:ext uri="{FF2B5EF4-FFF2-40B4-BE49-F238E27FC236}">
                <a16:creationId xmlns:a16="http://schemas.microsoft.com/office/drawing/2014/main" id="{E5CF12CE-65E6-46C3-8070-39E08745B79F}"/>
              </a:ext>
            </a:extLst>
          </p:cNvPr>
          <p:cNvSpPr txBox="1"/>
          <p:nvPr/>
        </p:nvSpPr>
        <p:spPr>
          <a:xfrm>
            <a:off x="4278910" y="1431861"/>
            <a:ext cx="2115954" cy="1015663"/>
          </a:xfrm>
          <a:prstGeom prst="rect">
            <a:avLst/>
          </a:prstGeom>
          <a:noFill/>
        </p:spPr>
        <p:txBody>
          <a:bodyPr wrap="square" rtlCol="0">
            <a:spAutoFit/>
          </a:bodyPr>
          <a:lstStyle/>
          <a:p>
            <a:r>
              <a:rPr lang="en-US" sz="1200" dirty="0"/>
              <a:t>Loss of 200’ of distribution line loss cannot be determined by the EPS meter due to the line carrying the WSL/ES and the auxiliary load</a:t>
            </a:r>
          </a:p>
        </p:txBody>
      </p:sp>
      <p:sp>
        <p:nvSpPr>
          <p:cNvPr id="14" name="Callout: Double Bent Line 13">
            <a:extLst>
              <a:ext uri="{FF2B5EF4-FFF2-40B4-BE49-F238E27FC236}">
                <a16:creationId xmlns:a16="http://schemas.microsoft.com/office/drawing/2014/main" id="{C2F1C95C-C280-4BA5-9C85-35E227D0B7B0}"/>
              </a:ext>
            </a:extLst>
          </p:cNvPr>
          <p:cNvSpPr/>
          <p:nvPr/>
        </p:nvSpPr>
        <p:spPr>
          <a:xfrm>
            <a:off x="4259849" y="1431861"/>
            <a:ext cx="2055451" cy="992376"/>
          </a:xfrm>
          <a:prstGeom prst="borderCallout3">
            <a:avLst>
              <a:gd name="adj1" fmla="val 102804"/>
              <a:gd name="adj2" fmla="val 47071"/>
              <a:gd name="adj3" fmla="val 127002"/>
              <a:gd name="adj4" fmla="val 42243"/>
              <a:gd name="adj5" fmla="val 131839"/>
              <a:gd name="adj6" fmla="val 54867"/>
              <a:gd name="adj7" fmla="val 155397"/>
              <a:gd name="adj8" fmla="val 54785"/>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5DA6800D-8B42-4C4D-8EAB-9F9970A9D88C}"/>
              </a:ext>
            </a:extLst>
          </p:cNvPr>
          <p:cNvSpPr txBox="1"/>
          <p:nvPr/>
        </p:nvSpPr>
        <p:spPr>
          <a:xfrm>
            <a:off x="8245961" y="297708"/>
            <a:ext cx="2552701" cy="1015663"/>
          </a:xfrm>
          <a:prstGeom prst="rect">
            <a:avLst/>
          </a:prstGeom>
          <a:noFill/>
          <a:ln>
            <a:solidFill>
              <a:schemeClr val="bg1">
                <a:lumMod val="65000"/>
              </a:schemeClr>
            </a:solidFill>
          </a:ln>
        </p:spPr>
        <p:txBody>
          <a:bodyPr wrap="square" rtlCol="0">
            <a:spAutoFit/>
          </a:bodyPr>
          <a:lstStyle/>
          <a:p>
            <a:r>
              <a:rPr lang="en-US" sz="1200" dirty="0"/>
              <a:t>Loss of TDSP Transformer cannot be determined by the EPS meter</a:t>
            </a:r>
          </a:p>
          <a:p>
            <a:r>
              <a:rPr lang="en-US" sz="1200" dirty="0"/>
              <a:t>due to the transformer carrying the WSL/ES and the distribution load of the station.</a:t>
            </a:r>
          </a:p>
        </p:txBody>
      </p:sp>
      <p:sp>
        <p:nvSpPr>
          <p:cNvPr id="61" name="Callout: Double Bent Line 60">
            <a:extLst>
              <a:ext uri="{FF2B5EF4-FFF2-40B4-BE49-F238E27FC236}">
                <a16:creationId xmlns:a16="http://schemas.microsoft.com/office/drawing/2014/main" id="{4865A6F6-FEA6-4CE6-B5C1-9B2A10FF8DF8}"/>
              </a:ext>
            </a:extLst>
          </p:cNvPr>
          <p:cNvSpPr/>
          <p:nvPr/>
        </p:nvSpPr>
        <p:spPr>
          <a:xfrm>
            <a:off x="8228286" y="291114"/>
            <a:ext cx="2570376" cy="992376"/>
          </a:xfrm>
          <a:prstGeom prst="borderCallout3">
            <a:avLst>
              <a:gd name="adj1" fmla="val 102804"/>
              <a:gd name="adj2" fmla="val 47071"/>
              <a:gd name="adj3" fmla="val 127002"/>
              <a:gd name="adj4" fmla="val 42243"/>
              <a:gd name="adj5" fmla="val 199734"/>
              <a:gd name="adj6" fmla="val 21789"/>
              <a:gd name="adj7" fmla="val 255622"/>
              <a:gd name="adj8" fmla="val 49168"/>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34723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animBg="1"/>
      <p:bldP spid="18" grpId="0" animBg="1"/>
      <p:bldP spid="6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72B1030-0B2B-41E9-A573-8EECF3C33352}"/>
              </a:ext>
            </a:extLst>
          </p:cNvPr>
          <p:cNvSpPr txBox="1"/>
          <p:nvPr/>
        </p:nvSpPr>
        <p:spPr>
          <a:xfrm>
            <a:off x="484805" y="548719"/>
            <a:ext cx="6729211" cy="4739759"/>
          </a:xfrm>
          <a:prstGeom prst="rect">
            <a:avLst/>
          </a:prstGeom>
          <a:noFill/>
          <a:ln>
            <a:solidFill>
              <a:schemeClr val="bg1">
                <a:lumMod val="65000"/>
              </a:schemeClr>
            </a:solidFill>
          </a:ln>
        </p:spPr>
        <p:txBody>
          <a:bodyPr wrap="square" rtlCol="0">
            <a:spAutoFit/>
          </a:bodyPr>
          <a:lstStyle/>
          <a:p>
            <a:r>
              <a:rPr lang="en-US" dirty="0"/>
              <a:t>TDSP kWh settled as:</a:t>
            </a:r>
          </a:p>
          <a:p>
            <a:r>
              <a:rPr lang="en-US" b="1" dirty="0"/>
              <a:t>kWh= TDSP Ch1 Del - TDSP Ch4 Rec - EPS CH1 Del + EPS Ch4 Rec</a:t>
            </a:r>
          </a:p>
          <a:p>
            <a:endParaRPr lang="en-US" dirty="0"/>
          </a:p>
          <a:p>
            <a:r>
              <a:rPr lang="en-US" dirty="0"/>
              <a:t>Notes:</a:t>
            </a:r>
          </a:p>
          <a:p>
            <a:r>
              <a:rPr lang="en-US" dirty="0"/>
              <a:t>When the battery charges:</a:t>
            </a:r>
          </a:p>
          <a:p>
            <a:pPr marL="228600" indent="-228600">
              <a:buAutoNum type="arabicPeriod"/>
            </a:pPr>
            <a:r>
              <a:rPr lang="en-US" dirty="0"/>
              <a:t>TDSP incurs distribution line loss and increased transformer loss.</a:t>
            </a:r>
          </a:p>
          <a:p>
            <a:pPr marL="228600" indent="-228600">
              <a:buAutoNum type="arabicPeriod"/>
            </a:pPr>
            <a:r>
              <a:rPr lang="en-US" dirty="0"/>
              <a:t>WSL incurs no losses</a:t>
            </a:r>
          </a:p>
          <a:p>
            <a:endParaRPr lang="en-US" dirty="0"/>
          </a:p>
          <a:p>
            <a:r>
              <a:rPr lang="en-US" dirty="0"/>
              <a:t>When the battery discharges at a rate less than station load:</a:t>
            </a:r>
          </a:p>
          <a:p>
            <a:pPr marL="228600" indent="-228600">
              <a:buAutoNum type="arabicPeriod"/>
            </a:pPr>
            <a:r>
              <a:rPr lang="en-US" dirty="0"/>
              <a:t>TDSP incurs no distribution line loss and decreased transformer loss</a:t>
            </a:r>
          </a:p>
          <a:p>
            <a:pPr marL="228600" indent="-228600">
              <a:buAutoNum type="arabicPeriod"/>
            </a:pPr>
            <a:r>
              <a:rPr lang="en-US" dirty="0"/>
              <a:t>ES incurs no losses</a:t>
            </a:r>
          </a:p>
          <a:p>
            <a:endParaRPr lang="en-US" dirty="0"/>
          </a:p>
          <a:p>
            <a:r>
              <a:rPr lang="en-US" dirty="0"/>
              <a:t>When the battery discharges at a rate greater than station load:</a:t>
            </a:r>
          </a:p>
          <a:p>
            <a:pPr marL="228600" indent="-228600">
              <a:buAutoNum type="arabicPeriod"/>
            </a:pPr>
            <a:r>
              <a:rPr lang="en-US" dirty="0"/>
              <a:t>TDSP incurs no distribution line loss and increased transformer loss depending on meter programing.</a:t>
            </a:r>
          </a:p>
          <a:p>
            <a:pPr marL="228600" indent="-228600">
              <a:buAutoNum type="arabicPeriod"/>
            </a:pPr>
            <a:r>
              <a:rPr lang="en-US" dirty="0"/>
              <a:t>ES incurs no losses.</a:t>
            </a:r>
          </a:p>
          <a:p>
            <a:pPr marL="228600" indent="-228600">
              <a:buAutoNum type="arabicPeriod"/>
            </a:pPr>
            <a:endParaRPr lang="en-US" sz="1400" dirty="0"/>
          </a:p>
        </p:txBody>
      </p:sp>
    </p:spTree>
    <p:extLst>
      <p:ext uri="{BB962C8B-B14F-4D97-AF65-F5344CB8AC3E}">
        <p14:creationId xmlns:p14="http://schemas.microsoft.com/office/powerpoint/2010/main" val="1393588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5C88384-3AD7-49B3-B235-182457BCED82}"/>
              </a:ext>
            </a:extLst>
          </p:cNvPr>
          <p:cNvPicPr>
            <a:picLocks noChangeAspect="1"/>
          </p:cNvPicPr>
          <p:nvPr/>
        </p:nvPicPr>
        <p:blipFill>
          <a:blip r:embed="rId2"/>
          <a:stretch>
            <a:fillRect/>
          </a:stretch>
        </p:blipFill>
        <p:spPr>
          <a:xfrm>
            <a:off x="1372259" y="1381037"/>
            <a:ext cx="8788435" cy="5236905"/>
          </a:xfrm>
          <a:prstGeom prst="rect">
            <a:avLst/>
          </a:prstGeom>
        </p:spPr>
      </p:pic>
      <p:sp>
        <p:nvSpPr>
          <p:cNvPr id="3" name="TextBox 2">
            <a:extLst>
              <a:ext uri="{FF2B5EF4-FFF2-40B4-BE49-F238E27FC236}">
                <a16:creationId xmlns:a16="http://schemas.microsoft.com/office/drawing/2014/main" id="{F0E35814-75D9-4669-BB46-C752CEBDA9E5}"/>
              </a:ext>
            </a:extLst>
          </p:cNvPr>
          <p:cNvSpPr txBox="1"/>
          <p:nvPr/>
        </p:nvSpPr>
        <p:spPr>
          <a:xfrm>
            <a:off x="478971" y="526888"/>
            <a:ext cx="8128000" cy="646331"/>
          </a:xfrm>
          <a:prstGeom prst="rect">
            <a:avLst/>
          </a:prstGeom>
          <a:noFill/>
        </p:spPr>
        <p:txBody>
          <a:bodyPr wrap="square" rtlCol="0">
            <a:spAutoFit/>
          </a:bodyPr>
          <a:lstStyle/>
          <a:p>
            <a:r>
              <a:rPr lang="en-US" dirty="0"/>
              <a:t>Vague rewording of 10.3.2.3 may be the premise of metering at a distribution generator's SDP.</a:t>
            </a:r>
          </a:p>
        </p:txBody>
      </p:sp>
    </p:spTree>
    <p:extLst>
      <p:ext uri="{BB962C8B-B14F-4D97-AF65-F5344CB8AC3E}">
        <p14:creationId xmlns:p14="http://schemas.microsoft.com/office/powerpoint/2010/main" val="2676691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ADD1366-A7DE-43D2-ADFC-047FC9E9C2CA}"/>
              </a:ext>
            </a:extLst>
          </p:cNvPr>
          <p:cNvSpPr txBox="1"/>
          <p:nvPr/>
        </p:nvSpPr>
        <p:spPr>
          <a:xfrm>
            <a:off x="641684" y="0"/>
            <a:ext cx="11277600" cy="6832640"/>
          </a:xfrm>
          <a:prstGeom prst="rect">
            <a:avLst/>
          </a:prstGeom>
          <a:noFill/>
        </p:spPr>
        <p:txBody>
          <a:bodyPr wrap="square" rtlCol="0">
            <a:spAutoFit/>
          </a:bodyPr>
          <a:lstStyle/>
          <a:p>
            <a:pPr marR="0" lvl="0" algn="ctr">
              <a:spcBef>
                <a:spcPts val="0"/>
              </a:spcBef>
              <a:spcAft>
                <a:spcPts val="0"/>
              </a:spcAft>
            </a:pPr>
            <a:r>
              <a:rPr lang="en-US" sz="2400" b="1" dirty="0">
                <a:latin typeface="Calibri" panose="020F0502020204030204" pitchFamily="34" charset="0"/>
                <a:ea typeface="Times New Roman" panose="02020603050405020304" pitchFamily="18" charset="0"/>
              </a:rPr>
              <a:t>Topics for Discussion</a:t>
            </a:r>
            <a:endParaRPr lang="en-US" sz="2400" b="1"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mj-lt"/>
              <a:buAutoNum type="arabicPeriod"/>
            </a:pPr>
            <a:endParaRPr lang="en-US" dirty="0">
              <a:latin typeface="Calibri" panose="020F0502020204030204" pitchFamily="34" charset="0"/>
              <a:ea typeface="Times New Roman" panose="02020603050405020304" pitchFamily="18" charset="0"/>
            </a:endParaRPr>
          </a:p>
          <a:p>
            <a:pPr marL="342900" indent="-342900">
              <a:buFont typeface="+mj-lt"/>
              <a:buAutoNum type="arabicPeriod"/>
            </a:pPr>
            <a:r>
              <a:rPr lang="en-US" dirty="0"/>
              <a:t> </a:t>
            </a:r>
            <a:r>
              <a:rPr lang="en-US" dirty="0">
                <a:solidFill>
                  <a:srgbClr val="FF0000"/>
                </a:solidFill>
              </a:rPr>
              <a:t>What is the INTENT of ERCOT?</a:t>
            </a:r>
          </a:p>
          <a:p>
            <a:pPr marL="742950" lvl="1" indent="-285750">
              <a:buFont typeface="Arial" panose="020B0604020202020204" pitchFamily="34" charset="0"/>
              <a:buChar char="•"/>
            </a:pPr>
            <a:r>
              <a:rPr lang="en-US" dirty="0"/>
              <a:t>Distribution connected Generation is settled at the SDP(Service Delivery Point)</a:t>
            </a:r>
          </a:p>
          <a:p>
            <a:pPr marL="742950" lvl="1" indent="-285750">
              <a:buFont typeface="Arial" panose="020B0604020202020204" pitchFamily="34" charset="0"/>
              <a:buChar char="•"/>
            </a:pPr>
            <a:r>
              <a:rPr lang="en-US" dirty="0"/>
              <a:t>WSL is settled at the SDP (Service Delivery Point)</a:t>
            </a:r>
          </a:p>
          <a:p>
            <a:pPr marL="742950" lvl="1" indent="-285750">
              <a:buFont typeface="Arial" panose="020B0604020202020204" pitchFamily="34" charset="0"/>
              <a:buChar char="•"/>
            </a:pPr>
            <a:r>
              <a:rPr lang="en-US" dirty="0"/>
              <a:t>Both points are at the SDP</a:t>
            </a: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Is clarification needed in Protocol or SMOG to better define the settlement point of WSL/ES metering as the POI or SDP?</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Because watts loss is a function of I^2R, accurate division of losses between two entities sharing a common line or transformer cannot be accomplished.</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A loss splitting calculation method must be developed and programmed into the TDSP meter. The splitting algorithm may need to be determined by the MWG and placed in Protocols or the SMOG.</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Depending on loss splitting algorithms, communications between the WSL EPS meter and the TDSP meter may be required for real time data transfer.</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The TDSP meter will need to calculate losses whether it is located at the ERCOT POI or at any other location. The calculated losses must be accessible in order to apply splitting algorithms.</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Meters with such complex programming are difficult to test and lend themselves to technician error.</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When thinking about transformer and distribution line loss, is this a give and take? When the battery charges, the TDSP incurs increased transformer and distribution line loss. When the battery discharges, the TDSP incurs decreased transformer loss and no line loss. This is not a perfect break-even because of battery efficiency but is it enough to be concerned about?</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Are large or different operational WSL/ES facilities arriving in the future that could result in losses captured by TDSP metering being more substantial?</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Is STEC the only entity that has interest in this topic?</a:t>
            </a: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26031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196C0-1C34-4E7B-A1A1-C40CA4F68EB5}"/>
              </a:ext>
            </a:extLst>
          </p:cNvPr>
          <p:cNvSpPr>
            <a:spLocks noGrp="1"/>
          </p:cNvSpPr>
          <p:nvPr>
            <p:ph type="ctrTitle"/>
          </p:nvPr>
        </p:nvSpPr>
        <p:spPr/>
        <p:txBody>
          <a:bodyPr/>
          <a:lstStyle/>
          <a:p>
            <a:r>
              <a:rPr lang="en-US" dirty="0"/>
              <a:t>Questions or Comments</a:t>
            </a:r>
          </a:p>
        </p:txBody>
      </p:sp>
      <p:sp>
        <p:nvSpPr>
          <p:cNvPr id="3" name="Subtitle 2">
            <a:extLst>
              <a:ext uri="{FF2B5EF4-FFF2-40B4-BE49-F238E27FC236}">
                <a16:creationId xmlns:a16="http://schemas.microsoft.com/office/drawing/2014/main" id="{DE26E702-AF19-4D10-8BE1-1AD8A5D9399A}"/>
              </a:ext>
            </a:extLst>
          </p:cNvPr>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1532967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1379</TotalTime>
  <Words>776</Words>
  <Application>Microsoft Office PowerPoint</Application>
  <PresentationFormat>Widescreen</PresentationFormat>
  <Paragraphs>115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Wholesale Storage Load  Metering of losses</vt:lpstr>
      <vt:lpstr>PowerPoint Presentation</vt:lpstr>
      <vt:lpstr>PowerPoint Presentation</vt:lpstr>
      <vt:lpstr>PowerPoint Presentation</vt:lpstr>
      <vt:lpstr>PowerPoint Presentation</vt:lpstr>
      <vt:lpstr>PowerPoint Presentation</vt:lpstr>
      <vt:lpstr>PowerPoint Presentation</vt:lpstr>
      <vt:lpstr>Questions or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Dorothy DiSanto</dc:creator>
  <cp:lastModifiedBy>Dorothy DiSanto</cp:lastModifiedBy>
  <cp:revision>20</cp:revision>
  <dcterms:created xsi:type="dcterms:W3CDTF">2020-08-12T16:30:46Z</dcterms:created>
  <dcterms:modified xsi:type="dcterms:W3CDTF">2020-08-13T20:35:47Z</dcterms:modified>
</cp:coreProperties>
</file>