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7"/>
  </p:notesMasterIdLst>
  <p:handoutMasterIdLst>
    <p:handoutMasterId r:id="rId8"/>
  </p:handoutMasterIdLst>
  <p:sldIdLst>
    <p:sldId id="270" r:id="rId4"/>
    <p:sldId id="573" r:id="rId5"/>
    <p:sldId id="57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85" d="100"/>
          <a:sy n="85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Update On NPRR 863 Phase 2 Scope for FFR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August 14, 2020</a:t>
            </a:r>
          </a:p>
          <a:p>
            <a:r>
              <a:rPr lang="en-US" dirty="0" smtClean="0"/>
              <a:t>BESTF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Nitika Mago</a:t>
            </a:r>
          </a:p>
          <a:p>
            <a:r>
              <a:rPr lang="en-US" dirty="0" smtClean="0"/>
              <a:t>Operation Analysis, ERCOT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Ancillary Services from Energy Storage Resources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>
                <a:solidFill>
                  <a:schemeClr val="accent2"/>
                </a:solidFill>
              </a:rPr>
              <a:t>Following the full implementation of FFR as a part of NPRR 863 FFR Phase 2 project, </a:t>
            </a:r>
            <a:r>
              <a:rPr lang="en-US" sz="1600" dirty="0">
                <a:solidFill>
                  <a:schemeClr val="accent2"/>
                </a:solidFill>
              </a:rPr>
              <a:t>for any particular operating hour in the Day Ahead Market (DAM</a:t>
            </a:r>
            <a:r>
              <a:rPr lang="en-US" sz="1600" dirty="0" smtClean="0">
                <a:solidFill>
                  <a:schemeClr val="accent2"/>
                </a:solidFill>
              </a:rPr>
              <a:t>), </a:t>
            </a:r>
            <a:r>
              <a:rPr lang="en-US" sz="1600" b="1" dirty="0" smtClean="0">
                <a:solidFill>
                  <a:schemeClr val="accent2"/>
                </a:solidFill>
              </a:rPr>
              <a:t>a Energy Storage Resource (ESR) Generation </a:t>
            </a:r>
            <a:r>
              <a:rPr lang="en-US" sz="1600" b="1" dirty="0">
                <a:solidFill>
                  <a:schemeClr val="accent2"/>
                </a:solidFill>
              </a:rPr>
              <a:t>Resource (ESR-Gen) and ESR Controllable Load Resource (ESR-CLR) </a:t>
            </a:r>
            <a:r>
              <a:rPr lang="en-US" sz="1600" b="1" dirty="0" smtClean="0">
                <a:solidFill>
                  <a:schemeClr val="accent2"/>
                </a:solidFill>
              </a:rPr>
              <a:t>will be able to offer Regulation, RRS-PFR, RRS-FFR and Non-Spin simultaneously</a:t>
            </a:r>
            <a:r>
              <a:rPr lang="en-US" sz="1600" dirty="0" smtClean="0">
                <a:solidFill>
                  <a:schemeClr val="accent2"/>
                </a:solidFill>
              </a:rPr>
              <a:t>*.</a:t>
            </a:r>
          </a:p>
          <a:p>
            <a:pPr lvl="1"/>
            <a:r>
              <a:rPr lang="en-US" sz="1600" dirty="0" smtClean="0">
                <a:solidFill>
                  <a:schemeClr val="accent2"/>
                </a:solidFill>
              </a:rPr>
              <a:t>This is different </a:t>
            </a:r>
            <a:r>
              <a:rPr lang="en-US" sz="1600" dirty="0" smtClean="0"/>
              <a:t>from phase 1 implementation wherein (a) only ESR-CLR is able to offer RRS-FFR in DAM (b) ESR-CLR may either offer RRS-FFR or </a:t>
            </a:r>
            <a:r>
              <a:rPr lang="en-US" sz="1600" dirty="0" smtClean="0"/>
              <a:t>RRS-PFR </a:t>
            </a:r>
            <a:r>
              <a:rPr lang="en-US" sz="1600" dirty="0" smtClean="0"/>
              <a:t>(c) ESR-Gen is not able to offer RRS-FFR.</a:t>
            </a:r>
          </a:p>
          <a:p>
            <a:pPr lvl="1"/>
            <a:endParaRPr lang="en-US" sz="1600" dirty="0" smtClean="0"/>
          </a:p>
          <a:p>
            <a:r>
              <a:rPr lang="en-US" sz="1600" dirty="0" smtClean="0"/>
              <a:t>Similarly </a:t>
            </a:r>
            <a:r>
              <a:rPr lang="en-US" sz="1600" dirty="0"/>
              <a:t>for any particular operating </a:t>
            </a:r>
            <a:r>
              <a:rPr lang="en-US" sz="1600" dirty="0" smtClean="0"/>
              <a:t>hour, DAM optimization may award an ESR-Gen or ESR-CLR </a:t>
            </a:r>
            <a:r>
              <a:rPr lang="en-US" sz="1600" dirty="0"/>
              <a:t>Regulation, RRS-PFR, RRS-FFR </a:t>
            </a:r>
            <a:r>
              <a:rPr lang="en-US" sz="1600" dirty="0" smtClean="0"/>
              <a:t>and </a:t>
            </a:r>
            <a:r>
              <a:rPr lang="en-US" sz="1600" dirty="0"/>
              <a:t>Non-Spin </a:t>
            </a:r>
            <a:r>
              <a:rPr lang="en-US" sz="1600" dirty="0" smtClean="0"/>
              <a:t>concurrently.</a:t>
            </a:r>
          </a:p>
          <a:p>
            <a:pPr lvl="1"/>
            <a:r>
              <a:rPr lang="en-US" sz="1600" dirty="0" smtClean="0"/>
              <a:t>ESR-Gen and ESR-CLR will be able to carry RRS-PFR and RRS-FFR concurrently in Real Time. 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dirty="0" smtClean="0"/>
          </a:p>
          <a:p>
            <a:pPr marL="0" indent="0">
              <a:buNone/>
            </a:pPr>
            <a:endParaRPr lang="en-US" sz="1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chemeClr val="accent2"/>
                </a:solidFill>
              </a:rPr>
              <a:t>*Assuming </a:t>
            </a:r>
            <a:r>
              <a:rPr lang="en-US" sz="1000" dirty="0">
                <a:solidFill>
                  <a:schemeClr val="accent2"/>
                </a:solidFill>
              </a:rPr>
              <a:t>the ESR-Gen or ESR CLR is qualified for the </a:t>
            </a:r>
            <a:r>
              <a:rPr lang="en-US" sz="1000" dirty="0" smtClean="0">
                <a:solidFill>
                  <a:schemeClr val="accent2"/>
                </a:solidFill>
              </a:rPr>
              <a:t>A/S or A/S sub-type </a:t>
            </a:r>
            <a:r>
              <a:rPr lang="en-US" sz="1000" dirty="0">
                <a:solidFill>
                  <a:schemeClr val="accent2"/>
                </a:solidFill>
              </a:rPr>
              <a:t>it is </a:t>
            </a:r>
            <a:r>
              <a:rPr lang="en-US" sz="1000" dirty="0" smtClean="0">
                <a:solidFill>
                  <a:schemeClr val="accent2"/>
                </a:solidFill>
              </a:rPr>
              <a:t>offering in DAM.</a:t>
            </a:r>
            <a:endParaRPr lang="en-US" sz="1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E7085C4-D6A8-46D9-A1BA-F87C2DEFFCDB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913766"/>
              </p:ext>
            </p:extLst>
          </p:nvPr>
        </p:nvGraphicFramePr>
        <p:xfrm>
          <a:off x="288758" y="4673065"/>
          <a:ext cx="8550442" cy="74676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685543"/>
                <a:gridCol w="557892"/>
                <a:gridCol w="737551"/>
                <a:gridCol w="826226"/>
                <a:gridCol w="837992"/>
                <a:gridCol w="936123"/>
                <a:gridCol w="1494013"/>
                <a:gridCol w="1475102"/>
              </a:tblGrid>
              <a:tr h="1477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Resource Type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Online Reserves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Regulation-Down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Offline Reserves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REGUP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RRS-PFR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RRS-FFR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RRS-UFR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ONNS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REGDN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OFFNS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ESR-CLR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No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703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Ancillary Services from </a:t>
            </a:r>
            <a:r>
              <a:rPr lang="en-US" sz="2800" dirty="0" smtClean="0"/>
              <a:t>Load Resources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Following the full implementation of FFR as a part of NPRR 863 </a:t>
            </a:r>
            <a:r>
              <a:rPr lang="en-US" sz="1600" dirty="0" smtClean="0">
                <a:solidFill>
                  <a:schemeClr val="accent2"/>
                </a:solidFill>
              </a:rPr>
              <a:t>FFR Phase </a:t>
            </a:r>
            <a:r>
              <a:rPr lang="en-US" sz="1600" dirty="0">
                <a:solidFill>
                  <a:schemeClr val="accent2"/>
                </a:solidFill>
              </a:rPr>
              <a:t>2 project, for any particular operating hour in the Day Ahead Market (DAM), </a:t>
            </a:r>
            <a:r>
              <a:rPr lang="en-US" sz="1600" b="1" dirty="0">
                <a:solidFill>
                  <a:schemeClr val="accent2"/>
                </a:solidFill>
              </a:rPr>
              <a:t>a </a:t>
            </a:r>
            <a:r>
              <a:rPr lang="en-US" sz="1600" b="1" dirty="0" smtClean="0">
                <a:solidFill>
                  <a:schemeClr val="accent2"/>
                </a:solidFill>
              </a:rPr>
              <a:t>Non-Controllable Load Resource (NCLR) will </a:t>
            </a:r>
            <a:r>
              <a:rPr lang="en-US" sz="1600" b="1" dirty="0">
                <a:solidFill>
                  <a:schemeClr val="accent2"/>
                </a:solidFill>
              </a:rPr>
              <a:t>be able to offer </a:t>
            </a:r>
            <a:r>
              <a:rPr lang="en-US" sz="1600" b="1" dirty="0" smtClean="0">
                <a:solidFill>
                  <a:schemeClr val="accent2"/>
                </a:solidFill>
              </a:rPr>
              <a:t>either RRS-FFR</a:t>
            </a:r>
            <a:r>
              <a:rPr lang="en-US" sz="1600" b="1" dirty="0">
                <a:solidFill>
                  <a:schemeClr val="accent2"/>
                </a:solidFill>
              </a:rPr>
              <a:t>, </a:t>
            </a:r>
            <a:r>
              <a:rPr lang="en-US" sz="1600" b="1" dirty="0" smtClean="0">
                <a:solidFill>
                  <a:schemeClr val="accent2"/>
                </a:solidFill>
              </a:rPr>
              <a:t>or RRS-UFR</a:t>
            </a:r>
            <a:r>
              <a:rPr lang="en-US" sz="1600" dirty="0" smtClean="0">
                <a:solidFill>
                  <a:schemeClr val="accent2"/>
                </a:solidFill>
              </a:rPr>
              <a:t>*.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r>
              <a:rPr lang="en-US" sz="1600" dirty="0" smtClean="0"/>
              <a:t>For </a:t>
            </a:r>
            <a:r>
              <a:rPr lang="en-US" sz="1600" dirty="0"/>
              <a:t>any particular operating hour, DAM optimization </a:t>
            </a:r>
            <a:r>
              <a:rPr lang="en-US" sz="1600" dirty="0" smtClean="0"/>
              <a:t>may </a:t>
            </a:r>
            <a:r>
              <a:rPr lang="en-US" sz="1600" dirty="0"/>
              <a:t>award an </a:t>
            </a:r>
            <a:r>
              <a:rPr lang="en-US" sz="1600" dirty="0" smtClean="0"/>
              <a:t>NCLR per its offer, either RRS-FFR or RRS-UFR.</a:t>
            </a:r>
            <a:endParaRPr lang="en-US" sz="1600" dirty="0"/>
          </a:p>
          <a:p>
            <a:pPr lvl="1"/>
            <a:r>
              <a:rPr lang="en-US" sz="1600" dirty="0" smtClean="0"/>
              <a:t>NCLR </a:t>
            </a:r>
            <a:r>
              <a:rPr lang="en-US" sz="1600" dirty="0"/>
              <a:t>will be </a:t>
            </a:r>
            <a:r>
              <a:rPr lang="en-US" sz="1600" dirty="0" smtClean="0"/>
              <a:t>not able </a:t>
            </a:r>
            <a:r>
              <a:rPr lang="en-US" sz="1600" dirty="0"/>
              <a:t>to carry </a:t>
            </a:r>
            <a:r>
              <a:rPr lang="en-US" sz="1600" dirty="0" smtClean="0"/>
              <a:t>RRS-FFR </a:t>
            </a:r>
            <a:r>
              <a:rPr lang="en-US" sz="1600" dirty="0"/>
              <a:t>and </a:t>
            </a:r>
            <a:r>
              <a:rPr lang="en-US" sz="1600" dirty="0" smtClean="0"/>
              <a:t>RRS-UFR </a:t>
            </a:r>
            <a:r>
              <a:rPr lang="en-US" sz="1600" dirty="0"/>
              <a:t>concurrently in Real Time. 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endParaRPr lang="en-US" sz="1600" dirty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endParaRPr lang="en-US" sz="1600" dirty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16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16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chemeClr val="accent2"/>
                </a:solidFill>
              </a:rPr>
              <a:t>*Assuming </a:t>
            </a:r>
            <a:r>
              <a:rPr lang="en-US" sz="1000" dirty="0">
                <a:solidFill>
                  <a:schemeClr val="accent2"/>
                </a:solidFill>
              </a:rPr>
              <a:t>the NCLR is qualified for the A/S sub-type it is </a:t>
            </a:r>
            <a:r>
              <a:rPr lang="en-US" sz="1000" dirty="0" smtClean="0">
                <a:solidFill>
                  <a:schemeClr val="accent2"/>
                </a:solidFill>
              </a:rPr>
              <a:t>offering in DAM.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17374"/>
              </p:ext>
            </p:extLst>
          </p:nvPr>
        </p:nvGraphicFramePr>
        <p:xfrm>
          <a:off x="334879" y="3333229"/>
          <a:ext cx="8550442" cy="74676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685543"/>
                <a:gridCol w="557892"/>
                <a:gridCol w="737551"/>
                <a:gridCol w="826226"/>
                <a:gridCol w="837992"/>
                <a:gridCol w="936123"/>
                <a:gridCol w="1494013"/>
                <a:gridCol w="1475102"/>
              </a:tblGrid>
              <a:tr h="1477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Resource Type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Online Reserves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Regulation-Down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Offline Reserves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REGUP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RRS-PFR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RRS-FFR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RRS-UFR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ONNS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REGDN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OFFNS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NCLR (Offer</a:t>
                      </a:r>
                      <a:r>
                        <a:rPr lang="en-US" sz="1100" u="none" strike="noStrike" baseline="0" dirty="0" smtClean="0">
                          <a:solidFill>
                            <a:schemeClr val="accent2"/>
                          </a:solidFill>
                          <a:effectLst/>
                        </a:rPr>
                        <a:t> </a:t>
                      </a:r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Option 1)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Yes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No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NCLR (Offer</a:t>
                      </a:r>
                      <a:r>
                        <a:rPr lang="en-US" sz="1100" u="none" strike="noStrike" baseline="0" dirty="0" smtClean="0">
                          <a:solidFill>
                            <a:schemeClr val="accent2"/>
                          </a:solidFill>
                          <a:effectLst/>
                        </a:rPr>
                        <a:t> </a:t>
                      </a:r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Option 2)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8056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24992</TotalTime>
  <Words>370</Words>
  <Application>Microsoft Office PowerPoint</Application>
  <PresentationFormat>On-screen Show (4:3)</PresentationFormat>
  <Paragraphs>90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Ancillary Services from Energy Storage Resources</vt:lpstr>
      <vt:lpstr>Ancillary Services from Load Resources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Mago, Nitika</cp:lastModifiedBy>
  <cp:revision>589</cp:revision>
  <dcterms:created xsi:type="dcterms:W3CDTF">2016-04-16T13:25:21Z</dcterms:created>
  <dcterms:modified xsi:type="dcterms:W3CDTF">2020-08-13T15:50:37Z</dcterms:modified>
</cp:coreProperties>
</file>