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0" r:id="rId2"/>
    <p:sldMasterId id="2147483702" r:id="rId3"/>
  </p:sldMasterIdLst>
  <p:notesMasterIdLst>
    <p:notesMasterId r:id="rId7"/>
  </p:notesMasterIdLst>
  <p:handoutMasterIdLst>
    <p:handoutMasterId r:id="rId8"/>
  </p:handoutMasterIdLst>
  <p:sldIdLst>
    <p:sldId id="270" r:id="rId4"/>
    <p:sldId id="573" r:id="rId5"/>
    <p:sldId id="57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A" lastIdx="2" clrIdx="0"/>
  <p:cmAuthor id="1" name="Du, Pengwei" initials="DP" lastIdx="3" clrIdx="1">
    <p:extLst>
      <p:ext uri="{19B8F6BF-5375-455C-9EA6-DF929625EA0E}">
        <p15:presenceInfo xmlns:p15="http://schemas.microsoft.com/office/powerpoint/2012/main" userId="S-1-5-21-639947351-343809578-3807592339-42176" providerId="AD"/>
      </p:ext>
    </p:extLst>
  </p:cmAuthor>
  <p:cmAuthor id="2" name="Mago, Nitika" initials="NVM" lastIdx="25" clrIdx="2">
    <p:extLst>
      <p:ext uri="{19B8F6BF-5375-455C-9EA6-DF929625EA0E}">
        <p15:presenceInfo xmlns:p15="http://schemas.microsoft.com/office/powerpoint/2012/main" userId="Mago, Nitika" providerId="None"/>
      </p:ext>
    </p:extLst>
  </p:cmAuthor>
  <p:cmAuthor id="3" name="Steffan, Nick" initials="SN" lastIdx="3" clrIdx="3">
    <p:extLst>
      <p:ext uri="{19B8F6BF-5375-455C-9EA6-DF929625EA0E}">
        <p15:presenceInfo xmlns:p15="http://schemas.microsoft.com/office/powerpoint/2012/main" userId="S-1-5-21-639947351-343809578-3807592339-42285" providerId="AD"/>
      </p:ext>
    </p:extLst>
  </p:cmAuthor>
  <p:cmAuthor id="4" name="Littlefield, Jennifer" initials="LJ" lastIdx="2" clrIdx="4">
    <p:extLst>
      <p:ext uri="{19B8F6BF-5375-455C-9EA6-DF929625EA0E}">
        <p15:presenceInfo xmlns:p15="http://schemas.microsoft.com/office/powerpoint/2012/main" userId="S-1-5-21-639947351-343809578-3807592339-51623" providerId="AD"/>
      </p:ext>
    </p:extLst>
  </p:cmAuthor>
  <p:cmAuthor id="5" name="Li, Weifeng" initials="LW" lastIdx="10" clrIdx="5">
    <p:extLst>
      <p:ext uri="{19B8F6BF-5375-455C-9EA6-DF929625EA0E}">
        <p15:presenceInfo xmlns:p15="http://schemas.microsoft.com/office/powerpoint/2012/main" userId="S-1-5-21-639947351-343809578-3807592339-552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89F"/>
    <a:srgbClr val="73C8FD"/>
    <a:srgbClr val="50B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71907" autoAdjust="0"/>
  </p:normalViewPr>
  <p:slideViewPr>
    <p:cSldViewPr snapToGrid="0">
      <p:cViewPr varScale="1">
        <p:scale>
          <a:sx n="85" d="100"/>
          <a:sy n="85" d="100"/>
        </p:scale>
        <p:origin x="576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howGuides="1">
      <p:cViewPr varScale="1">
        <p:scale>
          <a:sx n="98" d="100"/>
          <a:sy n="98" d="100"/>
        </p:scale>
        <p:origin x="351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DBA4A-CF1B-46AC-9045-2B6612C0624C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EE2B4-D30B-4D65-BC1C-DE57E4765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21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C6F44-CB68-48CB-8188-A47D4423899A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2613F-3576-4EE9-945C-25503B987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4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05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28750" y="2625326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428750" y="4232673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1428750" y="2895600"/>
            <a:ext cx="62865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 cap="small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814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9768" y="655320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695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B75BAC-74D7-43DA-9DE7-3912ED22B4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6008" y="86334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833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7085C4-D6A8-46D9-A1BA-F87C2DEFFC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36008" y="1695200"/>
            <a:ext cx="4206240" cy="423277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304800" y="1695200"/>
            <a:ext cx="4206240" cy="422483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730506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730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89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14561" y="266304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814561" y="266304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 userDrawn="1"/>
        </p:nvSpPr>
        <p:spPr>
          <a:xfrm>
            <a:off x="2898648" y="243682"/>
            <a:ext cx="6016752" cy="518318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01752" y="859536"/>
            <a:ext cx="8531352" cy="5065776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 marL="557213" indent="-214313">
              <a:buClr>
                <a:schemeClr val="accent1"/>
              </a:buClr>
              <a:buFont typeface="Wingdings" panose="05000000000000000000" pitchFamily="2" charset="2"/>
              <a:buChar char="§"/>
              <a:defRPr sz="1800" baseline="0">
                <a:solidFill>
                  <a:schemeClr val="tx2"/>
                </a:solidFill>
              </a:defRPr>
            </a:lvl2pPr>
            <a:lvl3pPr marL="857250" indent="-171450">
              <a:buClr>
                <a:schemeClr val="tx2"/>
              </a:buClr>
              <a:buFont typeface="Courier New" panose="02070309020205020404" pitchFamily="49" charset="0"/>
              <a:buChar char="o"/>
              <a:defRPr sz="1600" baseline="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977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0883" y="4837176"/>
            <a:ext cx="4465283" cy="6492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47872" y="3429000"/>
            <a:ext cx="4465283" cy="92354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47872" y="1325880"/>
            <a:ext cx="5519928" cy="2304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321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023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7477" y="6561137"/>
            <a:ext cx="457200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664677" y="6561137"/>
            <a:ext cx="387883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75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64" r:id="rId2"/>
    <p:sldLayoutId id="2147483690" r:id="rId3"/>
    <p:sldLayoutId id="2147483691" r:id="rId4"/>
    <p:sldLayoutId id="2147483682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84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50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Update On NPRR 863 Phase 2 Scope for FFR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August 14, 2020</a:t>
            </a:r>
          </a:p>
          <a:p>
            <a:r>
              <a:rPr lang="en-US" dirty="0" smtClean="0"/>
              <a:t>BESTF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Nitika Mago</a:t>
            </a:r>
          </a:p>
          <a:p>
            <a:r>
              <a:rPr lang="en-US" dirty="0" smtClean="0"/>
              <a:t>Operation Analysis, ERCOT</a:t>
            </a:r>
          </a:p>
        </p:txBody>
      </p:sp>
    </p:spTree>
    <p:extLst>
      <p:ext uri="{BB962C8B-B14F-4D97-AF65-F5344CB8AC3E}">
        <p14:creationId xmlns:p14="http://schemas.microsoft.com/office/powerpoint/2010/main" val="218805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Ancillary Services from Energy Storage Resources</a:t>
            </a:r>
            <a:endParaRPr lang="en-US" sz="24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>
                <a:solidFill>
                  <a:schemeClr val="accent2"/>
                </a:solidFill>
              </a:rPr>
              <a:t>Following the full implementation of FFR as a part of NPRR 863 FFR Phase 2 project, </a:t>
            </a:r>
            <a:r>
              <a:rPr lang="en-US" sz="1600" dirty="0">
                <a:solidFill>
                  <a:schemeClr val="accent2"/>
                </a:solidFill>
              </a:rPr>
              <a:t>for any particular operating hour in the Day Ahead Market (DAM</a:t>
            </a:r>
            <a:r>
              <a:rPr lang="en-US" sz="1600" dirty="0" smtClean="0">
                <a:solidFill>
                  <a:schemeClr val="accent2"/>
                </a:solidFill>
              </a:rPr>
              <a:t>), </a:t>
            </a:r>
            <a:r>
              <a:rPr lang="en-US" sz="1600" b="1" dirty="0" smtClean="0">
                <a:solidFill>
                  <a:schemeClr val="accent2"/>
                </a:solidFill>
              </a:rPr>
              <a:t>a Energy Storage Resource (ESR) Generation </a:t>
            </a:r>
            <a:r>
              <a:rPr lang="en-US" sz="1600" b="1" dirty="0">
                <a:solidFill>
                  <a:schemeClr val="accent2"/>
                </a:solidFill>
              </a:rPr>
              <a:t>Resource (ESR-Gen) and ESR Controllable Load Resource (ESR-CLR) </a:t>
            </a:r>
            <a:r>
              <a:rPr lang="en-US" sz="1600" b="1" dirty="0" smtClean="0">
                <a:solidFill>
                  <a:schemeClr val="accent2"/>
                </a:solidFill>
              </a:rPr>
              <a:t>will be able to offer Regulation, RRS-PFR, RRS-FFR and Non-Spin simultaneously</a:t>
            </a:r>
            <a:r>
              <a:rPr lang="en-US" sz="1600" dirty="0" smtClean="0">
                <a:solidFill>
                  <a:schemeClr val="accent2"/>
                </a:solidFill>
              </a:rPr>
              <a:t>*.</a:t>
            </a:r>
          </a:p>
          <a:p>
            <a:pPr lvl="1"/>
            <a:r>
              <a:rPr lang="en-US" sz="1600" dirty="0" smtClean="0">
                <a:solidFill>
                  <a:schemeClr val="accent2"/>
                </a:solidFill>
              </a:rPr>
              <a:t>This is different </a:t>
            </a:r>
            <a:r>
              <a:rPr lang="en-US" sz="1600" dirty="0" smtClean="0"/>
              <a:t>from phase 1 implementation wherein (a) only ESR-CLR is able to offer RRS-FFR in DAM (b) ESR-CLR may either offer RRS-FFR or </a:t>
            </a:r>
            <a:r>
              <a:rPr lang="en-US" sz="1600" dirty="0" smtClean="0"/>
              <a:t>RRS-PFR </a:t>
            </a:r>
            <a:r>
              <a:rPr lang="en-US" sz="1600" dirty="0" smtClean="0"/>
              <a:t>(c) ESR-Gen is not able to offer RRS-FFR.</a:t>
            </a:r>
          </a:p>
          <a:p>
            <a:pPr lvl="1"/>
            <a:endParaRPr lang="en-US" sz="1600" dirty="0" smtClean="0"/>
          </a:p>
          <a:p>
            <a:r>
              <a:rPr lang="en-US" sz="1600" dirty="0" smtClean="0"/>
              <a:t>Similarly </a:t>
            </a:r>
            <a:r>
              <a:rPr lang="en-US" sz="1600" dirty="0"/>
              <a:t>for any particular operating </a:t>
            </a:r>
            <a:r>
              <a:rPr lang="en-US" sz="1600" dirty="0" smtClean="0"/>
              <a:t>hour, DAM optimization may award an ESR-Gen or ESR-CLR </a:t>
            </a:r>
            <a:r>
              <a:rPr lang="en-US" sz="1600" dirty="0"/>
              <a:t>Regulation, RRS-PFR, RRS-FFR </a:t>
            </a:r>
            <a:r>
              <a:rPr lang="en-US" sz="1600" dirty="0" smtClean="0"/>
              <a:t>and </a:t>
            </a:r>
            <a:r>
              <a:rPr lang="en-US" sz="1600" dirty="0"/>
              <a:t>Non-Spin </a:t>
            </a:r>
            <a:r>
              <a:rPr lang="en-US" sz="1600" dirty="0" smtClean="0"/>
              <a:t>concurrently.</a:t>
            </a:r>
          </a:p>
          <a:p>
            <a:pPr lvl="1"/>
            <a:r>
              <a:rPr lang="en-US" sz="1600" dirty="0" smtClean="0"/>
              <a:t>ESR-Gen and ESR-CLR will be able to carry RRS-PFR and RRS-FFR concurrently in Real Time. </a:t>
            </a:r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endParaRPr lang="en-US" dirty="0" smtClean="0"/>
          </a:p>
          <a:p>
            <a:pPr marL="0" indent="0">
              <a:buNone/>
            </a:pPr>
            <a:endParaRPr lang="en-US" sz="10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sz="1000" dirty="0" smtClean="0">
                <a:solidFill>
                  <a:schemeClr val="accent2"/>
                </a:solidFill>
              </a:rPr>
              <a:t>*Assuming </a:t>
            </a:r>
            <a:r>
              <a:rPr lang="en-US" sz="1000" dirty="0">
                <a:solidFill>
                  <a:schemeClr val="accent2"/>
                </a:solidFill>
              </a:rPr>
              <a:t>the ESR-Gen or ESR CLR is qualified for the </a:t>
            </a:r>
            <a:r>
              <a:rPr lang="en-US" sz="1000" dirty="0" smtClean="0">
                <a:solidFill>
                  <a:schemeClr val="accent2"/>
                </a:solidFill>
              </a:rPr>
              <a:t>A/S or A/S sub-type </a:t>
            </a:r>
            <a:r>
              <a:rPr lang="en-US" sz="1000" dirty="0">
                <a:solidFill>
                  <a:schemeClr val="accent2"/>
                </a:solidFill>
              </a:rPr>
              <a:t>it is </a:t>
            </a:r>
            <a:r>
              <a:rPr lang="en-US" sz="1000" dirty="0" smtClean="0">
                <a:solidFill>
                  <a:schemeClr val="accent2"/>
                </a:solidFill>
              </a:rPr>
              <a:t>offering in DAM.</a:t>
            </a:r>
            <a:endParaRPr lang="en-US" sz="1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E7085C4-D6A8-46D9-A1BA-F87C2DEFFCDB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913766"/>
              </p:ext>
            </p:extLst>
          </p:nvPr>
        </p:nvGraphicFramePr>
        <p:xfrm>
          <a:off x="288758" y="4673065"/>
          <a:ext cx="8550442" cy="746760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685543"/>
                <a:gridCol w="557892"/>
                <a:gridCol w="737551"/>
                <a:gridCol w="826226"/>
                <a:gridCol w="837992"/>
                <a:gridCol w="936123"/>
                <a:gridCol w="1494013"/>
                <a:gridCol w="1475102"/>
              </a:tblGrid>
              <a:tr h="14776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Resource Type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R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Online Reserves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Regulation-Down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Offline Reserves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4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REGUP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RRS-PFR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RRS-FFR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RRS-UFR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ONNS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REGDN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OFFNS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ESR-CLR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R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solidFill>
                            <a:schemeClr val="accent2"/>
                          </a:solidFill>
                          <a:effectLst/>
                        </a:rPr>
                        <a:t>Yes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solidFill>
                            <a:schemeClr val="accent2"/>
                          </a:solidFill>
                          <a:effectLst/>
                        </a:rPr>
                        <a:t>Yes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solidFill>
                            <a:schemeClr val="accent2"/>
                          </a:solidFill>
                          <a:effectLst/>
                        </a:rPr>
                        <a:t>Yes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solidFill>
                            <a:schemeClr val="accent2"/>
                          </a:solidFill>
                          <a:effectLst/>
                        </a:rPr>
                        <a:t>No</a:t>
                      </a:r>
                      <a:endParaRPr lang="en-US" sz="11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solidFill>
                            <a:schemeClr val="accent2"/>
                          </a:solidFill>
                          <a:effectLst/>
                        </a:rPr>
                        <a:t>Yes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solidFill>
                            <a:schemeClr val="accent2"/>
                          </a:solidFill>
                          <a:effectLst/>
                        </a:rPr>
                        <a:t>Yes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solidFill>
                            <a:schemeClr val="accent2"/>
                          </a:solidFill>
                          <a:effectLst/>
                        </a:rPr>
                        <a:t>No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solidFill>
                            <a:schemeClr val="accent2"/>
                          </a:solidFill>
                          <a:effectLst/>
                        </a:rPr>
                        <a:t>ESR-Gen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R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solidFill>
                            <a:schemeClr val="accent2"/>
                          </a:solidFill>
                          <a:effectLst/>
                        </a:rPr>
                        <a:t>Yes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solidFill>
                            <a:schemeClr val="accent2"/>
                          </a:solidFill>
                          <a:effectLst/>
                        </a:rPr>
                        <a:t>Yes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solidFill>
                            <a:schemeClr val="accent2"/>
                          </a:solidFill>
                          <a:effectLst/>
                        </a:rPr>
                        <a:t>Yes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solidFill>
                            <a:schemeClr val="accent2"/>
                          </a:solidFill>
                          <a:effectLst/>
                        </a:rPr>
                        <a:t>No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solidFill>
                            <a:schemeClr val="accent2"/>
                          </a:solidFill>
                          <a:effectLst/>
                        </a:rPr>
                        <a:t>Yes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solidFill>
                            <a:schemeClr val="accent2"/>
                          </a:solidFill>
                          <a:effectLst/>
                        </a:rPr>
                        <a:t>Yes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solidFill>
                            <a:schemeClr val="accent2"/>
                          </a:solidFill>
                          <a:effectLst/>
                        </a:rPr>
                        <a:t>No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1703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Ancillary Services from </a:t>
            </a:r>
            <a:r>
              <a:rPr lang="en-US" sz="2800" dirty="0" smtClean="0"/>
              <a:t>Load Resources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2"/>
                </a:solidFill>
              </a:rPr>
              <a:t>Following the full implementation of FFR as a part of NPRR 863 </a:t>
            </a:r>
            <a:r>
              <a:rPr lang="en-US" sz="1600" dirty="0" smtClean="0">
                <a:solidFill>
                  <a:schemeClr val="accent2"/>
                </a:solidFill>
              </a:rPr>
              <a:t>FFR Phase </a:t>
            </a:r>
            <a:r>
              <a:rPr lang="en-US" sz="1600" dirty="0">
                <a:solidFill>
                  <a:schemeClr val="accent2"/>
                </a:solidFill>
              </a:rPr>
              <a:t>2 project, for any particular operating hour in the Day Ahead Market (DAM), </a:t>
            </a:r>
            <a:r>
              <a:rPr lang="en-US" sz="1600" b="1" dirty="0">
                <a:solidFill>
                  <a:schemeClr val="accent2"/>
                </a:solidFill>
              </a:rPr>
              <a:t>a </a:t>
            </a:r>
            <a:r>
              <a:rPr lang="en-US" sz="1600" b="1" dirty="0" smtClean="0">
                <a:solidFill>
                  <a:schemeClr val="accent2"/>
                </a:solidFill>
              </a:rPr>
              <a:t>Non-Controllable Load Resource (NCLR) will </a:t>
            </a:r>
            <a:r>
              <a:rPr lang="en-US" sz="1600" b="1" dirty="0">
                <a:solidFill>
                  <a:schemeClr val="accent2"/>
                </a:solidFill>
              </a:rPr>
              <a:t>be able to offer </a:t>
            </a:r>
            <a:r>
              <a:rPr lang="en-US" sz="1600" b="1" dirty="0" smtClean="0">
                <a:solidFill>
                  <a:schemeClr val="accent2"/>
                </a:solidFill>
              </a:rPr>
              <a:t>either RRS-FFR</a:t>
            </a:r>
            <a:r>
              <a:rPr lang="en-US" sz="1600" b="1" dirty="0">
                <a:solidFill>
                  <a:schemeClr val="accent2"/>
                </a:solidFill>
              </a:rPr>
              <a:t>, </a:t>
            </a:r>
            <a:r>
              <a:rPr lang="en-US" sz="1600" b="1" dirty="0" smtClean="0">
                <a:solidFill>
                  <a:schemeClr val="accent2"/>
                </a:solidFill>
              </a:rPr>
              <a:t>or RRS-UFR</a:t>
            </a:r>
            <a:r>
              <a:rPr lang="en-US" sz="1600" dirty="0" smtClean="0">
                <a:solidFill>
                  <a:schemeClr val="accent2"/>
                </a:solidFill>
              </a:rPr>
              <a:t>*.</a:t>
            </a:r>
          </a:p>
          <a:p>
            <a:endParaRPr lang="en-US" sz="1600" dirty="0">
              <a:solidFill>
                <a:schemeClr val="accent2"/>
              </a:solidFill>
            </a:endParaRPr>
          </a:p>
          <a:p>
            <a:endParaRPr lang="en-US" sz="1600" dirty="0" smtClean="0">
              <a:solidFill>
                <a:schemeClr val="accent2"/>
              </a:solidFill>
            </a:endParaRPr>
          </a:p>
          <a:p>
            <a:r>
              <a:rPr lang="en-US" sz="1600" dirty="0" smtClean="0"/>
              <a:t>For </a:t>
            </a:r>
            <a:r>
              <a:rPr lang="en-US" sz="1600" dirty="0"/>
              <a:t>any particular operating hour, DAM optimization </a:t>
            </a:r>
            <a:r>
              <a:rPr lang="en-US" sz="1600" dirty="0" smtClean="0"/>
              <a:t>may </a:t>
            </a:r>
            <a:r>
              <a:rPr lang="en-US" sz="1600" dirty="0"/>
              <a:t>award an </a:t>
            </a:r>
            <a:r>
              <a:rPr lang="en-US" sz="1600" dirty="0" smtClean="0"/>
              <a:t>NCLR per its offer, either RRS-FFR or RRS-UFR.</a:t>
            </a:r>
            <a:endParaRPr lang="en-US" sz="1600" dirty="0"/>
          </a:p>
          <a:p>
            <a:pPr lvl="1"/>
            <a:r>
              <a:rPr lang="en-US" sz="1600" dirty="0" smtClean="0"/>
              <a:t>NCLR </a:t>
            </a:r>
            <a:r>
              <a:rPr lang="en-US" sz="1600" dirty="0"/>
              <a:t>will be </a:t>
            </a:r>
            <a:r>
              <a:rPr lang="en-US" sz="1600" dirty="0" smtClean="0"/>
              <a:t>not able </a:t>
            </a:r>
            <a:r>
              <a:rPr lang="en-US" sz="1600" dirty="0"/>
              <a:t>to carry </a:t>
            </a:r>
            <a:r>
              <a:rPr lang="en-US" sz="1600" dirty="0" smtClean="0"/>
              <a:t>RRS-FFR </a:t>
            </a:r>
            <a:r>
              <a:rPr lang="en-US" sz="1600" dirty="0"/>
              <a:t>and </a:t>
            </a:r>
            <a:r>
              <a:rPr lang="en-US" sz="1600" dirty="0" smtClean="0"/>
              <a:t>RRS-UFR </a:t>
            </a:r>
            <a:r>
              <a:rPr lang="en-US" sz="1600" dirty="0"/>
              <a:t>concurrently in Real Time. </a:t>
            </a:r>
          </a:p>
          <a:p>
            <a:endParaRPr lang="en-US" sz="1600" dirty="0">
              <a:solidFill>
                <a:schemeClr val="accent2"/>
              </a:solidFill>
            </a:endParaRPr>
          </a:p>
          <a:p>
            <a:endParaRPr lang="en-US" sz="1600" dirty="0" smtClean="0">
              <a:solidFill>
                <a:schemeClr val="accent2"/>
              </a:solidFill>
            </a:endParaRPr>
          </a:p>
          <a:p>
            <a:endParaRPr lang="en-US" sz="1600" dirty="0" smtClean="0">
              <a:solidFill>
                <a:schemeClr val="accent2"/>
              </a:solidFill>
            </a:endParaRPr>
          </a:p>
          <a:p>
            <a:endParaRPr lang="en-US" sz="1600" dirty="0">
              <a:solidFill>
                <a:schemeClr val="accent2"/>
              </a:solidFill>
            </a:endParaRPr>
          </a:p>
          <a:p>
            <a:endParaRPr lang="en-US" sz="1600" dirty="0" smtClean="0">
              <a:solidFill>
                <a:schemeClr val="accent2"/>
              </a:solidFill>
            </a:endParaRPr>
          </a:p>
          <a:p>
            <a:endParaRPr lang="en-US" sz="1600" dirty="0">
              <a:solidFill>
                <a:schemeClr val="accent2"/>
              </a:solidFill>
            </a:endParaRPr>
          </a:p>
          <a:p>
            <a:endParaRPr lang="en-US" sz="16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sz="16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sz="16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sz="1000" dirty="0" smtClean="0">
                <a:solidFill>
                  <a:schemeClr val="accent2"/>
                </a:solidFill>
              </a:rPr>
              <a:t>*Assuming </a:t>
            </a:r>
            <a:r>
              <a:rPr lang="en-US" sz="1000" dirty="0">
                <a:solidFill>
                  <a:schemeClr val="accent2"/>
                </a:solidFill>
              </a:rPr>
              <a:t>the NCLR is qualified for the A/S sub-type it is </a:t>
            </a:r>
            <a:r>
              <a:rPr lang="en-US" sz="1000" dirty="0" smtClean="0">
                <a:solidFill>
                  <a:schemeClr val="accent2"/>
                </a:solidFill>
              </a:rPr>
              <a:t>offering in DAM.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417374"/>
              </p:ext>
            </p:extLst>
          </p:nvPr>
        </p:nvGraphicFramePr>
        <p:xfrm>
          <a:off x="334879" y="3333229"/>
          <a:ext cx="8550442" cy="746760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685543"/>
                <a:gridCol w="557892"/>
                <a:gridCol w="737551"/>
                <a:gridCol w="826226"/>
                <a:gridCol w="837992"/>
                <a:gridCol w="936123"/>
                <a:gridCol w="1494013"/>
                <a:gridCol w="1475102"/>
              </a:tblGrid>
              <a:tr h="14776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Resource Type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R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Online Reserves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Regulation-Down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Offline Reserves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4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REGUP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RRS-PFR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RRS-FFR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RRS-UFR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ONNS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REGDN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OFFNS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solidFill>
                            <a:schemeClr val="accent2"/>
                          </a:solidFill>
                          <a:effectLst/>
                        </a:rPr>
                        <a:t>NCLR (Offer</a:t>
                      </a:r>
                      <a:r>
                        <a:rPr lang="en-US" sz="1100" u="none" strike="noStrike" baseline="0" dirty="0" smtClean="0">
                          <a:solidFill>
                            <a:schemeClr val="accent2"/>
                          </a:solidFill>
                          <a:effectLst/>
                        </a:rPr>
                        <a:t> </a:t>
                      </a:r>
                      <a:r>
                        <a:rPr lang="en-US" sz="1100" u="none" strike="noStrike" dirty="0" smtClean="0">
                          <a:solidFill>
                            <a:schemeClr val="accent2"/>
                          </a:solidFill>
                          <a:effectLst/>
                        </a:rPr>
                        <a:t>Option 1)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R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</a:rPr>
                        <a:t>No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</a:rPr>
                        <a:t>No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solidFill>
                            <a:schemeClr val="accent2"/>
                          </a:solidFill>
                          <a:effectLst/>
                        </a:rPr>
                        <a:t>Yes</a:t>
                      </a:r>
                      <a:endParaRPr lang="en-US" sz="11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solidFill>
                            <a:schemeClr val="accent2"/>
                          </a:solidFill>
                          <a:effectLst/>
                        </a:rPr>
                        <a:t>No</a:t>
                      </a:r>
                      <a:endParaRPr lang="en-US" sz="11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</a:rPr>
                        <a:t>No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</a:rPr>
                        <a:t>No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solidFill>
                            <a:schemeClr val="accent2"/>
                          </a:solidFill>
                          <a:effectLst/>
                        </a:rPr>
                        <a:t>No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solidFill>
                            <a:schemeClr val="accent2"/>
                          </a:solidFill>
                          <a:effectLst/>
                        </a:rPr>
                        <a:t>NCLR (Offer</a:t>
                      </a:r>
                      <a:r>
                        <a:rPr lang="en-US" sz="1100" u="none" strike="noStrike" baseline="0" dirty="0" smtClean="0">
                          <a:solidFill>
                            <a:schemeClr val="accent2"/>
                          </a:solidFill>
                          <a:effectLst/>
                        </a:rPr>
                        <a:t> </a:t>
                      </a:r>
                      <a:r>
                        <a:rPr lang="en-US" sz="1100" u="none" strike="noStrike" dirty="0" smtClean="0">
                          <a:solidFill>
                            <a:schemeClr val="accent2"/>
                          </a:solidFill>
                          <a:effectLst/>
                        </a:rPr>
                        <a:t>Option 2)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R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</a:rPr>
                        <a:t>No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</a:rPr>
                        <a:t>No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</a:rPr>
                        <a:t>No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</a:rPr>
                        <a:t>Yes</a:t>
                      </a:r>
                      <a:endParaRPr lang="en-US" sz="1100" b="1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</a:rPr>
                        <a:t>No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+mn-lt"/>
                        </a:rPr>
                        <a:t>No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solidFill>
                            <a:schemeClr val="accent2"/>
                          </a:solidFill>
                          <a:effectLst/>
                        </a:rPr>
                        <a:t>No</a:t>
                      </a:r>
                      <a:endParaRPr lang="en-US" sz="11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BE3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080561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24992</TotalTime>
  <Words>370</Words>
  <Application>Microsoft Office PowerPoint</Application>
  <PresentationFormat>On-screen Show (4:3)</PresentationFormat>
  <Paragraphs>90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Courier New</vt:lpstr>
      <vt:lpstr>Wingdings</vt:lpstr>
      <vt:lpstr>1_Office Theme</vt:lpstr>
      <vt:lpstr>2_Custom Design</vt:lpstr>
      <vt:lpstr>3_Custom Design</vt:lpstr>
      <vt:lpstr>PowerPoint Presentation</vt:lpstr>
      <vt:lpstr>Ancillary Services from Energy Storage Resources</vt:lpstr>
      <vt:lpstr>Ancillary Services from Load Resources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Matevosjana, Julia</dc:creator>
  <cp:lastModifiedBy>Mago, Nitika</cp:lastModifiedBy>
  <cp:revision>589</cp:revision>
  <dcterms:created xsi:type="dcterms:W3CDTF">2016-04-16T13:25:21Z</dcterms:created>
  <dcterms:modified xsi:type="dcterms:W3CDTF">2020-08-13T15:50:37Z</dcterms:modified>
</cp:coreProperties>
</file>