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0" d="100"/>
          <a:sy n="70" d="100"/>
        </p:scale>
        <p:origin x="714" y="72"/>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8/11/2020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smtClean="0"/>
              <a:t>Footer text goes here.</a:t>
            </a:r>
            <a:endParaRPr lang="en-US"/>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p:txBody>
          <a:bodyPr/>
          <a:lstStyle/>
          <a:p>
            <a:r>
              <a:rPr lang="en-US" dirty="0" smtClean="0"/>
              <a:t>PRS </a:t>
            </a:r>
            <a:r>
              <a:rPr lang="en-US" dirty="0"/>
              <a:t>-</a:t>
            </a:r>
            <a:r>
              <a:rPr lang="en-US" dirty="0" smtClean="0"/>
              <a:t> August 16, </a:t>
            </a:r>
            <a:r>
              <a:rPr lang="en-US" dirty="0" smtClean="0"/>
              <a:t>2020 </a:t>
            </a:r>
            <a:r>
              <a:rPr lang="en-US" dirty="0" smtClean="0"/>
              <a:t>- </a:t>
            </a:r>
            <a:r>
              <a:rPr lang="en-US" dirty="0" smtClean="0"/>
              <a:t>Proposed Combined Ballot Methodology</a:t>
            </a:r>
            <a:endParaRPr lang="en-US" dirty="0"/>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a:t>
            </a:r>
            <a:r>
              <a:rPr lang="en-US" sz="2000" dirty="0" smtClean="0">
                <a:solidFill>
                  <a:schemeClr val="tx1"/>
                </a:solidFill>
              </a:rPr>
              <a:t>n </a:t>
            </a:r>
            <a:r>
              <a:rPr lang="en-US" sz="2000" dirty="0">
                <a:solidFill>
                  <a:schemeClr val="tx1"/>
                </a:solidFill>
              </a:rPr>
              <a:t>an effort to minimize the number of roll-call </a:t>
            </a:r>
            <a:r>
              <a:rPr lang="en-US" sz="2000" dirty="0" smtClean="0">
                <a:solidFill>
                  <a:schemeClr val="tx1"/>
                </a:solidFill>
              </a:rPr>
              <a:t>votes, PRS Leadership and ERCOT Market Rules would like to propose a combined ballot for NPRRs/SCRs meeting one of the following criteria:</a:t>
            </a:r>
            <a:endParaRPr lang="en-US" sz="2000" strike="sngStrike" dirty="0" smtClean="0">
              <a:solidFill>
                <a:schemeClr val="tx1"/>
              </a:solidFill>
            </a:endParaRPr>
          </a:p>
          <a:p>
            <a:r>
              <a:rPr lang="en-US" sz="2000" dirty="0" smtClean="0">
                <a:solidFill>
                  <a:schemeClr val="tx1"/>
                </a:solidFill>
              </a:rPr>
              <a:t>Impact Analyses votes on SCRs/NPRRs with unopposed language votes at earlier PRS meetings</a:t>
            </a:r>
          </a:p>
          <a:p>
            <a:r>
              <a:rPr lang="en-US" sz="2000" dirty="0" smtClean="0">
                <a:solidFill>
                  <a:schemeClr val="tx1"/>
                </a:solidFill>
              </a:rPr>
              <a:t>Language votes with endorsements from another subcommittee (ex: PRS tabled an NPRR and referred the issue to WMS, and WMS has now sent back an endorsement of some version of that NPRR)</a:t>
            </a:r>
          </a:p>
          <a:p>
            <a:r>
              <a:rPr lang="en-US" sz="2000" dirty="0" smtClean="0">
                <a:solidFill>
                  <a:schemeClr val="tx1"/>
                </a:solidFill>
              </a:rPr>
              <a:t>Votes on NPRRs related to the Battery Energy Storage Task Force (BESTF) or Real-Time Co-optimization Task Force (RTCTF), which should be tabled at PRS to allow for continued review/discussions at those Task Forces</a:t>
            </a:r>
          </a:p>
          <a:p>
            <a:pPr marL="0" indent="0">
              <a:buNone/>
            </a:pPr>
            <a:endParaRPr lang="en-US" sz="800" dirty="0">
              <a:solidFill>
                <a:schemeClr val="tx1"/>
              </a:solidFill>
            </a:endParaRPr>
          </a:p>
          <a:p>
            <a:pPr marL="0" indent="0">
              <a:buNone/>
            </a:pPr>
            <a:r>
              <a:rPr lang="en-US" sz="2000" dirty="0" smtClean="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endParaRPr lang="en-US" sz="2000" dirty="0">
              <a:solidFill>
                <a:schemeClr val="tx1"/>
              </a:solidFill>
            </a:endParaRPr>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smtClean="0"/>
              <a:t>PRS – </a:t>
            </a:r>
            <a:r>
              <a:rPr lang="en-US" dirty="0" smtClean="0"/>
              <a:t>August 11</a:t>
            </a:r>
            <a:r>
              <a:rPr lang="en-US" dirty="0" smtClean="0"/>
              <a:t>, </a:t>
            </a:r>
            <a:r>
              <a:rPr lang="en-US" dirty="0" smtClean="0"/>
              <a:t>2020 – Combined Ballot</a:t>
            </a:r>
            <a:endParaRPr lang="en-US" dirty="0"/>
          </a:p>
        </p:txBody>
      </p:sp>
      <p:sp>
        <p:nvSpPr>
          <p:cNvPr id="6" name="Content Placeholder 5"/>
          <p:cNvSpPr>
            <a:spLocks noGrp="1"/>
          </p:cNvSpPr>
          <p:nvPr>
            <p:ph idx="1"/>
          </p:nvPr>
        </p:nvSpPr>
        <p:spPr>
          <a:xfrm>
            <a:off x="76200" y="838200"/>
            <a:ext cx="12115800" cy="4976022"/>
          </a:xfrm>
        </p:spPr>
        <p:txBody>
          <a:bodyPr/>
          <a:lstStyle/>
          <a:p>
            <a:r>
              <a:rPr lang="en-US" sz="2000" dirty="0" smtClean="0">
                <a:solidFill>
                  <a:schemeClr val="tx1"/>
                </a:solidFill>
              </a:rPr>
              <a:t>To </a:t>
            </a:r>
            <a:r>
              <a:rPr lang="en-US" sz="2000" dirty="0">
                <a:solidFill>
                  <a:schemeClr val="tx1"/>
                </a:solidFill>
              </a:rPr>
              <a:t>endorse and forward to TAC the </a:t>
            </a:r>
            <a:r>
              <a:rPr lang="en-US" sz="2000" dirty="0" smtClean="0">
                <a:solidFill>
                  <a:schemeClr val="tx1"/>
                </a:solidFill>
              </a:rPr>
              <a:t>7/16</a:t>
            </a:r>
            <a:r>
              <a:rPr lang="en-US" sz="2000" dirty="0" smtClean="0">
                <a:solidFill>
                  <a:schemeClr val="tx1"/>
                </a:solidFill>
              </a:rPr>
              <a:t>/20 </a:t>
            </a:r>
            <a:r>
              <a:rPr lang="en-US" sz="2000" dirty="0">
                <a:solidFill>
                  <a:schemeClr val="tx1"/>
                </a:solidFill>
              </a:rPr>
              <a:t>PRS Report and Impact Analysis for </a:t>
            </a:r>
            <a:r>
              <a:rPr lang="en-US" sz="2000" dirty="0" smtClean="0">
                <a:solidFill>
                  <a:schemeClr val="tx1"/>
                </a:solidFill>
              </a:rPr>
              <a:t>NPRR999</a:t>
            </a:r>
            <a:endParaRPr lang="en-US" sz="2000" dirty="0">
              <a:solidFill>
                <a:schemeClr val="tx1"/>
              </a:solidFill>
            </a:endParaRPr>
          </a:p>
          <a:p>
            <a:r>
              <a:rPr lang="en-US" sz="2000" dirty="0">
                <a:solidFill>
                  <a:schemeClr val="tx1"/>
                </a:solidFill>
              </a:rPr>
              <a:t>To endorse and forward to TAC the </a:t>
            </a:r>
            <a:r>
              <a:rPr lang="en-US" sz="2000" dirty="0" smtClean="0">
                <a:solidFill>
                  <a:schemeClr val="tx1"/>
                </a:solidFill>
              </a:rPr>
              <a:t>7/16/20</a:t>
            </a:r>
            <a:r>
              <a:rPr lang="en-US" sz="2000" dirty="0" smtClean="0">
                <a:solidFill>
                  <a:schemeClr val="tx1"/>
                </a:solidFill>
              </a:rPr>
              <a:t> </a:t>
            </a:r>
            <a:r>
              <a:rPr lang="en-US" sz="2000" dirty="0">
                <a:solidFill>
                  <a:schemeClr val="tx1"/>
                </a:solidFill>
              </a:rPr>
              <a:t>PRS Report and Impact Analysis for </a:t>
            </a:r>
            <a:r>
              <a:rPr lang="en-US" sz="2000" dirty="0" smtClean="0">
                <a:solidFill>
                  <a:schemeClr val="tx1"/>
                </a:solidFill>
              </a:rPr>
              <a:t>NPRR1027</a:t>
            </a:r>
            <a:endParaRPr lang="en-US" sz="2000" dirty="0">
              <a:solidFill>
                <a:schemeClr val="tx1"/>
              </a:solidFill>
            </a:endParaRPr>
          </a:p>
          <a:p>
            <a:endParaRPr lang="en-US" sz="2000" dirty="0" smtClean="0">
              <a:solidFill>
                <a:schemeClr val="tx1"/>
              </a:solidFill>
            </a:endParaRPr>
          </a:p>
          <a:p>
            <a:pPr marL="0" indent="0">
              <a:buNone/>
            </a:pPr>
            <a:endParaRPr lang="en-US" sz="1600" dirty="0">
              <a:solidFill>
                <a:schemeClr val="tx1"/>
              </a:solidFill>
            </a:endParaRPr>
          </a:p>
        </p:txBody>
      </p:sp>
    </p:spTree>
    <p:extLst>
      <p:ext uri="{BB962C8B-B14F-4D97-AF65-F5344CB8AC3E}">
        <p14:creationId xmlns:p14="http://schemas.microsoft.com/office/powerpoint/2010/main" val="2216050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655</TotalTime>
  <Words>271</Words>
  <Application>Microsoft Office PowerPoint</Application>
  <PresentationFormat>Widescreen</PresentationFormat>
  <Paragraphs>14</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August 16, 2020 - Proposed Combined Ballot Methodology</vt:lpstr>
      <vt:lpstr>PRS – August 11, 2020 – Combined Ballot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82</cp:revision>
  <cp:lastPrinted>2016-01-21T20:53:15Z</cp:lastPrinted>
  <dcterms:created xsi:type="dcterms:W3CDTF">2016-01-21T15:20:31Z</dcterms:created>
  <dcterms:modified xsi:type="dcterms:W3CDTF">2020-08-11T18:54:49Z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