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258" r:id="rId8"/>
    <p:sldId id="318" r:id="rId9"/>
    <p:sldId id="344" r:id="rId10"/>
    <p:sldId id="354" r:id="rId11"/>
    <p:sldId id="342" r:id="rId12"/>
    <p:sldId id="355" r:id="rId13"/>
    <p:sldId id="338" r:id="rId14"/>
    <p:sldId id="294" r:id="rId15"/>
    <p:sldId id="357" r:id="rId16"/>
    <p:sldId id="358" r:id="rId17"/>
    <p:sldId id="356" r:id="rId18"/>
    <p:sldId id="352" r:id="rId19"/>
    <p:sldId id="350" r:id="rId20"/>
    <p:sldId id="351" r:id="rId21"/>
    <p:sldId id="353" r:id="rId22"/>
    <p:sldId id="346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21" d="100"/>
          <a:sy n="121" d="100"/>
        </p:scale>
        <p:origin x="1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96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62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65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70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88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86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66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0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97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5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August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August 13,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Project Prioritization Discussion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90600"/>
            <a:ext cx="8949560" cy="51816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Following the discussion of this topic at the July 2020 PRS meeting, a list of “Not Started” Revision Requests was compiled and sent to the PRS distribution list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ERCOT applied an initial </a:t>
            </a:r>
            <a:r>
              <a:rPr lang="en-US" sz="1800" dirty="0" smtClean="0"/>
              <a:t>recommendation </a:t>
            </a:r>
            <a:r>
              <a:rPr lang="en-US" sz="1800" dirty="0" smtClean="0"/>
              <a:t>by </a:t>
            </a:r>
            <a:r>
              <a:rPr lang="en-US" sz="1800" dirty="0" smtClean="0"/>
              <a:t>adding “Prioritization Category” and “High / Medium / Low” for use in segmenting the list into manageable groups</a:t>
            </a:r>
            <a:endParaRPr lang="en-US" sz="140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Prioritization Category</a:t>
            </a:r>
          </a:p>
          <a:p>
            <a:pPr marL="514350" lvl="1" indent="0">
              <a:buNone/>
            </a:pPr>
            <a:r>
              <a:rPr lang="en-US" sz="1600" dirty="0"/>
              <a:t>1 – Regulatory</a:t>
            </a:r>
          </a:p>
          <a:p>
            <a:pPr marL="514350" lvl="1" indent="0">
              <a:buNone/>
            </a:pPr>
            <a:r>
              <a:rPr lang="en-US" sz="1600" dirty="0"/>
              <a:t>2 – High Priority </a:t>
            </a:r>
            <a:r>
              <a:rPr lang="en-US" sz="1400" dirty="0" smtClean="0"/>
              <a:t>(“</a:t>
            </a:r>
            <a:r>
              <a:rPr lang="en-US" sz="1400" dirty="0"/>
              <a:t>needed for summer 2021</a:t>
            </a:r>
            <a:r>
              <a:rPr lang="en-US" sz="1400" dirty="0" smtClean="0"/>
              <a:t>”, “</a:t>
            </a:r>
            <a:r>
              <a:rPr lang="en-US" sz="1400" dirty="0"/>
              <a:t>needed for shoulder months</a:t>
            </a:r>
            <a:r>
              <a:rPr lang="en-US" sz="1400" dirty="0" smtClean="0"/>
              <a:t>”, etc.)</a:t>
            </a:r>
            <a:endParaRPr lang="en-US" sz="1400" dirty="0"/>
          </a:p>
          <a:p>
            <a:pPr marL="514350" lvl="1" indent="0">
              <a:buNone/>
            </a:pPr>
            <a:r>
              <a:rPr lang="en-US" sz="1600" dirty="0"/>
              <a:t>3 – Needed for </a:t>
            </a:r>
            <a:r>
              <a:rPr lang="en-US" sz="1600" dirty="0" smtClean="0"/>
              <a:t>RTC (Passport)</a:t>
            </a:r>
            <a:endParaRPr lang="en-US" sz="1600" dirty="0"/>
          </a:p>
          <a:p>
            <a:pPr marL="514350" lvl="1" indent="0">
              <a:buNone/>
            </a:pPr>
            <a:r>
              <a:rPr lang="en-US" sz="1600" dirty="0"/>
              <a:t>4 – Consider When Resources are Available</a:t>
            </a:r>
          </a:p>
          <a:p>
            <a:pPr marL="514350" lvl="1" indent="0">
              <a:buNone/>
            </a:pPr>
            <a:r>
              <a:rPr lang="en-US" sz="1600" dirty="0"/>
              <a:t>5 – Consider When Efficiencies Exist With Another Effort</a:t>
            </a:r>
          </a:p>
          <a:p>
            <a:pPr marL="514350" lvl="1" indent="0">
              <a:buNone/>
            </a:pPr>
            <a:r>
              <a:rPr lang="en-US" sz="1600" dirty="0"/>
              <a:t>6 – Dependent on Another Project</a:t>
            </a:r>
          </a:p>
          <a:p>
            <a:pPr marL="514350" lvl="1" indent="0">
              <a:buNone/>
            </a:pPr>
            <a:r>
              <a:rPr lang="en-US" sz="1600" dirty="0"/>
              <a:t>8 – Candidate to </a:t>
            </a:r>
            <a:r>
              <a:rPr lang="en-US" sz="1600" dirty="0" smtClean="0"/>
              <a:t>Defer</a:t>
            </a:r>
            <a:endParaRPr lang="en-US" sz="1600" dirty="0"/>
          </a:p>
          <a:p>
            <a:pPr marL="514350" lvl="1" indent="0">
              <a:buNone/>
            </a:pPr>
            <a:r>
              <a:rPr lang="en-US" sz="1600" dirty="0"/>
              <a:t>9 – No Action </a:t>
            </a:r>
            <a:r>
              <a:rPr lang="en-US" sz="1600" dirty="0" smtClean="0"/>
              <a:t>Needed</a:t>
            </a:r>
          </a:p>
          <a:p>
            <a:pPr marL="514350" lvl="1" indent="0">
              <a:buNone/>
            </a:pPr>
            <a:endParaRPr lang="en-US" sz="1400" dirty="0"/>
          </a:p>
          <a:p>
            <a:pPr marL="114300" indent="0" algn="ctr">
              <a:buNone/>
            </a:pPr>
            <a:r>
              <a:rPr lang="en-US" sz="1400" dirty="0"/>
              <a:t>Categories 4 and 5 seem similar but the intent is to use Category 4 for items we clearly want to get done if resources are available.  Category 5 are candidates for deferral but if the opportunity presents itself to pair them with related items for efficiency, we should consider doing so.</a:t>
            </a: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Project Prioritization Discussion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1816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Key Discussion Points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Are projects properly categorized?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Are “High / Medium / Low” values fairly applied?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6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Remember</a:t>
            </a:r>
            <a:r>
              <a:rPr lang="en-US" sz="1800" dirty="0" smtClean="0"/>
              <a:t>: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The absolute rank isn’t the only factor in whether a project can get done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Specific required resources (as defined by impacted </a:t>
            </a:r>
            <a:r>
              <a:rPr lang="en-US" sz="1600" dirty="0" smtClean="0"/>
              <a:t>systems) </a:t>
            </a:r>
            <a:r>
              <a:rPr lang="en-US" sz="1600" dirty="0" smtClean="0"/>
              <a:t>can also allow a project to be worked into the plan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6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What’s Next</a:t>
            </a:r>
            <a:r>
              <a:rPr lang="en-US" sz="1800" dirty="0" smtClean="0"/>
              <a:t>:</a:t>
            </a:r>
          </a:p>
          <a:p>
            <a:pPr marL="0" indent="0">
              <a:buNone/>
              <a:tabLst>
                <a:tab pos="2176463" algn="l"/>
                <a:tab pos="7199313" algn="l"/>
              </a:tabLst>
            </a:pPr>
            <a:endParaRPr lang="en-US" sz="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ERCOT will prepare to start “High Priority” and “Needed for RTC” projects as appropriate in upcoming months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ERCOT will evaluate remaining items on the list to determine what can be started based on resource availability</a:t>
            </a:r>
            <a:endParaRPr lang="en-US" sz="16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sz="2400" dirty="0" smtClean="0"/>
              <a:t>Appendix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2895600"/>
          </a:xfrm>
        </p:spPr>
        <p:txBody>
          <a:bodyPr/>
          <a:lstStyle/>
          <a:p>
            <a:r>
              <a:rPr lang="en-US" sz="2000" dirty="0" smtClean="0"/>
              <a:t>Prioritization slides from July 2020 PRS meeting</a:t>
            </a:r>
          </a:p>
        </p:txBody>
      </p:sp>
    </p:spTree>
    <p:extLst>
      <p:ext uri="{BB962C8B-B14F-4D97-AF65-F5344CB8AC3E}">
        <p14:creationId xmlns:p14="http://schemas.microsoft.com/office/powerpoint/2010/main" val="29244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Project Prioritization Discussion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14399"/>
            <a:ext cx="8949560" cy="5105401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A number of Revision Requests were approved in late 2019 and early 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Revision Request project demand is high relative to historical norms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Project resources are at a very high utilization level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A review of priorities is needed to ensure funding is available for the most critical Revision Requests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ERCOT has identified candidates for delivery by summer 2021</a:t>
            </a:r>
            <a:endParaRPr lang="en-US" sz="140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ERCOT has also </a:t>
            </a:r>
            <a:r>
              <a:rPr lang="en-US" sz="1800" dirty="0"/>
              <a:t>identified candidates </a:t>
            </a:r>
            <a:r>
              <a:rPr lang="en-US" sz="1800" dirty="0" smtClean="0"/>
              <a:t>to be started in the next 6 months so they can be delivered prior to the software development phase of Real-Time Co-Optimization (RTC)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Market input is requested on: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Summer 2021 / Pre-RTC  (summarized on slide 7)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Remaining Revision Requests  (summarized on slide 8)</a:t>
            </a:r>
            <a:endParaRPr lang="en-US" sz="16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The next project starts are targeted for September/October </a:t>
            </a:r>
            <a:r>
              <a:rPr lang="en-US" sz="1800" dirty="0"/>
              <a:t>so this discussion can conclude at </a:t>
            </a:r>
            <a:r>
              <a:rPr lang="en-US" sz="1800" dirty="0" smtClean="0"/>
              <a:t>the August PRS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95819"/>
            <a:ext cx="7603958" cy="442118"/>
          </a:xfrm>
        </p:spPr>
        <p:txBody>
          <a:bodyPr/>
          <a:lstStyle/>
          <a:p>
            <a:r>
              <a:rPr lang="en-US" sz="1800" dirty="0" smtClean="0"/>
              <a:t>Revision Requests – In-Flight Spending Forecasts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723143"/>
              </p:ext>
            </p:extLst>
          </p:nvPr>
        </p:nvGraphicFramePr>
        <p:xfrm>
          <a:off x="76200" y="786444"/>
          <a:ext cx="8991599" cy="5164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600"/>
                <a:gridCol w="914400"/>
                <a:gridCol w="914400"/>
                <a:gridCol w="914400"/>
                <a:gridCol w="22097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Phase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2020 Spend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2021 Spend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80332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NPRR863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Phase 2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ECRS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(ERCOT Contingency</a:t>
                      </a:r>
                      <a:r>
                        <a:rPr lang="en-U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Reserve Service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$700k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$1.40M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SCR781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RARF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Replacement (RIOO)</a:t>
                      </a:r>
                      <a:endParaRPr lang="en-US" sz="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$400k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View/Change in progress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59056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CMM Phase 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NPRRs 484, 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867, 887, 907, 985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$400k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R3 Go-Live (partial)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97132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NPRR856 / NPRR884 / OBDRR006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R3 Go-Live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GridGeo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for Transmission Operators</a:t>
                      </a:r>
                      <a:endParaRPr lang="en-US" sz="7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Sept. Go-Live Target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NPRR863 Phase 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FFR (Fast Frequency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Response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3/1/2020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Go-Live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NPRR986 / NPRR971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BESTF-2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RT AIEC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Go-Live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NPRR929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PTP Obligations w/Links to Option DAM Award Eligibility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Closing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R2 Go-Live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Critical Energy Infrastructure Information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R5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SCR803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 Integration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Solar Integration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Rpt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/Dashboard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R3 Go-Live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All Wind and Solar Forecasts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R4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NPRR951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and Inactive SCED Constraint Reporting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R4 Go-Live Target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Balancing Account Resettlement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Go-Live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NPRR873, NPRR911, NPRR920, NPRR952, NPRR998, SCR797, SCR802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(all &lt;$25k spend in 2020)</a:t>
                      </a:r>
                      <a:endParaRPr lang="en-US" sz="10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Various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$3.20M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$1.98M</a:t>
                      </a: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0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95819"/>
            <a:ext cx="6689558" cy="442118"/>
          </a:xfrm>
        </p:spPr>
        <p:txBody>
          <a:bodyPr/>
          <a:lstStyle/>
          <a:p>
            <a:r>
              <a:rPr lang="en-US" sz="1800" dirty="0" smtClean="0"/>
              <a:t>Revision Requests – 2020 / 2021 Spending Scenario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83959"/>
              </p:ext>
            </p:extLst>
          </p:nvPr>
        </p:nvGraphicFramePr>
        <p:xfrm>
          <a:off x="76200" y="737460"/>
          <a:ext cx="8229599" cy="536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990600"/>
                <a:gridCol w="1066800"/>
                <a:gridCol w="2285999"/>
              </a:tblGrid>
              <a:tr h="3565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2020 Spend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2021 Spend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In-Flight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(from previous slide)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$3.20M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$1.98M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 gridSpan="4"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Candidates for Summer 2021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2564">
                <a:tc>
                  <a:txBody>
                    <a:bodyPr/>
                    <a:lstStyle/>
                    <a:p>
                      <a:pPr marL="457200" marR="0" lvl="1" indent="-344488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Pricing /Cost Recovery for Delayed Res. Outages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Shoulder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month issue –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Early 2021 target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2564">
                <a:tc>
                  <a:txBody>
                    <a:bodyPr/>
                    <a:lstStyle/>
                    <a:p>
                      <a:pPr marL="457200" marR="0" lvl="1" indent="-344488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Mod. to Load Resources Providing RRS…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2564">
                <a:tc>
                  <a:txBody>
                    <a:bodyPr/>
                    <a:lstStyle/>
                    <a:p>
                      <a:pPr marL="457200" marR="0" lvl="1" indent="-344488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NPRR904 / OBDRR009</a:t>
                      </a:r>
                      <a:r>
                        <a:rPr lang="en-US" sz="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ORDC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Revisions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$50k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</a:t>
                      </a:r>
                    </a:p>
                  </a:txBody>
                  <a:tcPr marT="45732" marB="45732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 market concerns and events that are more likely to occur in the summer months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57200" marR="0" lvl="1" indent="-344488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NPRR1019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Pricing &amp; Settlement Changes for SWGRs...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457200" marR="0" lvl="1" indent="-344488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NPRR974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Capacity Insufficiency OCN Transparency</a:t>
                      </a:r>
                      <a:endParaRPr lang="en-US" sz="4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56532">
                <a:tc gridSpan="4"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Candidates to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Implement 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 to RTC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4296">
                <a:tc>
                  <a:txBody>
                    <a:bodyPr/>
                    <a:lstStyle/>
                    <a:p>
                      <a:pPr marL="457200" marR="0" lvl="1" indent="-344488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NPRR1029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BESTF-6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DC Coupled Resources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</a:t>
                      </a:r>
                    </a:p>
                  </a:txBody>
                  <a:tcPr marT="45732" marB="45732" anchor="ctr"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evaluating this group </a:t>
                      </a:r>
                      <a:r>
                        <a:rPr lang="en-US" sz="1250" i="1" kern="12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RRs </a:t>
                      </a:r>
                      <a:r>
                        <a:rPr lang="en-US" sz="125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assess if: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Needed before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RTC go-live in 2024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or 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Lays the foundation for work that’s expected to be delivered with RTC in 2024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57200" marR="0" lvl="1" indent="-344488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NPRR1016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DGRs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DESRs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296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NPRR917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Nodal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Pricing for SODGs and SOTGs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NPRR1026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BESTF-7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Self-Limiting Facilities/Resources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NPRR963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Base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Point Deviation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Combo Model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$10k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NPRR987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BESTF-3 ESR PRC &amp; RT Capacity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BESTF-5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ESR Single Model Registration &amp; Charging Restrictions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-344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PGRR082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Establish Small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Generation Interconnection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$25k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5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$3.45M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$4.28M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438400" y="6242768"/>
            <a:ext cx="5334000" cy="4247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>
                <a:solidFill>
                  <a:srgbClr val="FF0000"/>
                </a:solidFill>
              </a:rPr>
              <a:t>Important:  These items have not been assessed for resource availability. 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>
                <a:solidFill>
                  <a:srgbClr val="FF0000"/>
                </a:solidFill>
              </a:rPr>
              <a:t>That review will be done once agreement is reached on overall priorities.</a:t>
            </a:r>
            <a:endParaRPr lang="en-US" sz="1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95819"/>
            <a:ext cx="8061158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Market Input Requested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326122"/>
              </p:ext>
            </p:extLst>
          </p:nvPr>
        </p:nvGraphicFramePr>
        <p:xfrm>
          <a:off x="107732" y="780288"/>
          <a:ext cx="8915400" cy="5439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9600"/>
                <a:gridCol w="685800"/>
                <a:gridCol w="990600"/>
                <a:gridCol w="2819400"/>
              </a:tblGrid>
              <a:tr h="3565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Priority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59056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Mitigated Offer Caps for RMR Resources</a:t>
                      </a:r>
                      <a:endParaRPr lang="en-US" sz="9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  <a:endParaRPr lang="en-US" sz="105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 RT Non-Modeled Telemetered Net Generation…</a:t>
                      </a:r>
                      <a:endParaRPr lang="en-US" sz="9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recommends separating from CMM Phase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 for delivery by summer 2021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NPRR841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 Adj. to Day-Ahead Make Whole </a:t>
                      </a:r>
                      <a:r>
                        <a:rPr lang="en-US" sz="95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Pmts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due to A/S Infeasibility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RTC change the need for this?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74368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NPRR879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Base Point, Base Point Deviation, &amp; Performance </a:t>
                      </a:r>
                      <a:r>
                        <a:rPr lang="en-US" sz="95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49780">
                <a:tc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NPRR918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Validation for PTP Obligations with Links to an Option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0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7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NPRR941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Create a Lower Rio Grande Valley Hub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$250k-$350k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30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Publish Approved DC Tie Schedules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60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NPRR965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GREDP Shutdown Exemption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59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Load Forecast Model Transparency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75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1775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NPRR1006</a:t>
                      </a:r>
                      <a:r>
                        <a:rPr lang="en-US" sz="95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Update RT On-Line Reliability Deployment</a:t>
                      </a:r>
                      <a:r>
                        <a:rPr lang="en-US" sz="95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 Adder Inputs...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$140k-$180k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PGRR066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Interconnection Req. Cancellation &amp; Creation</a:t>
                      </a:r>
                      <a:r>
                        <a:rPr lang="en-US" sz="95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Inactive Status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Next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phase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 RIOO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ERCOT Outage Study Cases in the SOTE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Addition of DC Tie Ramp to GTBD Calculation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Early Access to Certain 60-Day Reports to TSPs</a:t>
                      </a:r>
                      <a:endParaRPr lang="en-US" sz="11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Increase CRR Transaction Capability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Potential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efficiencies with related CMM work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05692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Ext. Telemetry Validations in Resource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Calc.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36148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SCR810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EMS Change to Count DC Ties towards 2% Constraint Criterion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 (August Board)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0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0053"/>
            <a:ext cx="7680158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Others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74719"/>
              </p:ext>
            </p:extLst>
          </p:nvPr>
        </p:nvGraphicFramePr>
        <p:xfrm>
          <a:off x="76200" y="1081944"/>
          <a:ext cx="8991599" cy="1737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685800"/>
                <a:gridCol w="609600"/>
                <a:gridCol w="990600"/>
                <a:gridCol w="29717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Priority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 / Recommended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Flexible Accounts, Payment of Invoices, and 	Disposition of Interest on Cash Collateral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N/A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NPRR1027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proposes to strike remaining gray-box language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Require ERCOT to Issue a DC Tie 	Curtailment Notice Prior to Curtailing DC Tie Load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internal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that will provide required data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NPRR857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Creation of Direct Current Tie Operator 	Market Participant Role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$500k-$700k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Southern Cross – no budgetary impact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06247"/>
              </p:ext>
            </p:extLst>
          </p:nvPr>
        </p:nvGraphicFramePr>
        <p:xfrm>
          <a:off x="76200" y="3596568"/>
          <a:ext cx="8991599" cy="2164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0"/>
                <a:gridCol w="838200"/>
                <a:gridCol w="685800"/>
                <a:gridCol w="990600"/>
                <a:gridCol w="26669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Next Approval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Comment / Recommended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Load Distribution Factor Process Update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Board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$45k-$65k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3413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NPRR1030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Modify Allocator for CRR Auction Revenue 	Distribution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Board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$175k-$225k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Revised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Urgency requested at July PRS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NOGRR195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Generator Voltage Control Tolerance Band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Board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2873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PGRR076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dirty="0" smtClean="0">
                          <a:effectLst/>
                        </a:rPr>
                        <a:t>Improvements to GINR Process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Board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20842" y="3139282"/>
            <a:ext cx="7603958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smtClean="0"/>
              <a:t>Revision Requests – In Stakeholder Process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261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NPRR885 </a:t>
            </a:r>
            <a:r>
              <a:rPr lang="en-US" sz="1800" dirty="0"/>
              <a:t>Must-Run Alternative </a:t>
            </a:r>
            <a:r>
              <a:rPr lang="en-US" sz="1800" dirty="0" smtClean="0"/>
              <a:t>(MRA) Update</a:t>
            </a:r>
          </a:p>
          <a:p>
            <a:pPr lvl="1"/>
            <a:r>
              <a:rPr lang="en-US" sz="1800" dirty="0" smtClean="0"/>
              <a:t>2020/2021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/>
              <a:t>ERCOT Project Spending Highlights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  <a:p>
            <a:pPr marL="457200" lvl="1" indent="0">
              <a:buNone/>
            </a:pPr>
            <a:endParaRPr lang="en-US" sz="800" dirty="0"/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 / Prioritization Discussion</a:t>
            </a:r>
          </a:p>
          <a:p>
            <a:pPr lvl="2"/>
            <a:r>
              <a:rPr lang="en-US" sz="1400" dirty="0" smtClean="0"/>
              <a:t>Initial Discussion at July PRS / </a:t>
            </a:r>
            <a:r>
              <a:rPr lang="en-US" sz="1400" u="sng" dirty="0" smtClean="0"/>
              <a:t>Follow-Up at August PRS</a:t>
            </a:r>
          </a:p>
          <a:p>
            <a:pPr lvl="2"/>
            <a:r>
              <a:rPr lang="en-US" sz="1400" dirty="0" smtClean="0"/>
              <a:t>Revision Request Inventory</a:t>
            </a:r>
          </a:p>
          <a:p>
            <a:pPr lvl="3"/>
            <a:r>
              <a:rPr lang="en-US" sz="1400" dirty="0" smtClean="0"/>
              <a:t>In-Flight Revision Requests</a:t>
            </a:r>
          </a:p>
          <a:p>
            <a:pPr lvl="3"/>
            <a:r>
              <a:rPr lang="en-US" sz="1400" dirty="0" smtClean="0"/>
              <a:t>Candidates for Summer 2021</a:t>
            </a:r>
          </a:p>
          <a:p>
            <a:pPr lvl="3"/>
            <a:r>
              <a:rPr lang="en-US" sz="1400" dirty="0"/>
              <a:t>Candidates </a:t>
            </a:r>
            <a:r>
              <a:rPr lang="en-US" sz="1400" dirty="0" smtClean="0"/>
              <a:t>for Implementation Prior to 2024 RTC Go-Live</a:t>
            </a:r>
          </a:p>
          <a:p>
            <a:pPr lvl="3"/>
            <a:r>
              <a:rPr lang="en-US" sz="1400" dirty="0" smtClean="0"/>
              <a:t>Remaining Items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838200"/>
            <a:ext cx="8949560" cy="51326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/>
              <a:t>August Release – Off-Cycle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8/1/2020</a:t>
            </a:r>
            <a:r>
              <a:rPr lang="en-US" sz="1800" i="1" dirty="0">
                <a:solidFill>
                  <a:srgbClr val="00B050"/>
                </a:solidFill>
              </a:rPr>
              <a:t>	 Complete</a:t>
            </a: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NPRR933 – </a:t>
            </a:r>
            <a:r>
              <a:rPr lang="en-US" sz="1400" dirty="0"/>
              <a:t>Reporting of Demand Response by Retail Electric Providers and Non-Opt-In Entities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RRGRR021 – </a:t>
            </a:r>
            <a:r>
              <a:rPr lang="en-US" sz="1400" dirty="0"/>
              <a:t>Dynamic Model Requirement for TSAT</a:t>
            </a:r>
            <a:endParaRPr lang="en-US" sz="140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August </a:t>
            </a:r>
            <a:r>
              <a:rPr lang="en-US" sz="1800" dirty="0"/>
              <a:t>Release – </a:t>
            </a:r>
            <a:r>
              <a:rPr lang="en-US" sz="1800" dirty="0" smtClean="0"/>
              <a:t>R4 </a:t>
            </a:r>
            <a:r>
              <a:rPr lang="en-US" sz="1800" dirty="0"/>
              <a:t>– </a:t>
            </a:r>
            <a:r>
              <a:rPr lang="en-US" sz="1800" dirty="0" smtClean="0"/>
              <a:t>8/4/2020 </a:t>
            </a:r>
            <a:r>
              <a:rPr lang="en-US" sz="1800" dirty="0"/>
              <a:t>– </a:t>
            </a:r>
            <a:r>
              <a:rPr lang="en-US" sz="1800" dirty="0" smtClean="0"/>
              <a:t>8/6/2020</a:t>
            </a:r>
            <a:r>
              <a:rPr lang="en-US" sz="1800" i="1" dirty="0">
                <a:solidFill>
                  <a:srgbClr val="00B050"/>
                </a:solidFill>
              </a:rPr>
              <a:t>	 Complete</a:t>
            </a:r>
            <a:endParaRPr lang="en-US" sz="1800" i="1" dirty="0" smtClean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NPRR935(a)</a:t>
            </a:r>
            <a:r>
              <a:rPr lang="en-US" sz="1400" dirty="0"/>
              <a:t> – Post All Wind and Solar </a:t>
            </a:r>
            <a:r>
              <a:rPr lang="en-US" sz="1400" dirty="0" smtClean="0"/>
              <a:t>Forecasts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Section </a:t>
            </a:r>
            <a:r>
              <a:rPr lang="en-US" sz="1200" kern="0" dirty="0"/>
              <a:t>4.2.2 (1</a:t>
            </a:r>
            <a:r>
              <a:rPr lang="en-US" sz="1200" kern="0" dirty="0" smtClean="0"/>
              <a:t>)(</a:t>
            </a:r>
            <a:r>
              <a:rPr lang="en-US" sz="1200" kern="0" dirty="0"/>
              <a:t>6</a:t>
            </a:r>
            <a:r>
              <a:rPr lang="en-US" sz="1200" kern="0" dirty="0" smtClean="0"/>
              <a:t>) and Section 4.2.5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NPRR951</a:t>
            </a:r>
            <a:r>
              <a:rPr lang="en-US" sz="1400" dirty="0"/>
              <a:t> – Active and Inactive SCED Constraint </a:t>
            </a:r>
            <a:r>
              <a:rPr lang="en-US" sz="1400" dirty="0" smtClean="0"/>
              <a:t>Reporting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NPRR977 – Create MIS Posting for RUC </a:t>
            </a:r>
            <a:r>
              <a:rPr lang="en-US" sz="1400" dirty="0" smtClean="0"/>
              <a:t>Cancellations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September Release </a:t>
            </a:r>
            <a:r>
              <a:rPr lang="en-US" sz="1800" dirty="0"/>
              <a:t>– Off-Cycle – </a:t>
            </a:r>
            <a:r>
              <a:rPr lang="en-US" sz="1800" dirty="0" smtClean="0"/>
              <a:t>9/3/2020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RIOO – RARF Replacement – View/Update – </a:t>
            </a:r>
            <a:r>
              <a:rPr lang="en-US" sz="1400" dirty="0"/>
              <a:t>I</a:t>
            </a:r>
            <a:r>
              <a:rPr lang="en-US" sz="1400" dirty="0" smtClean="0"/>
              <a:t>nitial Release</a:t>
            </a: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/>
              <a:t>November Release – Off-Cycle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SCR804 – ERCOT </a:t>
            </a:r>
            <a:r>
              <a:rPr lang="en-US" sz="1400" dirty="0" err="1"/>
              <a:t>GridGeo</a:t>
            </a:r>
            <a:r>
              <a:rPr lang="en-US" sz="1400" dirty="0"/>
              <a:t> Access for Transmission </a:t>
            </a:r>
            <a:r>
              <a:rPr lang="en-US" sz="1400" dirty="0" smtClean="0"/>
              <a:t>Operators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RIOO – RARF Replacement – View/Update – Follow-Up </a:t>
            </a:r>
            <a:r>
              <a:rPr lang="en-US" sz="1400" dirty="0" smtClean="0"/>
              <a:t>Release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Enterprise Content Management System (ECMS) Phase 2 – 11/16/2020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November/December </a:t>
            </a:r>
            <a:r>
              <a:rPr lang="en-US" sz="1800" dirty="0"/>
              <a:t>Release – Off-Cycle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MMS/OS Tech Refresh</a:t>
            </a:r>
            <a:endParaRPr lang="en-US" sz="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211756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FFR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 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64760" y="1356091"/>
            <a:ext cx="3201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534749"/>
            <a:ext cx="248539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</a:t>
            </a:r>
            <a:r>
              <a:rPr lang="en-US" sz="800" b="0" kern="0" dirty="0" smtClean="0"/>
              <a:t>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800446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67331"/>
            <a:ext cx="1435608" cy="38472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FF0000"/>
                </a:solidFill>
              </a:rPr>
              <a:t>November / December</a:t>
            </a:r>
            <a:endParaRPr lang="en-US" sz="90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18566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 Go-Lives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8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  <a:endParaRPr lang="en-US" sz="8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72000" y="2882595"/>
            <a:ext cx="1444752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trike="sngStrike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trike="sngStrike" dirty="0" smtClean="0"/>
              <a:t>Off-Cycle</a:t>
            </a:r>
            <a:endParaRPr lang="en-US" sz="12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469999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66459"/>
              </p:ext>
            </p:extLst>
          </p:nvPr>
        </p:nvGraphicFramePr>
        <p:xfrm>
          <a:off x="176358" y="5047856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826, 879, 885, 918, 930, 935(b), 939, 962, 965, 974, PGRR066,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10297" y="405381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1981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November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</a:t>
            </a:r>
            <a:r>
              <a:rPr lang="en-US" sz="1200" dirty="0" smtClean="0">
                <a:solidFill>
                  <a:srgbClr val="FF0000"/>
                </a:solidFill>
              </a:rPr>
              <a:t>9/3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-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6010129" y="4121699"/>
            <a:ext cx="145365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2024</a:t>
            </a:r>
            <a:r>
              <a:rPr lang="en-US" sz="1200" dirty="0" smtClean="0"/>
              <a:t> </a:t>
            </a:r>
            <a:r>
              <a:rPr lang="en-US" sz="1200" dirty="0" smtClean="0"/>
              <a:t>Go-Lives</a:t>
            </a:r>
            <a:endParaRPr lang="en-US" sz="1200" b="0" kern="0" dirty="0"/>
          </a:p>
        </p:txBody>
      </p:sp>
      <p:sp>
        <p:nvSpPr>
          <p:cNvPr id="64" name="TextBox 63"/>
          <p:cNvSpPr txBox="1"/>
          <p:nvPr/>
        </p:nvSpPr>
        <p:spPr>
          <a:xfrm>
            <a:off x="5704481" y="1381119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725739" y="2575216"/>
            <a:ext cx="717039" cy="86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523977" y="4061652"/>
            <a:ext cx="5139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Hold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7539766" y="2286000"/>
            <a:ext cx="353181" cy="1463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7535309" y="1493640"/>
            <a:ext cx="338282" cy="79236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200" dirty="0"/>
              <a:t>NPRR885 Must-Run Alternative (MRA) –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1219200"/>
            <a:ext cx="8949560" cy="4038600"/>
          </a:xfrm>
        </p:spPr>
        <p:txBody>
          <a:bodyPr/>
          <a:lstStyle/>
          <a:p>
            <a:pPr lvl="0"/>
            <a:r>
              <a:rPr lang="en-US" sz="1800" dirty="0" smtClean="0"/>
              <a:t>At the July PRS, ERCOT noted </a:t>
            </a:r>
            <a:r>
              <a:rPr lang="en-US" sz="1800" dirty="0"/>
              <a:t>exploring NPRR885 implementation </a:t>
            </a:r>
            <a:r>
              <a:rPr lang="en-US" sz="1800" dirty="0" smtClean="0"/>
              <a:t>alternatives</a:t>
            </a:r>
          </a:p>
          <a:p>
            <a:pPr lvl="1"/>
            <a:r>
              <a:rPr lang="en-US" sz="1800" dirty="0"/>
              <a:t>P</a:t>
            </a:r>
            <a:r>
              <a:rPr lang="en-US" sz="1800" dirty="0" smtClean="0"/>
              <a:t>roject is now “On Hold”</a:t>
            </a:r>
          </a:p>
          <a:p>
            <a:pPr lvl="0"/>
            <a:endParaRPr lang="en-US" sz="1600" dirty="0"/>
          </a:p>
          <a:p>
            <a:pPr lvl="0"/>
            <a:r>
              <a:rPr lang="en-US" sz="1800" dirty="0" smtClean="0"/>
              <a:t>During Planning, ERCOT found </a:t>
            </a:r>
            <a:r>
              <a:rPr lang="en-US" sz="1800" dirty="0"/>
              <a:t>the project was </a:t>
            </a:r>
            <a:r>
              <a:rPr lang="en-US" sz="1800" dirty="0" smtClean="0"/>
              <a:t>extremely </a:t>
            </a:r>
            <a:r>
              <a:rPr lang="en-US" sz="1800" dirty="0"/>
              <a:t>complex and </a:t>
            </a:r>
            <a:r>
              <a:rPr lang="en-US" sz="1800" dirty="0" smtClean="0"/>
              <a:t>created resource </a:t>
            </a:r>
            <a:r>
              <a:rPr lang="en-US" sz="1800" dirty="0"/>
              <a:t>conflicts with </a:t>
            </a:r>
            <a:r>
              <a:rPr lang="en-US" sz="1800" dirty="0" smtClean="0"/>
              <a:t>other priority </a:t>
            </a:r>
            <a:r>
              <a:rPr lang="en-US" sz="1800" dirty="0"/>
              <a:t>efforts such as MMS/OS </a:t>
            </a:r>
            <a:r>
              <a:rPr lang="en-US" sz="1800" dirty="0" smtClean="0"/>
              <a:t>Tech Refresh and Real-Time Co-Optimization</a:t>
            </a:r>
          </a:p>
          <a:p>
            <a:pPr lvl="0"/>
            <a:endParaRPr lang="en-US" sz="1600" dirty="0"/>
          </a:p>
          <a:p>
            <a:pPr lvl="0"/>
            <a:r>
              <a:rPr lang="en-US" sz="1800" dirty="0" smtClean="0"/>
              <a:t>ERCOT </a:t>
            </a:r>
            <a:r>
              <a:rPr lang="en-US" sz="1800" dirty="0"/>
              <a:t>will </a:t>
            </a:r>
            <a:r>
              <a:rPr lang="en-US" sz="1800" dirty="0" smtClean="0"/>
              <a:t>explore whether any </a:t>
            </a:r>
            <a:r>
              <a:rPr lang="en-US" sz="1800" dirty="0"/>
              <a:t>non-system components, such as the MRA Agreement, can be implemented on an interim </a:t>
            </a:r>
            <a:r>
              <a:rPr lang="en-US" sz="1800" dirty="0" smtClean="0"/>
              <a:t>basis</a:t>
            </a:r>
          </a:p>
          <a:p>
            <a:pPr lvl="0"/>
            <a:endParaRPr lang="en-US" sz="1600" dirty="0"/>
          </a:p>
          <a:p>
            <a:pPr lvl="0"/>
            <a:r>
              <a:rPr lang="en-US" sz="1800" dirty="0"/>
              <a:t>If an MRA </a:t>
            </a:r>
            <a:r>
              <a:rPr lang="en-US" sz="1800" dirty="0" smtClean="0"/>
              <a:t>is needed before system implementation, ERCOT </a:t>
            </a:r>
            <a:r>
              <a:rPr lang="en-US" sz="1800" dirty="0"/>
              <a:t>will </a:t>
            </a:r>
            <a:r>
              <a:rPr lang="en-US" sz="1800" dirty="0" smtClean="0"/>
              <a:t>utilize manual work-arounds to </a:t>
            </a:r>
            <a:r>
              <a:rPr lang="en-US" sz="1800" dirty="0"/>
              <a:t>remain </a:t>
            </a:r>
            <a:r>
              <a:rPr lang="en-US" sz="1800" dirty="0" smtClean="0"/>
              <a:t>compliant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68" y="896429"/>
            <a:ext cx="8915400" cy="50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248400" cy="518318"/>
          </a:xfrm>
        </p:spPr>
        <p:txBody>
          <a:bodyPr/>
          <a:lstStyle/>
          <a:p>
            <a:r>
              <a:rPr lang="en-US" sz="2400" dirty="0"/>
              <a:t>ERCOT Project Spending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 lvl="0"/>
            <a:r>
              <a:rPr lang="en-US" sz="1600" dirty="0" smtClean="0"/>
              <a:t>Improve data and information exchange to ERCOT stakeholders</a:t>
            </a:r>
          </a:p>
          <a:p>
            <a:pPr lvl="1"/>
            <a:r>
              <a:rPr lang="en-US" sz="1400" dirty="0" smtClean="0"/>
              <a:t>RARF Replacement (RIOO-RS)</a:t>
            </a:r>
          </a:p>
          <a:p>
            <a:pPr lvl="1"/>
            <a:r>
              <a:rPr lang="en-US" sz="1400" dirty="0" smtClean="0"/>
              <a:t>Enterprise Content Management System (ECMS) Phase 2</a:t>
            </a:r>
          </a:p>
          <a:p>
            <a:pPr marL="457200" lvl="1" indent="0">
              <a:buNone/>
            </a:pPr>
            <a:endParaRPr lang="en-US" sz="800" dirty="0"/>
          </a:p>
          <a:p>
            <a:pPr lvl="0"/>
            <a:r>
              <a:rPr lang="en-US" sz="1600" dirty="0" smtClean="0"/>
              <a:t>Enhance operating capabilities to maintain the reliability of an increasingly complex system</a:t>
            </a:r>
          </a:p>
          <a:p>
            <a:pPr lvl="1"/>
            <a:r>
              <a:rPr lang="en-US" sz="1400" dirty="0" err="1" smtClean="0"/>
              <a:t>Macomber</a:t>
            </a:r>
            <a:r>
              <a:rPr lang="en-US" sz="1400" dirty="0" smtClean="0"/>
              <a:t> Map Replacement for Control Room/OTS Integration (part of </a:t>
            </a:r>
            <a:r>
              <a:rPr lang="en-US" sz="1400" dirty="0" err="1" smtClean="0"/>
              <a:t>GridGeo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/>
              <a:t>MMS/OS Tech Refresh</a:t>
            </a:r>
          </a:p>
          <a:p>
            <a:pPr lvl="1"/>
            <a:r>
              <a:rPr lang="en-US" sz="1400" dirty="0"/>
              <a:t>EMS Upgrade</a:t>
            </a:r>
          </a:p>
          <a:p>
            <a:pPr lvl="1"/>
            <a:r>
              <a:rPr lang="en-US" sz="1400" dirty="0"/>
              <a:t>Registration System Upgrade</a:t>
            </a:r>
          </a:p>
          <a:p>
            <a:pPr lvl="1"/>
            <a:r>
              <a:rPr lang="en-US" sz="1400" dirty="0"/>
              <a:t>Enterprise Database Software Upgrade</a:t>
            </a:r>
          </a:p>
          <a:p>
            <a:pPr lvl="1"/>
            <a:r>
              <a:rPr lang="en-US" sz="1400" dirty="0"/>
              <a:t>EDI Map and Translator Replacement</a:t>
            </a:r>
          </a:p>
          <a:p>
            <a:pPr lvl="1"/>
            <a:r>
              <a:rPr lang="en-US" sz="1400" dirty="0"/>
              <a:t>REC Rewrite</a:t>
            </a:r>
          </a:p>
          <a:p>
            <a:pPr lvl="1"/>
            <a:r>
              <a:rPr lang="en-US" sz="1400" dirty="0"/>
              <a:t>Wide Area Network (WAN) </a:t>
            </a:r>
            <a:r>
              <a:rPr lang="en-US" sz="1400" dirty="0" smtClean="0"/>
              <a:t>Refresh</a:t>
            </a:r>
          </a:p>
          <a:p>
            <a:pPr marL="457200" lvl="1" indent="0">
              <a:buNone/>
            </a:pPr>
            <a:endParaRPr lang="en-US" sz="800" dirty="0"/>
          </a:p>
          <a:p>
            <a:pPr lvl="0"/>
            <a:r>
              <a:rPr lang="en-US" sz="1600" dirty="0" smtClean="0"/>
              <a:t>Optimize use of ERCOT Inc.’s resources by providing staff with effective tools</a:t>
            </a:r>
          </a:p>
          <a:p>
            <a:pPr lvl="1"/>
            <a:r>
              <a:rPr lang="en-US" sz="1400" dirty="0" smtClean="0"/>
              <a:t>MS Office Update</a:t>
            </a:r>
          </a:p>
          <a:p>
            <a:pPr lvl="1"/>
            <a:r>
              <a:rPr lang="en-US" sz="1400" dirty="0" smtClean="0"/>
              <a:t>Project &amp; Portfolio Management Tool Implementation</a:t>
            </a:r>
          </a:p>
          <a:p>
            <a:pPr lvl="1"/>
            <a:r>
              <a:rPr lang="en-US" sz="1400" dirty="0" smtClean="0"/>
              <a:t>Delivery Tool Chain Modernization</a:t>
            </a:r>
          </a:p>
          <a:p>
            <a:pPr lvl="1"/>
            <a:r>
              <a:rPr lang="en-US" sz="1400" dirty="0" smtClean="0"/>
              <a:t>Help Desk Software Replacement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sz="2400" dirty="0"/>
              <a:t>Revision Request </a:t>
            </a:r>
            <a:r>
              <a:rPr lang="en-US" sz="2400" dirty="0" smtClean="0"/>
              <a:t>(RR) Funding </a:t>
            </a:r>
            <a:r>
              <a:rPr lang="en-US" sz="2400" dirty="0"/>
              <a:t>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4114799"/>
          </a:xfrm>
        </p:spPr>
        <p:txBody>
          <a:bodyPr/>
          <a:lstStyle/>
          <a:p>
            <a:r>
              <a:rPr lang="en-US" sz="1600" dirty="0" smtClean="0"/>
              <a:t>ERCOT reports RR spending each month to help PRS gauge the amount of resource demand being approved in the stakeholder process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ERCOT leadership understands that the years leading up to Real-Time Co-Optimization (RTC) go-live will be unique due to the inclusion of RRs relating to Battery Energy Storage (BES) and Distributed Generation Resources (DGR)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Market priority and ERCOT staff availability will be the driving factors behind the selection of projects to be undertaken</a:t>
            </a:r>
          </a:p>
          <a:p>
            <a:endParaRPr lang="en-US" sz="1600" dirty="0" smtClean="0"/>
          </a:p>
          <a:p>
            <a:r>
              <a:rPr lang="en-US" sz="1600" b="1" dirty="0" smtClean="0"/>
              <a:t>For this reason, ERCOT will temporarily suspend the reporting of RR spending against the annual funding placeholder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48834"/>
              </p:ext>
            </p:extLst>
          </p:nvPr>
        </p:nvGraphicFramePr>
        <p:xfrm>
          <a:off x="228600" y="957203"/>
          <a:ext cx="8686799" cy="128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i="0" dirty="0" smtClean="0"/>
                        <a:t>None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90518"/>
              </p:ext>
            </p:extLst>
          </p:nvPr>
        </p:nvGraphicFramePr>
        <p:xfrm>
          <a:off x="4729051" y="665748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698496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3060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632665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195816</TotalTime>
  <Words>2363</Words>
  <Application>Microsoft Office PowerPoint</Application>
  <PresentationFormat>On-screen Show (4:3)</PresentationFormat>
  <Paragraphs>738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NPRR885 Must-Run Alternative (MRA) – Update</vt:lpstr>
      <vt:lpstr>2020 Project Spending</vt:lpstr>
      <vt:lpstr>ERCOT Project Spending Highlights</vt:lpstr>
      <vt:lpstr>Revision Request (RR) Funding Placeholder Status</vt:lpstr>
      <vt:lpstr>Priority / Rank Options for Revision Requests with Impacts</vt:lpstr>
      <vt:lpstr>Project Prioritization Discussion</vt:lpstr>
      <vt:lpstr>Project Prioritization Discussion</vt:lpstr>
      <vt:lpstr>Appendix</vt:lpstr>
      <vt:lpstr>Project Prioritization Discussion</vt:lpstr>
      <vt:lpstr>Revision Requests – In-Flight Spending Forecasts</vt:lpstr>
      <vt:lpstr>Revision Requests – 2020 / 2021 Spending Scenario</vt:lpstr>
      <vt:lpstr>Approved Revision Requests “Not Started” – Market Input Requested</vt:lpstr>
      <vt:lpstr>Approved Revision Requests “Not Started” – Others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2214</cp:revision>
  <cp:lastPrinted>2020-02-05T17:47:59Z</cp:lastPrinted>
  <dcterms:created xsi:type="dcterms:W3CDTF">2016-01-21T15:20:31Z</dcterms:created>
  <dcterms:modified xsi:type="dcterms:W3CDTF">2020-08-12T18:30:14Z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