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53" r:id="rId4"/>
    <p:sldMasterId id="2147483648" r:id="rId5"/>
    <p:sldMasterId id="2147483662" r:id="rId6"/>
  </p:sldMasterIdLst>
  <p:notesMasterIdLst>
    <p:notesMasterId r:id="rId19"/>
  </p:notesMasterIdLst>
  <p:handoutMasterIdLst>
    <p:handoutMasterId r:id="rId20"/>
  </p:handoutMasterIdLst>
  <p:sldIdLst>
    <p:sldId id="260" r:id="rId7"/>
    <p:sldId id="378" r:id="rId8"/>
    <p:sldId id="357" r:id="rId9"/>
    <p:sldId id="360" r:id="rId10"/>
    <p:sldId id="374" r:id="rId11"/>
    <p:sldId id="365" r:id="rId12"/>
    <p:sldId id="375" r:id="rId13"/>
    <p:sldId id="362" r:id="rId14"/>
    <p:sldId id="364" r:id="rId15"/>
    <p:sldId id="331" r:id="rId16"/>
    <p:sldId id="358" r:id="rId17"/>
    <p:sldId id="359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rma, Sandip" initials="SS" lastIdx="3" clrIdx="0">
    <p:extLst>
      <p:ext uri="{19B8F6BF-5375-455C-9EA6-DF929625EA0E}">
        <p15:presenceInfo xmlns:p15="http://schemas.microsoft.com/office/powerpoint/2012/main" userId="S-1-5-21-639947351-343809578-3807592339-4756" providerId="AD"/>
      </p:ext>
    </p:extLst>
  </p:cmAuthor>
  <p:cmAuthor id="2" name="Blevins, Bill" initials="BB" lastIdx="5" clrIdx="1">
    <p:extLst>
      <p:ext uri="{19B8F6BF-5375-455C-9EA6-DF929625EA0E}">
        <p15:presenceInfo xmlns:p15="http://schemas.microsoft.com/office/powerpoint/2012/main" userId="S-1-5-21-639947351-343809578-3807592339-48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06" autoAdjust="0"/>
    <p:restoredTop sz="84327" autoAdjust="0"/>
  </p:normalViewPr>
  <p:slideViewPr>
    <p:cSldViewPr showGuides="1">
      <p:cViewPr varScale="1">
        <p:scale>
          <a:sx n="116" d="100"/>
          <a:sy n="116" d="100"/>
        </p:scale>
        <p:origin x="123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768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820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464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27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5B6770"/>
                </a:solidFill>
              </a:rPr>
              <a:t>Footer text goes here.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401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200">
                <a:solidFill>
                  <a:schemeClr val="tx1"/>
                </a:solidFill>
              </a:defRPr>
            </a:lvl3pPr>
            <a:lvl4pPr>
              <a:defRPr sz="21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rgbClr val="5B6770"/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2441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rgbClr val="5B6770"/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59522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pl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5B6770"/>
                </a:solidFill>
              </a:rPr>
              <a:t>Footer text goes here.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968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ags" Target="../tags/tag1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rgbClr val="5B6770"/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8458200" y="654165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8B6E2CAF-5594-403E-9D60-63FC5D4BBAFC}" type="slidenum">
              <a:rPr lang="en-US" sz="1200" smtClean="0">
                <a:solidFill>
                  <a:srgbClr val="5B6770"/>
                </a:solidFill>
              </a:rPr>
              <a:pPr algn="ctr"/>
              <a:t>‹#›</a:t>
            </a:fld>
            <a:endParaRPr lang="en-US" sz="1200" dirty="0">
              <a:solidFill>
                <a:srgbClr val="5B6770"/>
              </a:solidFill>
            </a:endParaRPr>
          </a:p>
        </p:txBody>
      </p:sp>
    </p:spTree>
    <p:custDataLst>
      <p:tags r:id="rId6"/>
    </p:custDataLst>
    <p:extLst>
      <p:ext uri="{BB962C8B-B14F-4D97-AF65-F5344CB8AC3E}">
        <p14:creationId xmlns:p14="http://schemas.microsoft.com/office/powerpoint/2010/main" val="2126418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Bill.Blevins@ercot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2105561"/>
            <a:ext cx="510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PLWG: PGRR082 Summary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August 19, 2020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/>
              <a:t>Proposed Deletions </a:t>
            </a:r>
            <a:r>
              <a:rPr lang="en-US" dirty="0" smtClean="0"/>
              <a:t>to PG Section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234659"/>
              </p:ext>
            </p:extLst>
          </p:nvPr>
        </p:nvGraphicFramePr>
        <p:xfrm>
          <a:off x="342900" y="762000"/>
          <a:ext cx="8534400" cy="60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900"/>
                <a:gridCol w="5981700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Existing Sub-section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Existing Sub-section Name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Reason</a:t>
                      </a:r>
                      <a:r>
                        <a:rPr lang="en-US" baseline="0" dirty="0" smtClean="0"/>
                        <a:t> for Deletion</a:t>
                      </a:r>
                      <a:endParaRPr lang="en-US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5.1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>
                        <a:spcBef>
                          <a:spcPts val="600"/>
                        </a:spcBef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Introduction: Paragraph (2)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unnecessary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5.1.1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>
                        <a:spcBef>
                          <a:spcPts val="600"/>
                        </a:spcBef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Applicability: Paragraph (2)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unnecessary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5.1.2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Responsibilities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redundant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Generation Interconnection Process: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Paragraph (1)</a:t>
                      </a:r>
                      <a:endParaRPr lang="en-US" sz="14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unnecessary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5.2.2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Generation Interconnection or Change Request Submission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Requirements: Paragraph (1), (3)</a:t>
                      </a:r>
                      <a:endParaRPr lang="en-US" sz="14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redundant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Full Interconnection Study Request: Paragraph (2), (3), (4)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unnecessary/redundant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5.4.2.1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Full Interconnection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Study Process Overview: Paragraph (6)</a:t>
                      </a:r>
                      <a:endParaRPr lang="en-US" sz="14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unnecessary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5.4.2.2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Full Interconnection Study Elements: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Paragraph (7)</a:t>
                      </a:r>
                      <a:endParaRPr lang="en-US" sz="14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unnecessary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5.5.2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Other Arrangements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for Transmission Service</a:t>
                      </a:r>
                      <a:endParaRPr lang="en-US" sz="14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unnecessary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5.7.2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Interconnection Study Fees: Paragraph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unnecessary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5.7.3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Generation Interconnection and Full Interconnection Study Application Fees: Paragraph (2)(c)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unnecessary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5.7.5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Interconnection Process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Timetables</a:t>
                      </a:r>
                      <a:endParaRPr lang="en-US" sz="14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belongs</a:t>
                      </a:r>
                      <a:r>
                        <a:rPr lang="en-US" sz="14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in handbook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5.8.1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Other Standards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unnecessary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30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Relocations in PG Section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3616825"/>
              </p:ext>
            </p:extLst>
          </p:nvPr>
        </p:nvGraphicFramePr>
        <p:xfrm>
          <a:off x="304801" y="777240"/>
          <a:ext cx="8534399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9"/>
                <a:gridCol w="57912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Existing Sub-section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Existing Sub-section Name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New Sub-section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5.2.1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>
                        <a:spcBef>
                          <a:spcPts val="600"/>
                        </a:spcBef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Generation Interconnection or Change Request Application: Paragraph (7), (8), (9)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defTabSz="914400" rtl="0" eaLnBrk="1" latinLnBrk="0" hangingPunct="1">
                        <a:spcBef>
                          <a:spcPts val="600"/>
                        </a:spcBef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5.2.2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5.2.2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Generation Interconnection or Change Request Submission Requirements: Paragraph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5.2.2(4)</a:t>
                      </a:r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Full Interconnection Study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5.3.2</a:t>
                      </a:r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5.4.7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Economic Study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5.3.3</a:t>
                      </a:r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5.4.9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Proof of Site Control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5.3.2.1</a:t>
                      </a:r>
                    </a:p>
                  </a:txBody>
                  <a:tcPr anchor="ctr"/>
                </a:tc>
              </a:tr>
              <a:tr h="16764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5.4.10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Confidentiality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5.2.3</a:t>
                      </a:r>
                    </a:p>
                  </a:txBody>
                  <a:tcPr anchor="ctr"/>
                </a:tc>
              </a:tr>
              <a:tr h="16764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5.5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Interconnection Agreement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5.2.8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5.7.2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Interconnection Study Fees: Paragraph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5.2.2</a:t>
                      </a:r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5.7.3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Generation Interconnection and Full Interconnection Study Application Fees: Paragraph (1)(c)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5.2.2(3)</a:t>
                      </a:r>
                    </a:p>
                  </a:txBody>
                  <a:tcPr anchor="ctr"/>
                </a:tc>
              </a:tr>
              <a:tr h="19304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5.7.3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Generation Interconnection and Full Interconnection Study Application Fees: Paragraph</a:t>
                      </a:r>
                      <a:r>
                        <a:rPr lang="en-US" sz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(2)</a:t>
                      </a:r>
                      <a:endParaRPr lang="en-US" sz="12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5.3.2(2)(c)</a:t>
                      </a:r>
                    </a:p>
                  </a:txBody>
                  <a:tcPr anchor="ctr"/>
                </a:tc>
              </a:tr>
              <a:tr h="3860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5.7.6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Inactive Status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5.2.5</a:t>
                      </a:r>
                    </a:p>
                  </a:txBody>
                  <a:tcPr anchor="ctr"/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5.7.7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Cancellation of a Project Due to Failure to Comply with Requirements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5.2.6</a:t>
                      </a:r>
                    </a:p>
                  </a:txBody>
                  <a:tcPr anchor="ctr"/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5.8.2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Transformer Tap Position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5.2.4(1)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5.9</a:t>
                      </a:r>
                      <a:endParaRPr lang="en-US" sz="12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Quarterly Stability Assessment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5.3.4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29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Renaming in PG Section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2703845"/>
              </p:ext>
            </p:extLst>
          </p:nvPr>
        </p:nvGraphicFramePr>
        <p:xfrm>
          <a:off x="76199" y="990600"/>
          <a:ext cx="8991601" cy="4793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969"/>
                <a:gridCol w="3728536"/>
                <a:gridCol w="4084096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Existing Sub-section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Existing Sub-section Name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New Sub-section Name</a:t>
                      </a:r>
                      <a:endParaRPr lang="en-US" sz="1600" dirty="0"/>
                    </a:p>
                  </a:txBody>
                  <a:tcPr anchor="ctr"/>
                </a:tc>
              </a:tr>
              <a:tr h="561023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>
                        <a:spcBef>
                          <a:spcPts val="600"/>
                        </a:spcBef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Generation Interconnection or Change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lvl="1" algn="l" defTabSz="914400" rtl="0" eaLnBrk="1" latinLnBrk="0" hangingPunct="1">
                        <a:spcBef>
                          <a:spcPts val="600"/>
                        </a:spcBef>
                      </a:pPr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Generation Interconnection or Modification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Generation Interconnection Process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Initiation of the Generation Interconnection or Modification</a:t>
                      </a:r>
                    </a:p>
                  </a:txBody>
                  <a:tcPr anchor="ctr"/>
                </a:tc>
              </a:tr>
              <a:tr h="41148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Full Interconnection Study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Full Interconnection Study</a:t>
                      </a:r>
                    </a:p>
                  </a:txBody>
                  <a:tcPr anchor="ctr"/>
                </a:tc>
              </a:tr>
              <a:tr h="797243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5.3.2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Modifications</a:t>
                      </a:r>
                      <a:r>
                        <a:rPr lang="en-US" sz="1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to Request Declarations of Resource Data Accuracy</a:t>
                      </a:r>
                      <a:endParaRPr lang="en-US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Duty to Update Project Information and Respond to ERCOT and TSP Requests</a:t>
                      </a:r>
                    </a:p>
                  </a:txBody>
                  <a:tcPr anchor="ctr"/>
                </a:tc>
              </a:tr>
              <a:tr h="561023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5.4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Study Processes and Procedures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Interconnection Study Procedures for Large Generators</a:t>
                      </a:r>
                    </a:p>
                  </a:txBody>
                  <a:tcPr anchor="ctr"/>
                </a:tc>
              </a:tr>
              <a:tr h="561023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5.4.2.1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>
                        <a:spcBef>
                          <a:spcPts val="600"/>
                        </a:spcBef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Full Interconnection Study Process Overview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1">
                        <a:spcBef>
                          <a:spcPts val="600"/>
                        </a:spcBef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Full Interconnection Study Scoping Process</a:t>
                      </a:r>
                    </a:p>
                  </a:txBody>
                  <a:tcPr anchor="ctr"/>
                </a:tc>
              </a:tr>
              <a:tr h="561023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5.4.2.2</a:t>
                      </a:r>
                      <a:endParaRPr lang="en-US" sz="140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Full Interconnection Study Elements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Full Interconnection Study Procedure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19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PGRR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is seeing an increasing number of small generators being proposed</a:t>
            </a:r>
          </a:p>
          <a:p>
            <a:r>
              <a:rPr lang="en-US" dirty="0" smtClean="0"/>
              <a:t>The existing interconnection process does not apply to these smaller projects</a:t>
            </a:r>
          </a:p>
          <a:p>
            <a:r>
              <a:rPr lang="en-US" dirty="0" smtClean="0"/>
              <a:t>The need for visibility of the size and location of these projects becomes more important as the number of them grows</a:t>
            </a:r>
          </a:p>
          <a:p>
            <a:r>
              <a:rPr lang="en-US" dirty="0" smtClean="0"/>
              <a:t>There is also need to clarify interconnection requirements for </a:t>
            </a:r>
            <a:r>
              <a:rPr lang="en-US" dirty="0"/>
              <a:t>small generators connecting at either transmission or distribution voltage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86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PGRR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67579"/>
            <a:ext cx="8534400" cy="5052221"/>
          </a:xfrm>
        </p:spPr>
        <p:txBody>
          <a:bodyPr/>
          <a:lstStyle/>
          <a:p>
            <a:r>
              <a:rPr lang="en-US" sz="2200" dirty="0" smtClean="0"/>
              <a:t>Create the concept of large and small generators</a:t>
            </a:r>
          </a:p>
          <a:p>
            <a:pPr lvl="1"/>
            <a:r>
              <a:rPr lang="en-US" sz="2000" dirty="0" smtClean="0"/>
              <a:t>Large generators are 10 MW or greater</a:t>
            </a:r>
          </a:p>
          <a:p>
            <a:pPr lvl="1"/>
            <a:r>
              <a:rPr lang="en-US" sz="2000" dirty="0" smtClean="0"/>
              <a:t>Small generators are less than 10 MW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Interconnection kV level is not considered in the definition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sz="2200" dirty="0"/>
              <a:t>Maintain the existing interconnection process for </a:t>
            </a:r>
            <a:r>
              <a:rPr lang="en-US" sz="2200" dirty="0" smtClean="0"/>
              <a:t>large generators</a:t>
            </a:r>
          </a:p>
          <a:p>
            <a:pPr>
              <a:spcAft>
                <a:spcPts val="600"/>
              </a:spcAft>
            </a:pPr>
            <a:r>
              <a:rPr lang="en-US" sz="2200" dirty="0" smtClean="0"/>
              <a:t>Create a tracking process for small generators and small capacity modifications (1 MW or greater, less than 10 MW) </a:t>
            </a:r>
          </a:p>
          <a:p>
            <a:pPr>
              <a:spcAft>
                <a:spcPts val="600"/>
              </a:spcAft>
            </a:pPr>
            <a:r>
              <a:rPr lang="en-US" sz="2200" dirty="0" smtClean="0"/>
              <a:t>Create language specific to large generators on the distribution system</a:t>
            </a:r>
          </a:p>
          <a:p>
            <a:pPr>
              <a:spcAft>
                <a:spcPts val="600"/>
              </a:spcAft>
            </a:pPr>
            <a:r>
              <a:rPr lang="en-US" sz="2200" dirty="0" smtClean="0"/>
              <a:t>Streamline and reorganize the existing PG Section 5 language in order to better incorporate new language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70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1022"/>
          </a:xfrm>
        </p:spPr>
        <p:txBody>
          <a:bodyPr/>
          <a:lstStyle/>
          <a:p>
            <a:r>
              <a:rPr lang="en-US" dirty="0" smtClean="0"/>
              <a:t>Summary of Proposed Additions to the PG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938" y="940855"/>
            <a:ext cx="8502162" cy="5612345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en-US" sz="2400" dirty="0" smtClean="0"/>
              <a:t>A new sub-section was added to create a tracking process for small generators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Interconnection Procedures for Small Generators</a:t>
            </a:r>
          </a:p>
          <a:p>
            <a:pPr marL="914400" lvl="2" indent="0">
              <a:spcBef>
                <a:spcPts val="600"/>
              </a:spcBef>
              <a:buNone/>
            </a:pPr>
            <a:endParaRPr lang="en-US" sz="1600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dirty="0" smtClean="0"/>
              <a:t>Several existing sub-sections were modified to include small generators and large, distribution-connected generators in Section 5 and 6.9</a:t>
            </a:r>
          </a:p>
          <a:p>
            <a:pPr lvl="1">
              <a:spcBef>
                <a:spcPts val="600"/>
              </a:spcBef>
            </a:pPr>
            <a:r>
              <a:rPr lang="en-US" sz="2200" dirty="0"/>
              <a:t>Applicability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/>
              <a:t>Status sub-sections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/>
              <a:t>Interconnection Agreements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/>
              <a:t>Security Screening Study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/>
              <a:t>Additions of Proposed Generation to the Planning Models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spcBef>
                <a:spcPts val="600"/>
              </a:spcBef>
            </a:pP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spcBef>
                <a:spcPts val="600"/>
              </a:spcBef>
              <a:buNone/>
            </a:pPr>
            <a:endParaRPr lang="en-US" sz="1600" dirty="0" smtClean="0"/>
          </a:p>
          <a:p>
            <a:pPr lvl="0">
              <a:spcBef>
                <a:spcPts val="600"/>
              </a:spcBef>
            </a:pPr>
            <a:endParaRPr lang="en-US" sz="1800" dirty="0" smtClean="0"/>
          </a:p>
          <a:p>
            <a:pPr lvl="1">
              <a:spcBef>
                <a:spcPts val="600"/>
              </a:spcBef>
            </a:pPr>
            <a:endParaRPr lang="en-US" sz="1600" dirty="0" smtClean="0"/>
          </a:p>
          <a:p>
            <a:pPr>
              <a:spcBef>
                <a:spcPts val="600"/>
              </a:spcBef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21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Proposed: 5.2 General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Ordered the sequence of the initiation process</a:t>
            </a:r>
          </a:p>
          <a:p>
            <a:r>
              <a:rPr lang="en-US" sz="2400" dirty="0" smtClean="0"/>
              <a:t>Moved several existing sub-sections into the new 5.2</a:t>
            </a:r>
          </a:p>
          <a:p>
            <a:pPr lvl="1"/>
            <a:r>
              <a:rPr lang="en-US" dirty="0" smtClean="0"/>
              <a:t>Applicability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onfidentiality</a:t>
            </a:r>
          </a:p>
          <a:p>
            <a:pPr lvl="1"/>
            <a:r>
              <a:rPr lang="en-US" dirty="0" smtClean="0"/>
              <a:t>Renamed the section related to updating requested information</a:t>
            </a:r>
          </a:p>
          <a:p>
            <a:pPr lvl="1"/>
            <a:r>
              <a:rPr lang="en-US" dirty="0" smtClean="0"/>
              <a:t>Inactive </a:t>
            </a:r>
            <a:r>
              <a:rPr lang="en-US" dirty="0"/>
              <a:t>S</a:t>
            </a:r>
            <a:r>
              <a:rPr lang="en-US" dirty="0" smtClean="0"/>
              <a:t>tatus </a:t>
            </a:r>
          </a:p>
          <a:p>
            <a:pPr lvl="1"/>
            <a:r>
              <a:rPr lang="en-US" dirty="0" smtClean="0"/>
              <a:t>Project Cancellations </a:t>
            </a:r>
          </a:p>
          <a:p>
            <a:pPr lvl="1"/>
            <a:r>
              <a:rPr lang="en-US" dirty="0" smtClean="0"/>
              <a:t>Interconnection Agreements and Procedures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60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18318"/>
          </a:xfrm>
        </p:spPr>
        <p:txBody>
          <a:bodyPr/>
          <a:lstStyle/>
          <a:p>
            <a:r>
              <a:rPr lang="en-US" dirty="0" smtClean="0"/>
              <a:t>Proposed concepts for Applicability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67579"/>
            <a:ext cx="8534400" cy="5814221"/>
          </a:xfrm>
        </p:spPr>
        <p:txBody>
          <a:bodyPr/>
          <a:lstStyle/>
          <a:p>
            <a:r>
              <a:rPr lang="en-US" sz="2400" dirty="0" smtClean="0"/>
              <a:t>Small Generator Process</a:t>
            </a:r>
          </a:p>
          <a:p>
            <a:pPr lvl="1"/>
            <a:r>
              <a:rPr lang="en-US" sz="2000" dirty="0" smtClean="0"/>
              <a:t>New generator </a:t>
            </a:r>
          </a:p>
          <a:p>
            <a:pPr lvl="2"/>
            <a:r>
              <a:rPr lang="en-US" sz="1800" dirty="0" smtClean="0"/>
              <a:t>Aggregate nameplate capacity* is less than 10 MW</a:t>
            </a:r>
          </a:p>
          <a:p>
            <a:pPr lvl="1"/>
            <a:r>
              <a:rPr lang="en-US" sz="2000" dirty="0" smtClean="0"/>
              <a:t>Modified capacity</a:t>
            </a:r>
          </a:p>
          <a:p>
            <a:pPr lvl="2"/>
            <a:r>
              <a:rPr lang="en-US" sz="1800" dirty="0" smtClean="0"/>
              <a:t>Increase </a:t>
            </a:r>
            <a:r>
              <a:rPr lang="en-US" sz="1800" dirty="0"/>
              <a:t>any generator’s nameplate capacity by 1 MW or greater, but less than 10 </a:t>
            </a:r>
            <a:r>
              <a:rPr lang="en-US" sz="1800" dirty="0" smtClean="0"/>
              <a:t>MW</a:t>
            </a:r>
          </a:p>
          <a:p>
            <a:r>
              <a:rPr lang="en-US" sz="2400" dirty="0"/>
              <a:t>Large Generator </a:t>
            </a:r>
            <a:r>
              <a:rPr lang="en-US" sz="2400" dirty="0" smtClean="0"/>
              <a:t>Process</a:t>
            </a:r>
            <a:endParaRPr lang="en-US" sz="2400" strike="sngStrike" dirty="0">
              <a:solidFill>
                <a:srgbClr val="FF0000"/>
              </a:solidFill>
            </a:endParaRPr>
          </a:p>
          <a:p>
            <a:pPr lvl="1"/>
            <a:r>
              <a:rPr lang="en-US" sz="2000" dirty="0"/>
              <a:t>New generator</a:t>
            </a:r>
          </a:p>
          <a:p>
            <a:pPr lvl="2"/>
            <a:r>
              <a:rPr lang="en-US" sz="1800" dirty="0"/>
              <a:t>Aggregate nameplate capacity* is 10 MW or greater</a:t>
            </a:r>
          </a:p>
          <a:p>
            <a:pPr lvl="1"/>
            <a:r>
              <a:rPr lang="en-US" sz="2000" dirty="0"/>
              <a:t>Modified capacity </a:t>
            </a:r>
          </a:p>
          <a:p>
            <a:pPr lvl="2"/>
            <a:r>
              <a:rPr lang="en-US" sz="1800" dirty="0"/>
              <a:t>Increase any generator’s nameplate capacity by 10 MW or greater</a:t>
            </a:r>
          </a:p>
          <a:p>
            <a:pPr lvl="2"/>
            <a:r>
              <a:rPr lang="en-US" sz="1800" dirty="0"/>
              <a:t>Increase an existing small generator to </a:t>
            </a:r>
            <a:r>
              <a:rPr lang="en-US" sz="1800" dirty="0" smtClean="0"/>
              <a:t>a </a:t>
            </a:r>
            <a:r>
              <a:rPr lang="en-US" sz="1800" dirty="0"/>
              <a:t>large generator nameplate </a:t>
            </a:r>
            <a:r>
              <a:rPr lang="en-US" sz="1800" dirty="0" smtClean="0"/>
              <a:t>capacity</a:t>
            </a:r>
          </a:p>
          <a:p>
            <a:pPr marL="914400" lvl="2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600" dirty="0" smtClean="0"/>
              <a:t>*Aggregate nameplate capacity is calculated by summing the capacity of all generators at a substation that are proposed by the same Entity or Affiliates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26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Proposed: 5.3 Interconnection Study Procedures for Large Generators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Several existing sub-sections were relocated into the new 5.3:</a:t>
            </a:r>
          </a:p>
          <a:p>
            <a:r>
              <a:rPr lang="en-US" sz="2200" dirty="0" smtClean="0"/>
              <a:t>Security Screening Study</a:t>
            </a:r>
          </a:p>
          <a:p>
            <a:r>
              <a:rPr lang="en-US" sz="2200" dirty="0"/>
              <a:t>Full Interconnection Study</a:t>
            </a:r>
          </a:p>
          <a:p>
            <a:r>
              <a:rPr lang="en-US" sz="2200" dirty="0" smtClean="0"/>
              <a:t>ERCOT Economic Study</a:t>
            </a:r>
          </a:p>
          <a:p>
            <a:r>
              <a:rPr lang="en-US" sz="2200" dirty="0" smtClean="0"/>
              <a:t>ERCOT QSA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4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Proposed: 5.4 Interconnection Procedures for Small Generators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1272379"/>
            <a:ext cx="88392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New sub-section includes:</a:t>
            </a:r>
          </a:p>
          <a:p>
            <a:r>
              <a:rPr lang="en-US" sz="2400" dirty="0"/>
              <a:t>Small Generator Review </a:t>
            </a:r>
            <a:r>
              <a:rPr lang="en-US" sz="2400" dirty="0" smtClean="0"/>
              <a:t>Meetings</a:t>
            </a:r>
          </a:p>
          <a:p>
            <a:r>
              <a:rPr lang="en-US" sz="2400" dirty="0"/>
              <a:t>Submission of </a:t>
            </a:r>
            <a:r>
              <a:rPr lang="en-US" sz="2400" dirty="0" smtClean="0"/>
              <a:t>IA and </a:t>
            </a:r>
            <a:r>
              <a:rPr lang="en-US" sz="2400" dirty="0"/>
              <a:t>TSP and/or DSP Studies and Technical </a:t>
            </a:r>
            <a:r>
              <a:rPr lang="en-US" sz="2400" dirty="0" smtClean="0"/>
              <a:t>Requirements</a:t>
            </a:r>
          </a:p>
          <a:p>
            <a:r>
              <a:rPr lang="en-US" sz="2400" dirty="0"/>
              <a:t>Reviews and Approval to Submit Model </a:t>
            </a:r>
            <a:r>
              <a:rPr lang="en-US" sz="2400" dirty="0" smtClean="0"/>
              <a:t>Information</a:t>
            </a:r>
          </a:p>
          <a:p>
            <a:r>
              <a:rPr lang="en-US" sz="2400" dirty="0"/>
              <a:t>Transmission System Reliability Impact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14400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Bill </a:t>
            </a:r>
            <a:r>
              <a:rPr lang="en-US" sz="2800" dirty="0"/>
              <a:t>Blevins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>
                <a:hlinkClick r:id="rId2"/>
              </a:rPr>
              <a:t>Bill.Blevins@ercot.com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(512)-248-6691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334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ERCOT">
      <a:dk1>
        <a:srgbClr val="5B6770"/>
      </a:dk1>
      <a:lt1>
        <a:sysClr val="window" lastClr="FFFFFF"/>
      </a:lt1>
      <a:dk2>
        <a:srgbClr val="003865"/>
      </a:dk2>
      <a:lt2>
        <a:srgbClr val="E7E6E6"/>
      </a:lt2>
      <a:accent1>
        <a:srgbClr val="00AEC7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17165</TotalTime>
  <Words>827</Words>
  <Application>Microsoft Office PowerPoint</Application>
  <PresentationFormat>On-screen Show (4:3)</PresentationFormat>
  <Paragraphs>199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1_Office Theme</vt:lpstr>
      <vt:lpstr>PowerPoint Presentation</vt:lpstr>
      <vt:lpstr>PGRR Purpose</vt:lpstr>
      <vt:lpstr>PGRR Summary</vt:lpstr>
      <vt:lpstr>Summary of Proposed Additions to the PG</vt:lpstr>
      <vt:lpstr>Proposed: 5.2 General Provisions</vt:lpstr>
      <vt:lpstr>Proposed concepts for Applicability</vt:lpstr>
      <vt:lpstr>Proposed: 5.3 Interconnection Study Procedures for Large Generators</vt:lpstr>
      <vt:lpstr>Proposed: 5.4 Interconnection Procedures for Small Generators</vt:lpstr>
      <vt:lpstr>Comments</vt:lpstr>
      <vt:lpstr>Proposed Deletions to PG Section 5</vt:lpstr>
      <vt:lpstr>Proposed Relocations in PG Section 5</vt:lpstr>
      <vt:lpstr>Proposed Renaming in PG Section 5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Miller, Megan</cp:lastModifiedBy>
  <cp:revision>458</cp:revision>
  <cp:lastPrinted>2019-10-14T18:02:24Z</cp:lastPrinted>
  <dcterms:created xsi:type="dcterms:W3CDTF">2016-01-21T15:20:31Z</dcterms:created>
  <dcterms:modified xsi:type="dcterms:W3CDTF">2020-08-12T20:45:20Z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