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8/12/2020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653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8/12/2020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8/13/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r>
              <a:rPr lang="en-US" sz="1600" b="1" dirty="0">
                <a:solidFill>
                  <a:schemeClr val="tx1"/>
                </a:solidFill>
              </a:rPr>
              <a:t>NPRR945</a:t>
            </a:r>
            <a:r>
              <a:rPr lang="en-US" sz="1600" dirty="0">
                <a:solidFill>
                  <a:schemeClr val="tx1"/>
                </a:solidFill>
              </a:rPr>
              <a:t>, Net Metering Requirements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NPRR956</a:t>
            </a:r>
            <a:r>
              <a:rPr lang="en-US" sz="1600" dirty="0">
                <a:solidFill>
                  <a:schemeClr val="tx1"/>
                </a:solidFill>
              </a:rPr>
              <a:t>, Designation of Providers of Transmission Additions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NPRR966</a:t>
            </a:r>
            <a:r>
              <a:rPr lang="en-US" sz="1600" dirty="0">
                <a:solidFill>
                  <a:schemeClr val="tx1"/>
                </a:solidFill>
              </a:rPr>
              <a:t>, Changes to Support Reactive Power Coordination Tool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NPRR979</a:t>
            </a:r>
            <a:r>
              <a:rPr lang="en-US" sz="1600" dirty="0">
                <a:solidFill>
                  <a:schemeClr val="tx1"/>
                </a:solidFill>
              </a:rPr>
              <a:t>, Incorporate State Estimator Standards and Telemetry Standards into Protocols (ROS)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NPRR981</a:t>
            </a:r>
            <a:r>
              <a:rPr lang="en-US" sz="1600" dirty="0">
                <a:solidFill>
                  <a:schemeClr val="tx1"/>
                </a:solidFill>
              </a:rPr>
              <a:t>, Day-Ahead Market Price Correction Process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NPRR994</a:t>
            </a:r>
            <a:r>
              <a:rPr lang="en-US" sz="1600" dirty="0">
                <a:solidFill>
                  <a:schemeClr val="tx1"/>
                </a:solidFill>
              </a:rPr>
              <a:t>, Clarify Generator Interconnection Neutral Project Classification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NPRR995</a:t>
            </a:r>
            <a:r>
              <a:rPr lang="en-US" sz="1600" dirty="0">
                <a:solidFill>
                  <a:schemeClr val="tx1"/>
                </a:solidFill>
              </a:rPr>
              <a:t>, RTF-6 Create Definition and Terms for Settlement Only Energy Storage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NPRR1001</a:t>
            </a:r>
            <a:r>
              <a:rPr lang="en-US" sz="1600" dirty="0">
                <a:solidFill>
                  <a:schemeClr val="tx1"/>
                </a:solidFill>
              </a:rPr>
              <a:t>, Clarification of Definitions of Operating Condition Notice, Advisory, Watch, Emergency Notice, and Related Clarifications (ROS)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NPRR1005</a:t>
            </a:r>
            <a:r>
              <a:rPr lang="en-US" sz="1600" dirty="0">
                <a:solidFill>
                  <a:schemeClr val="tx1"/>
                </a:solidFill>
              </a:rPr>
              <a:t>, Clarify Definition of Point of Interconnection (POI) and Add Definition Point of Interconnection Bus (POIB)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NPRR1007</a:t>
            </a:r>
            <a:r>
              <a:rPr lang="en-US" sz="1600" dirty="0">
                <a:solidFill>
                  <a:schemeClr val="tx1"/>
                </a:solidFill>
              </a:rPr>
              <a:t>, RTC – NP 3: Management Activities for the ERCOT System (RTCTF)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NPRR1008</a:t>
            </a:r>
            <a:r>
              <a:rPr lang="en-US" sz="1600" dirty="0">
                <a:solidFill>
                  <a:schemeClr val="tx1"/>
                </a:solidFill>
              </a:rPr>
              <a:t>, RTC – NP 4: Day-Ahead Operations (RTCTF)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NPRR1009</a:t>
            </a:r>
            <a:r>
              <a:rPr lang="en-US" sz="1600" dirty="0">
                <a:solidFill>
                  <a:schemeClr val="tx1"/>
                </a:solidFill>
              </a:rPr>
              <a:t>, RTC – NP 5: Transmission Security Analysis and Reliability Unit Commitment (RTCTF)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NPRR1010</a:t>
            </a:r>
            <a:r>
              <a:rPr lang="en-US" sz="1600" dirty="0">
                <a:solidFill>
                  <a:schemeClr val="tx1"/>
                </a:solidFill>
              </a:rPr>
              <a:t>, RTC – NP 6: Adjustment Period and Real-Time Operations (RTCTF)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NPRR1011</a:t>
            </a:r>
            <a:r>
              <a:rPr lang="en-US" sz="1600" dirty="0">
                <a:solidFill>
                  <a:schemeClr val="tx1"/>
                </a:solidFill>
              </a:rPr>
              <a:t>, RTC – NP 8: Performance Monitoring (RTCTF)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NPRR1012</a:t>
            </a:r>
            <a:r>
              <a:rPr lang="en-US" sz="1600" dirty="0">
                <a:solidFill>
                  <a:schemeClr val="tx1"/>
                </a:solidFill>
              </a:rPr>
              <a:t>, RTC – NP 9: Settlement and Billing (RTCTF)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NPRR1013</a:t>
            </a:r>
            <a:r>
              <a:rPr lang="en-US" sz="1600" dirty="0">
                <a:solidFill>
                  <a:schemeClr val="tx1"/>
                </a:solidFill>
              </a:rPr>
              <a:t>, RTC – NP 1, 2, 16, and 25: Overview, Definitions and Acronyms, Registration and Qualification of Market Participants, and Market Suspension and Restart (RTCTF)</a:t>
            </a:r>
          </a:p>
          <a:p>
            <a:pPr algn="l"/>
            <a:endParaRPr lang="en-US" sz="11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8/13/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NPRR1014</a:t>
            </a:r>
            <a:r>
              <a:rPr lang="en-US" sz="1600" dirty="0">
                <a:solidFill>
                  <a:schemeClr val="tx1"/>
                </a:solidFill>
              </a:rPr>
              <a:t>, BESTF-4 Energy Storage Resource Single Model (BESTF)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NPRR1017</a:t>
            </a:r>
            <a:r>
              <a:rPr lang="en-US" sz="1600" dirty="0">
                <a:solidFill>
                  <a:schemeClr val="tx1"/>
                </a:solidFill>
              </a:rPr>
              <a:t>, Management of Congestion Revenue Rights (CRRs) and Resource Node Removals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NPRR1023</a:t>
            </a:r>
            <a:r>
              <a:rPr lang="en-US" sz="1600" dirty="0">
                <a:solidFill>
                  <a:schemeClr val="tx1"/>
                </a:solidFill>
              </a:rPr>
              <a:t>, Change to CRR Repossession Process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NPRR1024</a:t>
            </a:r>
            <a:r>
              <a:rPr lang="en-US" sz="1600" dirty="0">
                <a:solidFill>
                  <a:schemeClr val="tx1"/>
                </a:solidFill>
              </a:rPr>
              <a:t>, Determination of Significance with Respect to Price Correction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NPRR1026</a:t>
            </a:r>
            <a:r>
              <a:rPr lang="en-US" sz="1600" dirty="0">
                <a:solidFill>
                  <a:schemeClr val="tx1"/>
                </a:solidFill>
              </a:rPr>
              <a:t>, BESTF-7 Self-Limiting Facilities and Self-Limiting Resources (BESTF)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NPRR1028</a:t>
            </a:r>
            <a:r>
              <a:rPr lang="en-US" sz="1600" dirty="0">
                <a:solidFill>
                  <a:schemeClr val="tx1"/>
                </a:solidFill>
              </a:rPr>
              <a:t>, RUC Process Alignment with Resource Limits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NPRR1029</a:t>
            </a:r>
            <a:r>
              <a:rPr lang="en-US" sz="1600" dirty="0">
                <a:solidFill>
                  <a:schemeClr val="tx1"/>
                </a:solidFill>
              </a:rPr>
              <a:t>, BESTF-6 DC-Coupled Resources (BESTF)</a:t>
            </a:r>
          </a:p>
          <a:p>
            <a:pPr algn="l"/>
            <a:endParaRPr lang="en-US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11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331</Words>
  <Application>Microsoft Office PowerPoint</Application>
  <PresentationFormat>On-screen Show (4:3)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 Revision Requests that may remain Tabled No action required by 8/13/20 PRS </vt:lpstr>
      <vt:lpstr> Revision Requests that may remain Tabled No action required by 8/13/20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137</cp:revision>
  <dcterms:created xsi:type="dcterms:W3CDTF">2012-06-21T12:05:52Z</dcterms:created>
  <dcterms:modified xsi:type="dcterms:W3CDTF">2020-08-12T15:13:22Z</dcterms:modified>
</cp:coreProperties>
</file>