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  <p:sldMasterId id="2147483651" r:id="rId6"/>
  </p:sldMasterIdLst>
  <p:notesMasterIdLst>
    <p:notesMasterId r:id="rId24"/>
  </p:notesMasterIdLst>
  <p:handoutMasterIdLst>
    <p:handoutMasterId r:id="rId25"/>
  </p:handoutMasterIdLst>
  <p:sldIdLst>
    <p:sldId id="260" r:id="rId7"/>
    <p:sldId id="258" r:id="rId8"/>
    <p:sldId id="318" r:id="rId9"/>
    <p:sldId id="344" r:id="rId10"/>
    <p:sldId id="354" r:id="rId11"/>
    <p:sldId id="342" r:id="rId12"/>
    <p:sldId id="355" r:id="rId13"/>
    <p:sldId id="338" r:id="rId14"/>
    <p:sldId id="294" r:id="rId15"/>
    <p:sldId id="357" r:id="rId16"/>
    <p:sldId id="358" r:id="rId17"/>
    <p:sldId id="356" r:id="rId18"/>
    <p:sldId id="352" r:id="rId19"/>
    <p:sldId id="350" r:id="rId20"/>
    <p:sldId id="351" r:id="rId21"/>
    <p:sldId id="353" r:id="rId22"/>
    <p:sldId id="346" r:id="rId23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FF99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367" autoAdjust="0"/>
    <p:restoredTop sz="98752" autoAdjust="0"/>
  </p:normalViewPr>
  <p:slideViewPr>
    <p:cSldViewPr showGuides="1">
      <p:cViewPr varScale="1">
        <p:scale>
          <a:sx n="121" d="100"/>
          <a:sy n="121" d="100"/>
        </p:scale>
        <p:origin x="192" y="96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5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29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24" Type="http://schemas.openxmlformats.org/officeDocument/2006/relationships/notesMaster" Target="notesMasters/notesMaster1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theme" Target="theme/theme1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8/12/2020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8/12/2020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236127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109664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806219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>
                <a:solidFill>
                  <a:prstClr val="black"/>
                </a:solidFill>
              </a:rPr>
              <a:pPr/>
              <a:t>14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496579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>
                <a:solidFill>
                  <a:prstClr val="black"/>
                </a:solidFill>
              </a:rPr>
              <a:pPr/>
              <a:t>15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717087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>
                <a:solidFill>
                  <a:prstClr val="black"/>
                </a:solidFill>
              </a:rPr>
              <a:pPr/>
              <a:t>16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508848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>
                <a:solidFill>
                  <a:prstClr val="black"/>
                </a:solidFill>
              </a:rPr>
              <a:pPr/>
              <a:t>17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53861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708891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331097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726682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787876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94005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920615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229770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48593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1"/>
            <a:ext cx="8534400" cy="431983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4"/>
          <p:cNvSpPr txBox="1">
            <a:spLocks/>
          </p:cNvSpPr>
          <p:nvPr userDrawn="1"/>
        </p:nvSpPr>
        <p:spPr>
          <a:xfrm>
            <a:off x="7391400" y="6553200"/>
            <a:ext cx="1219200" cy="220663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000" dirty="0" smtClean="0"/>
              <a:t>August 2020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16945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231350" y="0"/>
            <a:ext cx="591265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56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 smtClean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5309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rcot.com/services/projects/index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412906" y="2413338"/>
            <a:ext cx="564603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Project Update and Summary of </a:t>
            </a:r>
          </a:p>
          <a:p>
            <a:r>
              <a:rPr lang="en-US" sz="2400" b="1" dirty="0" smtClean="0"/>
              <a:t>Project Priority List (PPL) Activity </a:t>
            </a:r>
            <a:endParaRPr lang="en-US" sz="2400" b="1" dirty="0"/>
          </a:p>
          <a:p>
            <a:endParaRPr lang="en-US" dirty="0"/>
          </a:p>
          <a:p>
            <a:r>
              <a:rPr lang="en-US" dirty="0" smtClean="0"/>
              <a:t>August 13, 2020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5943600" cy="518318"/>
          </a:xfrm>
        </p:spPr>
        <p:txBody>
          <a:bodyPr/>
          <a:lstStyle/>
          <a:p>
            <a:r>
              <a:rPr lang="en-US" sz="2400" b="1" dirty="0" smtClean="0">
                <a:solidFill>
                  <a:schemeClr val="accent1"/>
                </a:solidFill>
              </a:rPr>
              <a:t>Project Prioritization Discussion</a:t>
            </a:r>
            <a:endParaRPr lang="en-US" sz="2400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8240" y="990600"/>
            <a:ext cx="8949560" cy="5181600"/>
          </a:xfrm>
        </p:spPr>
        <p:txBody>
          <a:bodyPr/>
          <a:lstStyle/>
          <a:p>
            <a:pPr>
              <a:tabLst>
                <a:tab pos="2176463" algn="l"/>
                <a:tab pos="7199313" algn="l"/>
              </a:tabLst>
            </a:pPr>
            <a:r>
              <a:rPr lang="en-US" sz="1800" dirty="0" smtClean="0"/>
              <a:t>Following the discussion of this topic at the July 2020 PRS meeting, a list of “Not Started” Revision Requests was compiled and sent to the PRS distribution list</a:t>
            </a:r>
          </a:p>
          <a:p>
            <a:pPr>
              <a:tabLst>
                <a:tab pos="2176463" algn="l"/>
                <a:tab pos="7199313" algn="l"/>
              </a:tabLst>
            </a:pPr>
            <a:endParaRPr lang="en-US" sz="1000" dirty="0"/>
          </a:p>
          <a:p>
            <a:pPr>
              <a:tabLst>
                <a:tab pos="2176463" algn="l"/>
                <a:tab pos="7199313" algn="l"/>
              </a:tabLst>
            </a:pPr>
            <a:r>
              <a:rPr lang="en-US" sz="1800" dirty="0" smtClean="0"/>
              <a:t>ERCOT applied an initial </a:t>
            </a:r>
            <a:r>
              <a:rPr lang="en-US" sz="1800" dirty="0" smtClean="0"/>
              <a:t>recommendation </a:t>
            </a:r>
            <a:r>
              <a:rPr lang="en-US" sz="1800" dirty="0" smtClean="0"/>
              <a:t>by </a:t>
            </a:r>
            <a:r>
              <a:rPr lang="en-US" sz="1800" dirty="0" smtClean="0"/>
              <a:t>adding “Prioritization Category” and “High / Medium / Low” for use in segmenting the list into manageable groups</a:t>
            </a:r>
            <a:endParaRPr lang="en-US" sz="1400" dirty="0" smtClean="0"/>
          </a:p>
          <a:p>
            <a:pPr>
              <a:tabLst>
                <a:tab pos="2176463" algn="l"/>
                <a:tab pos="7199313" algn="l"/>
              </a:tabLst>
            </a:pPr>
            <a:endParaRPr lang="en-US" sz="1000" dirty="0"/>
          </a:p>
          <a:p>
            <a:pPr>
              <a:tabLst>
                <a:tab pos="2176463" algn="l"/>
                <a:tab pos="7199313" algn="l"/>
              </a:tabLst>
            </a:pPr>
            <a:r>
              <a:rPr lang="en-US" sz="1800" dirty="0" smtClean="0"/>
              <a:t>Prioritization Category</a:t>
            </a:r>
          </a:p>
          <a:p>
            <a:pPr marL="514350" lvl="1" indent="0">
              <a:buNone/>
            </a:pPr>
            <a:r>
              <a:rPr lang="en-US" sz="1600" dirty="0"/>
              <a:t>1 – Regulatory</a:t>
            </a:r>
          </a:p>
          <a:p>
            <a:pPr marL="514350" lvl="1" indent="0">
              <a:buNone/>
            </a:pPr>
            <a:r>
              <a:rPr lang="en-US" sz="1600" dirty="0"/>
              <a:t>2 – High Priority </a:t>
            </a:r>
            <a:r>
              <a:rPr lang="en-US" sz="1400" dirty="0" smtClean="0"/>
              <a:t>(“</a:t>
            </a:r>
            <a:r>
              <a:rPr lang="en-US" sz="1400" dirty="0"/>
              <a:t>needed for summer 2021</a:t>
            </a:r>
            <a:r>
              <a:rPr lang="en-US" sz="1400" dirty="0" smtClean="0"/>
              <a:t>”, “</a:t>
            </a:r>
            <a:r>
              <a:rPr lang="en-US" sz="1400" dirty="0"/>
              <a:t>needed for shoulder months</a:t>
            </a:r>
            <a:r>
              <a:rPr lang="en-US" sz="1400" dirty="0" smtClean="0"/>
              <a:t>”, etc.)</a:t>
            </a:r>
            <a:endParaRPr lang="en-US" sz="1400" dirty="0"/>
          </a:p>
          <a:p>
            <a:pPr marL="514350" lvl="1" indent="0">
              <a:buNone/>
            </a:pPr>
            <a:r>
              <a:rPr lang="en-US" sz="1600" dirty="0"/>
              <a:t>3 – Needed for </a:t>
            </a:r>
            <a:r>
              <a:rPr lang="en-US" sz="1600" dirty="0" smtClean="0"/>
              <a:t>RTC (Passport)</a:t>
            </a:r>
            <a:endParaRPr lang="en-US" sz="1600" dirty="0"/>
          </a:p>
          <a:p>
            <a:pPr marL="514350" lvl="1" indent="0">
              <a:buNone/>
            </a:pPr>
            <a:r>
              <a:rPr lang="en-US" sz="1600" dirty="0"/>
              <a:t>4 – Consider When Resources are Available</a:t>
            </a:r>
          </a:p>
          <a:p>
            <a:pPr marL="514350" lvl="1" indent="0">
              <a:buNone/>
            </a:pPr>
            <a:r>
              <a:rPr lang="en-US" sz="1600" dirty="0"/>
              <a:t>5 – Consider When Efficiencies Exist With Another Effort</a:t>
            </a:r>
          </a:p>
          <a:p>
            <a:pPr marL="514350" lvl="1" indent="0">
              <a:buNone/>
            </a:pPr>
            <a:r>
              <a:rPr lang="en-US" sz="1600" dirty="0"/>
              <a:t>6 – Dependent on Another Project</a:t>
            </a:r>
          </a:p>
          <a:p>
            <a:pPr marL="514350" lvl="1" indent="0">
              <a:buNone/>
            </a:pPr>
            <a:r>
              <a:rPr lang="en-US" sz="1600" dirty="0"/>
              <a:t>8 – Candidate to </a:t>
            </a:r>
            <a:r>
              <a:rPr lang="en-US" sz="1600" dirty="0" smtClean="0"/>
              <a:t>Defer</a:t>
            </a:r>
            <a:endParaRPr lang="en-US" sz="1600" dirty="0"/>
          </a:p>
          <a:p>
            <a:pPr marL="514350" lvl="1" indent="0">
              <a:buNone/>
            </a:pPr>
            <a:r>
              <a:rPr lang="en-US" sz="1600" dirty="0"/>
              <a:t>9 – No Action </a:t>
            </a:r>
            <a:r>
              <a:rPr lang="en-US" sz="1600" dirty="0" smtClean="0"/>
              <a:t>Needed</a:t>
            </a:r>
          </a:p>
          <a:p>
            <a:pPr marL="514350" lvl="1" indent="0">
              <a:buNone/>
            </a:pPr>
            <a:endParaRPr lang="en-US" sz="1400" dirty="0"/>
          </a:p>
          <a:p>
            <a:pPr marL="114300" indent="0" algn="ctr">
              <a:buNone/>
            </a:pPr>
            <a:r>
              <a:rPr lang="en-US" sz="1400" dirty="0"/>
              <a:t>Categories 4 and 5 seem similar but the intent is to use Category 4 for items we clearly want to get done if resources are available.  Category 5 are candidates for deferral but if the opportunity presents itself to pair them with related items for efficiency, we should consider doing so.</a:t>
            </a:r>
            <a:endParaRPr lang="en-US" sz="1400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6469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5943600" cy="518318"/>
          </a:xfrm>
        </p:spPr>
        <p:txBody>
          <a:bodyPr/>
          <a:lstStyle/>
          <a:p>
            <a:r>
              <a:rPr lang="en-US" sz="2400" b="1" dirty="0" smtClean="0">
                <a:solidFill>
                  <a:schemeClr val="accent1"/>
                </a:solidFill>
              </a:rPr>
              <a:t>Project Prioritization Discussion</a:t>
            </a:r>
            <a:endParaRPr lang="en-US" sz="2400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990600"/>
            <a:ext cx="8382000" cy="5181600"/>
          </a:xfrm>
        </p:spPr>
        <p:txBody>
          <a:bodyPr/>
          <a:lstStyle/>
          <a:p>
            <a:pPr>
              <a:tabLst>
                <a:tab pos="2176463" algn="l"/>
                <a:tab pos="7199313" algn="l"/>
              </a:tabLst>
            </a:pPr>
            <a:r>
              <a:rPr lang="en-US" sz="1800" dirty="0" smtClean="0"/>
              <a:t>Key Discussion Points</a:t>
            </a:r>
          </a:p>
          <a:p>
            <a:pPr>
              <a:tabLst>
                <a:tab pos="2176463" algn="l"/>
                <a:tab pos="7199313" algn="l"/>
              </a:tabLst>
            </a:pPr>
            <a:endParaRPr lang="en-US" sz="400" dirty="0"/>
          </a:p>
          <a:p>
            <a:pPr lvl="1">
              <a:tabLst>
                <a:tab pos="2176463" algn="l"/>
                <a:tab pos="7199313" algn="l"/>
              </a:tabLst>
            </a:pPr>
            <a:r>
              <a:rPr lang="en-US" sz="1600" dirty="0" smtClean="0"/>
              <a:t>Are projects properly categorized?</a:t>
            </a:r>
          </a:p>
          <a:p>
            <a:pPr lvl="1">
              <a:tabLst>
                <a:tab pos="2176463" algn="l"/>
                <a:tab pos="7199313" algn="l"/>
              </a:tabLst>
            </a:pPr>
            <a:r>
              <a:rPr lang="en-US" sz="1600" dirty="0" smtClean="0"/>
              <a:t>Are “High / Medium / Low” values fairly applied?</a:t>
            </a:r>
          </a:p>
          <a:p>
            <a:pPr lvl="1">
              <a:tabLst>
                <a:tab pos="2176463" algn="l"/>
                <a:tab pos="7199313" algn="l"/>
              </a:tabLst>
            </a:pPr>
            <a:endParaRPr lang="en-US" sz="1600" dirty="0"/>
          </a:p>
          <a:p>
            <a:pPr>
              <a:tabLst>
                <a:tab pos="2176463" algn="l"/>
                <a:tab pos="7199313" algn="l"/>
              </a:tabLst>
            </a:pPr>
            <a:r>
              <a:rPr lang="en-US" sz="1800" dirty="0" smtClean="0"/>
              <a:t>Remember</a:t>
            </a:r>
            <a:r>
              <a:rPr lang="en-US" sz="1800" dirty="0" smtClean="0"/>
              <a:t>:</a:t>
            </a:r>
          </a:p>
          <a:p>
            <a:pPr>
              <a:tabLst>
                <a:tab pos="2176463" algn="l"/>
                <a:tab pos="7199313" algn="l"/>
              </a:tabLst>
            </a:pPr>
            <a:endParaRPr lang="en-US" sz="400" dirty="0" smtClean="0"/>
          </a:p>
          <a:p>
            <a:pPr lvl="1">
              <a:tabLst>
                <a:tab pos="2176463" algn="l"/>
                <a:tab pos="7199313" algn="l"/>
              </a:tabLst>
            </a:pPr>
            <a:r>
              <a:rPr lang="en-US" sz="1600" dirty="0" smtClean="0"/>
              <a:t>The absolute rank isn’t the only factor in whether a project can get done</a:t>
            </a:r>
          </a:p>
          <a:p>
            <a:pPr lvl="1">
              <a:tabLst>
                <a:tab pos="2176463" algn="l"/>
                <a:tab pos="7199313" algn="l"/>
              </a:tabLst>
            </a:pPr>
            <a:r>
              <a:rPr lang="en-US" sz="1600" dirty="0" smtClean="0"/>
              <a:t>Specific required resources (as defined by impacted </a:t>
            </a:r>
            <a:r>
              <a:rPr lang="en-US" sz="1600" dirty="0" smtClean="0"/>
              <a:t>systems) </a:t>
            </a:r>
            <a:r>
              <a:rPr lang="en-US" sz="1600" dirty="0" smtClean="0"/>
              <a:t>can also allow a project to be worked into the plan</a:t>
            </a:r>
          </a:p>
          <a:p>
            <a:pPr>
              <a:tabLst>
                <a:tab pos="2176463" algn="l"/>
                <a:tab pos="7199313" algn="l"/>
              </a:tabLst>
            </a:pPr>
            <a:endParaRPr lang="en-US" sz="1600" dirty="0"/>
          </a:p>
          <a:p>
            <a:pPr>
              <a:tabLst>
                <a:tab pos="2176463" algn="l"/>
                <a:tab pos="7199313" algn="l"/>
              </a:tabLst>
            </a:pPr>
            <a:r>
              <a:rPr lang="en-US" sz="1800" dirty="0" smtClean="0"/>
              <a:t>What’s Next</a:t>
            </a:r>
            <a:r>
              <a:rPr lang="en-US" sz="1800" dirty="0" smtClean="0"/>
              <a:t>:</a:t>
            </a:r>
          </a:p>
          <a:p>
            <a:pPr marL="0" indent="0">
              <a:buNone/>
              <a:tabLst>
                <a:tab pos="2176463" algn="l"/>
                <a:tab pos="7199313" algn="l"/>
              </a:tabLst>
            </a:pPr>
            <a:endParaRPr lang="en-US" sz="400" dirty="0"/>
          </a:p>
          <a:p>
            <a:pPr lvl="1">
              <a:tabLst>
                <a:tab pos="2176463" algn="l"/>
                <a:tab pos="7199313" algn="l"/>
              </a:tabLst>
            </a:pPr>
            <a:r>
              <a:rPr lang="en-US" sz="1600" dirty="0" smtClean="0"/>
              <a:t>ERCOT will prepare to start “High Priority” and “Needed for RTC” projects as appropriate in upcoming months</a:t>
            </a:r>
            <a:endParaRPr lang="en-US" sz="1600" dirty="0"/>
          </a:p>
          <a:p>
            <a:pPr lvl="1">
              <a:tabLst>
                <a:tab pos="2176463" algn="l"/>
                <a:tab pos="7199313" algn="l"/>
              </a:tabLst>
            </a:pPr>
            <a:r>
              <a:rPr lang="en-US" sz="1600" dirty="0" smtClean="0"/>
              <a:t>ERCOT will evaluate remaining items on the list to determine what can be started based on resource availability</a:t>
            </a:r>
            <a:endParaRPr lang="en-US" sz="1600" dirty="0"/>
          </a:p>
          <a:p>
            <a:pPr>
              <a:tabLst>
                <a:tab pos="2176463" algn="l"/>
                <a:tab pos="7199313" algn="l"/>
              </a:tabLst>
            </a:pPr>
            <a:endParaRPr lang="en-US" sz="1400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0066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7696200" cy="518318"/>
          </a:xfrm>
        </p:spPr>
        <p:txBody>
          <a:bodyPr/>
          <a:lstStyle/>
          <a:p>
            <a:r>
              <a:rPr lang="en-US" sz="2400" dirty="0" smtClean="0"/>
              <a:t>Appendix</a:t>
            </a: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685800" y="1600200"/>
            <a:ext cx="7543800" cy="2895600"/>
          </a:xfrm>
        </p:spPr>
        <p:txBody>
          <a:bodyPr/>
          <a:lstStyle/>
          <a:p>
            <a:r>
              <a:rPr lang="en-US" sz="2000" dirty="0" smtClean="0"/>
              <a:t>Prioritization slides from July 2020 PRS meeting</a:t>
            </a:r>
          </a:p>
        </p:txBody>
      </p:sp>
    </p:spTree>
    <p:extLst>
      <p:ext uri="{BB962C8B-B14F-4D97-AF65-F5344CB8AC3E}">
        <p14:creationId xmlns:p14="http://schemas.microsoft.com/office/powerpoint/2010/main" val="2924420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5943600" cy="518318"/>
          </a:xfrm>
        </p:spPr>
        <p:txBody>
          <a:bodyPr/>
          <a:lstStyle/>
          <a:p>
            <a:r>
              <a:rPr lang="en-US" sz="2400" b="1" dirty="0" smtClean="0">
                <a:solidFill>
                  <a:schemeClr val="accent1"/>
                </a:solidFill>
              </a:rPr>
              <a:t>Project Prioritization Discussion</a:t>
            </a:r>
            <a:endParaRPr lang="en-US" sz="2400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8240" y="914399"/>
            <a:ext cx="8949560" cy="5105401"/>
          </a:xfrm>
        </p:spPr>
        <p:txBody>
          <a:bodyPr/>
          <a:lstStyle/>
          <a:p>
            <a:pPr>
              <a:tabLst>
                <a:tab pos="2176463" algn="l"/>
                <a:tab pos="7199313" algn="l"/>
              </a:tabLst>
            </a:pPr>
            <a:r>
              <a:rPr lang="en-US" sz="1800" dirty="0" smtClean="0"/>
              <a:t>A number of Revision Requests were approved in late 2019 and early 2020</a:t>
            </a:r>
          </a:p>
          <a:p>
            <a:pPr lvl="1">
              <a:tabLst>
                <a:tab pos="2176463" algn="l"/>
                <a:tab pos="7197725" algn="l"/>
                <a:tab pos="7542213" algn="l"/>
              </a:tabLst>
            </a:pPr>
            <a:r>
              <a:rPr lang="en-US" sz="1400" dirty="0" smtClean="0"/>
              <a:t>Revision Request project demand is high relative to historical norms</a:t>
            </a:r>
          </a:p>
          <a:p>
            <a:pPr lvl="1">
              <a:tabLst>
                <a:tab pos="2176463" algn="l"/>
                <a:tab pos="7197725" algn="l"/>
                <a:tab pos="7542213" algn="l"/>
              </a:tabLst>
            </a:pPr>
            <a:r>
              <a:rPr lang="en-US" sz="1400" dirty="0" smtClean="0"/>
              <a:t>Project resources are at a very high utilization level</a:t>
            </a:r>
          </a:p>
          <a:p>
            <a:pPr lvl="1">
              <a:tabLst>
                <a:tab pos="2176463" algn="l"/>
                <a:tab pos="7197725" algn="l"/>
                <a:tab pos="7542213" algn="l"/>
              </a:tabLst>
            </a:pPr>
            <a:r>
              <a:rPr lang="en-US" sz="1400" dirty="0" smtClean="0"/>
              <a:t>A review of priorities is needed to ensure funding is available for the most critical Revision Requests</a:t>
            </a:r>
            <a:endParaRPr lang="en-US" sz="1400" dirty="0"/>
          </a:p>
          <a:p>
            <a:pPr>
              <a:tabLst>
                <a:tab pos="2176463" algn="l"/>
                <a:tab pos="7199313" algn="l"/>
              </a:tabLst>
            </a:pPr>
            <a:endParaRPr lang="en-US" sz="1000" dirty="0"/>
          </a:p>
          <a:p>
            <a:pPr>
              <a:tabLst>
                <a:tab pos="2176463" algn="l"/>
                <a:tab pos="7199313" algn="l"/>
              </a:tabLst>
            </a:pPr>
            <a:r>
              <a:rPr lang="en-US" sz="1800" dirty="0" smtClean="0"/>
              <a:t>ERCOT has identified candidates for delivery by summer 2021</a:t>
            </a:r>
            <a:endParaRPr lang="en-US" sz="1400" dirty="0" smtClean="0"/>
          </a:p>
          <a:p>
            <a:pPr>
              <a:tabLst>
                <a:tab pos="2176463" algn="l"/>
                <a:tab pos="7199313" algn="l"/>
              </a:tabLst>
            </a:pPr>
            <a:endParaRPr lang="en-US" sz="1000" dirty="0"/>
          </a:p>
          <a:p>
            <a:pPr>
              <a:tabLst>
                <a:tab pos="2176463" algn="l"/>
                <a:tab pos="7199313" algn="l"/>
              </a:tabLst>
            </a:pPr>
            <a:r>
              <a:rPr lang="en-US" sz="1800" dirty="0" smtClean="0"/>
              <a:t>ERCOT has also </a:t>
            </a:r>
            <a:r>
              <a:rPr lang="en-US" sz="1800" dirty="0"/>
              <a:t>identified candidates </a:t>
            </a:r>
            <a:r>
              <a:rPr lang="en-US" sz="1800" dirty="0" smtClean="0"/>
              <a:t>to be started in the next 6 months so they can be delivered prior to the software development phase of Real-Time Co-Optimization (RTC)</a:t>
            </a:r>
            <a:endParaRPr lang="en-US" sz="1400" dirty="0" smtClean="0"/>
          </a:p>
          <a:p>
            <a:pPr lvl="1">
              <a:tabLst>
                <a:tab pos="2176463" algn="l"/>
                <a:tab pos="7199313" algn="l"/>
              </a:tabLst>
            </a:pPr>
            <a:endParaRPr lang="en-US" sz="1000" dirty="0"/>
          </a:p>
          <a:p>
            <a:pPr>
              <a:tabLst>
                <a:tab pos="2176463" algn="l"/>
                <a:tab pos="7199313" algn="l"/>
              </a:tabLst>
            </a:pPr>
            <a:r>
              <a:rPr lang="en-US" sz="1800" dirty="0" smtClean="0"/>
              <a:t>Market input is requested on:</a:t>
            </a:r>
          </a:p>
          <a:p>
            <a:pPr lvl="1">
              <a:tabLst>
                <a:tab pos="2176463" algn="l"/>
                <a:tab pos="7199313" algn="l"/>
              </a:tabLst>
            </a:pPr>
            <a:r>
              <a:rPr lang="en-US" sz="1600" dirty="0" smtClean="0"/>
              <a:t>Summer 2021 / Pre-RTC  (summarized on slide 7) </a:t>
            </a:r>
          </a:p>
          <a:p>
            <a:pPr lvl="1">
              <a:tabLst>
                <a:tab pos="2176463" algn="l"/>
                <a:tab pos="7199313" algn="l"/>
              </a:tabLst>
            </a:pPr>
            <a:r>
              <a:rPr lang="en-US" sz="1600" dirty="0" smtClean="0"/>
              <a:t>Remaining Revision Requests  (summarized on slide 8)</a:t>
            </a:r>
            <a:endParaRPr lang="en-US" sz="1600" dirty="0"/>
          </a:p>
          <a:p>
            <a:pPr lvl="1">
              <a:tabLst>
                <a:tab pos="2176463" algn="l"/>
                <a:tab pos="7197725" algn="l"/>
                <a:tab pos="7542213" algn="l"/>
              </a:tabLst>
            </a:pPr>
            <a:endParaRPr lang="en-US" sz="1000" dirty="0"/>
          </a:p>
          <a:p>
            <a:pPr>
              <a:tabLst>
                <a:tab pos="2176463" algn="l"/>
                <a:tab pos="7199313" algn="l"/>
              </a:tabLst>
            </a:pPr>
            <a:r>
              <a:rPr lang="en-US" sz="1800" dirty="0" smtClean="0"/>
              <a:t>The next project starts are targeted for September/October </a:t>
            </a:r>
            <a:r>
              <a:rPr lang="en-US" sz="1800" dirty="0"/>
              <a:t>so this discussion can conclude at </a:t>
            </a:r>
            <a:r>
              <a:rPr lang="en-US" sz="1800" dirty="0" smtClean="0"/>
              <a:t>the August PRS meeting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8307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0842" y="295819"/>
            <a:ext cx="7603958" cy="442118"/>
          </a:xfrm>
        </p:spPr>
        <p:txBody>
          <a:bodyPr/>
          <a:lstStyle/>
          <a:p>
            <a:r>
              <a:rPr lang="en-US" sz="1800" dirty="0" smtClean="0"/>
              <a:t>Revision Requests – In-Flight Spending Forecasts</a:t>
            </a:r>
            <a:endParaRPr lang="en-US" sz="1800" b="1" dirty="0">
              <a:solidFill>
                <a:schemeClr val="accent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381000" cy="212725"/>
          </a:xfrm>
        </p:spPr>
        <p:txBody>
          <a:bodyPr/>
          <a:lstStyle/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86723143"/>
              </p:ext>
            </p:extLst>
          </p:nvPr>
        </p:nvGraphicFramePr>
        <p:xfrm>
          <a:off x="76200" y="786444"/>
          <a:ext cx="8991599" cy="516477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038600"/>
                <a:gridCol w="914400"/>
                <a:gridCol w="914400"/>
                <a:gridCol w="914400"/>
                <a:gridCol w="2209799"/>
              </a:tblGrid>
              <a:tr h="457200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Revision Request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T="45732" marB="45732" anchor="ctr">
                    <a:solidFill>
                      <a:schemeClr val="accent4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Phase</a:t>
                      </a:r>
                      <a:endParaRPr lang="en-US" sz="1100" b="1" dirty="0">
                        <a:solidFill>
                          <a:schemeClr val="tx1"/>
                        </a:solidFill>
                      </a:endParaRPr>
                    </a:p>
                  </a:txBody>
                  <a:tcPr marT="45732" marB="45732" anchor="ctr">
                    <a:solidFill>
                      <a:schemeClr val="accent4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2020 Spend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T="45732" marB="45732" anchor="ctr">
                    <a:solidFill>
                      <a:schemeClr val="accent4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2021 Spend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T="45732" marB="45732" anchor="ctr">
                    <a:solidFill>
                      <a:schemeClr val="accent4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Comment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T="45732" marB="45732" anchor="ctr">
                    <a:solidFill>
                      <a:schemeClr val="accent4">
                        <a:lumMod val="10000"/>
                        <a:lumOff val="90000"/>
                      </a:schemeClr>
                    </a:solidFill>
                  </a:tcPr>
                </a:tc>
              </a:tr>
              <a:tr h="280332">
                <a:tc>
                  <a:txBody>
                    <a:bodyPr/>
                    <a:lstStyle/>
                    <a:p>
                      <a:pPr marL="0" marR="0" lvl="0" indent="0" algn="l" defTabSz="28733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NPRR863</a:t>
                      </a:r>
                      <a:r>
                        <a:rPr lang="en-US" sz="1100" b="1" i="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Phase 2</a:t>
                      </a:r>
                      <a:r>
                        <a:rPr lang="en-US" sz="1100" b="1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1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– </a:t>
                      </a:r>
                      <a:r>
                        <a:rPr lang="en-US" sz="10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ECRS </a:t>
                      </a:r>
                      <a:r>
                        <a:rPr lang="en-US" sz="9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(ERCOT Contingency</a:t>
                      </a:r>
                      <a:r>
                        <a:rPr lang="en-US" sz="900" b="0" i="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Reserve Service</a:t>
                      </a:r>
                      <a:r>
                        <a:rPr lang="en-US" sz="9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endParaRPr lang="en-US" sz="1100" b="0" i="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Planning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$700k</a:t>
                      </a:r>
                      <a:endParaRPr lang="en-US" sz="1050" dirty="0"/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$1.40M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2022 Go-Live Target</a:t>
                      </a:r>
                    </a:p>
                  </a:txBody>
                  <a:tcPr marT="45732" marB="45732" anchor="ctr"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34131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SCR781 </a:t>
                      </a:r>
                      <a:r>
                        <a:rPr lang="en-US" sz="11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– </a:t>
                      </a:r>
                      <a:r>
                        <a:rPr lang="en-US" sz="10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RARF</a:t>
                      </a:r>
                      <a:r>
                        <a:rPr lang="en-US" sz="1000" b="0" i="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Replacement (RIOO)</a:t>
                      </a:r>
                      <a:endParaRPr lang="en-US" sz="600" b="0" i="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Execution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$400k</a:t>
                      </a:r>
                      <a:endParaRPr lang="en-US" sz="1050" dirty="0"/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$300k</a:t>
                      </a:r>
                      <a:endParaRPr lang="en-US" sz="105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View/Change in progress</a:t>
                      </a:r>
                    </a:p>
                  </a:txBody>
                  <a:tcPr marT="45732" marB="45732" anchor="ctr">
                    <a:noFill/>
                  </a:tcPr>
                </a:tc>
              </a:tr>
              <a:tr h="259056">
                <a:tc>
                  <a:txBody>
                    <a:bodyPr/>
                    <a:lstStyle/>
                    <a:p>
                      <a:pPr marL="0" marR="0" lvl="0" indent="0" algn="l" defTabSz="28733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284163" algn="l"/>
                        </a:tabLst>
                        <a:defRPr/>
                      </a:pPr>
                      <a:r>
                        <a:rPr lang="en-US" sz="1100" b="1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CMM Phase 2 </a:t>
                      </a:r>
                      <a:r>
                        <a:rPr lang="en-US" sz="11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– </a:t>
                      </a:r>
                      <a:r>
                        <a:rPr lang="en-US" sz="10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NPRRs 484, </a:t>
                      </a:r>
                      <a:r>
                        <a:rPr lang="en-US" sz="1000" b="0" i="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867, 887, 907, 985</a:t>
                      </a:r>
                      <a:endParaRPr lang="en-US" sz="1000" b="0" i="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Execution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$400k</a:t>
                      </a:r>
                      <a:endParaRPr lang="en-US" sz="1050" dirty="0"/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$200k</a:t>
                      </a:r>
                      <a:endParaRPr lang="en-US" sz="105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2020 R3 Go-Live (partial)</a:t>
                      </a:r>
                    </a:p>
                  </a:txBody>
                  <a:tcPr marT="45732" marB="45732" anchor="ctr">
                    <a:noFill/>
                  </a:tcPr>
                </a:tc>
              </a:tr>
              <a:tr h="297132">
                <a:tc>
                  <a:txBody>
                    <a:bodyPr/>
                    <a:lstStyle/>
                    <a:p>
                      <a:pPr marL="0" marR="0" lvl="0" indent="0" algn="l" defTabSz="28733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NPRR856 / NPRR884 / OBDRR006</a:t>
                      </a:r>
                      <a:endParaRPr lang="en-US" sz="1100" b="0" i="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Execution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$350k</a:t>
                      </a:r>
                      <a:endParaRPr lang="en-US" sz="1050" dirty="0"/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–</a:t>
                      </a:r>
                      <a:endParaRPr lang="en-US" sz="105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2020 R3 Go-Live</a:t>
                      </a:r>
                    </a:p>
                  </a:txBody>
                  <a:tcPr marT="45732" marB="45732" anchor="ctr"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indent="0" algn="l" defTabSz="34131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SCR804 </a:t>
                      </a:r>
                      <a:r>
                        <a:rPr lang="en-US" sz="11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– </a:t>
                      </a:r>
                      <a:r>
                        <a:rPr lang="en-US" sz="10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ERCOT </a:t>
                      </a:r>
                      <a:r>
                        <a:rPr lang="en-US" sz="1000" b="0" i="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GridGeo</a:t>
                      </a:r>
                      <a:r>
                        <a:rPr lang="en-US" sz="10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Access for Transmission Operators</a:t>
                      </a:r>
                      <a:endParaRPr lang="en-US" sz="700" b="0" i="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Planning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$350k</a:t>
                      </a:r>
                      <a:endParaRPr lang="en-US" sz="1050" dirty="0"/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–</a:t>
                      </a:r>
                      <a:endParaRPr lang="en-US" sz="105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2020</a:t>
                      </a:r>
                      <a:r>
                        <a:rPr lang="en-US" sz="105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Sept. Go-Live Target</a:t>
                      </a:r>
                      <a:endParaRPr lang="en-US" sz="105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T="45732" marB="45732" anchor="ctr"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34131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NPRR863 Phase 1 </a:t>
                      </a:r>
                      <a:r>
                        <a:rPr lang="en-US" sz="11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– </a:t>
                      </a:r>
                      <a:r>
                        <a:rPr lang="en-US" sz="10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FFR (Fast Frequency</a:t>
                      </a:r>
                      <a:r>
                        <a:rPr lang="en-US" sz="1000" b="0" i="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Response</a:t>
                      </a:r>
                      <a:r>
                        <a:rPr lang="en-US" sz="10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endParaRPr lang="en-US" sz="600" b="0" i="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Execution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$250k</a:t>
                      </a:r>
                      <a:endParaRPr lang="en-US" sz="1050" dirty="0"/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–</a:t>
                      </a:r>
                      <a:endParaRPr lang="en-US" sz="105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3/1/2020</a:t>
                      </a:r>
                      <a:r>
                        <a:rPr lang="en-US" sz="105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Go-Live</a:t>
                      </a:r>
                      <a:endParaRPr lang="en-US" sz="105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T="45732" marB="45732" anchor="ctr"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34131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NPRR986 / NPRR971 </a:t>
                      </a:r>
                      <a:r>
                        <a:rPr lang="en-US" sz="11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– </a:t>
                      </a:r>
                      <a:r>
                        <a:rPr lang="en-US" sz="10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BESTF-2</a:t>
                      </a:r>
                      <a:r>
                        <a:rPr lang="en-US" sz="1000" b="0" i="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/ RT AIEC</a:t>
                      </a:r>
                      <a:endParaRPr lang="en-US" sz="1100" b="0" i="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Planning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$200k</a:t>
                      </a:r>
                      <a:endParaRPr lang="en-US" sz="1050" dirty="0"/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$50k</a:t>
                      </a:r>
                      <a:endParaRPr lang="en-US" sz="105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2021 Go-Live</a:t>
                      </a:r>
                      <a:r>
                        <a:rPr lang="en-US" sz="105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Target</a:t>
                      </a:r>
                      <a:endParaRPr lang="en-US" sz="105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T="45732" marB="45732" anchor="ctr"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28733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NPRR929 </a:t>
                      </a:r>
                      <a:r>
                        <a:rPr lang="en-US" sz="11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– </a:t>
                      </a:r>
                      <a:r>
                        <a:rPr lang="en-US" sz="95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PTP Obligations w/Links to Option DAM Award Eligibility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Closing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$150k</a:t>
                      </a:r>
                      <a:endParaRPr lang="en-US" sz="1050" dirty="0"/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05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2020 R2 Go-Live</a:t>
                      </a:r>
                    </a:p>
                  </a:txBody>
                  <a:tcPr marT="45732" marB="45732" anchor="ctr"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28733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NPRR902 </a:t>
                      </a:r>
                      <a:r>
                        <a:rPr lang="en-US" sz="11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– </a:t>
                      </a:r>
                      <a:r>
                        <a:rPr lang="en-US" sz="10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ERCOT Critical Energy Infrastructure Information</a:t>
                      </a:r>
                      <a:endParaRPr lang="en-US" sz="1100" b="0" i="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Planning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$100k</a:t>
                      </a:r>
                      <a:endParaRPr lang="en-US" sz="1050" dirty="0"/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–</a:t>
                      </a:r>
                      <a:endParaRPr lang="en-US" sz="105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2020 R5 Go-Live Target</a:t>
                      </a:r>
                    </a:p>
                  </a:txBody>
                  <a:tcPr marT="45732" marB="45732" anchor="ctr"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SCR803 </a:t>
                      </a:r>
                      <a:r>
                        <a:rPr lang="en-US" sz="11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– </a:t>
                      </a:r>
                      <a:r>
                        <a:rPr lang="en-US" sz="10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Wind Integration </a:t>
                      </a:r>
                      <a:r>
                        <a:rPr lang="en-US" sz="1000" b="0" i="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Rpt</a:t>
                      </a:r>
                      <a:r>
                        <a:rPr lang="en-US" sz="10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/ Solar Integration </a:t>
                      </a:r>
                      <a:r>
                        <a:rPr lang="en-US" sz="1000" b="0" i="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Rpt</a:t>
                      </a:r>
                      <a:r>
                        <a:rPr lang="en-US" sz="10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/Dashboard</a:t>
                      </a:r>
                      <a:endParaRPr lang="en-US" sz="1100" b="0" i="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Execution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$50k</a:t>
                      </a:r>
                      <a:endParaRPr lang="en-US" sz="1050" dirty="0"/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–</a:t>
                      </a:r>
                      <a:endParaRPr lang="en-US" sz="105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2020 R3 Go-Live</a:t>
                      </a:r>
                    </a:p>
                  </a:txBody>
                  <a:tcPr marT="45732" marB="45732" anchor="ctr"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NPRR935 </a:t>
                      </a:r>
                      <a:r>
                        <a:rPr lang="en-US" sz="11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– </a:t>
                      </a:r>
                      <a:r>
                        <a:rPr lang="en-US" sz="10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Post All Wind and Solar Forecasts</a:t>
                      </a:r>
                      <a:endParaRPr lang="en-US" sz="1100" b="0" i="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Execution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$50k</a:t>
                      </a:r>
                      <a:endParaRPr lang="en-US" sz="1050" dirty="0"/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–</a:t>
                      </a:r>
                      <a:endParaRPr lang="en-US" sz="105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2020 R4 Go-Live Target</a:t>
                      </a:r>
                    </a:p>
                  </a:txBody>
                  <a:tcPr marT="45732" marB="45732" anchor="ctr"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NPRR951 </a:t>
                      </a:r>
                      <a:r>
                        <a:rPr lang="en-US" sz="11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– </a:t>
                      </a:r>
                      <a:r>
                        <a:rPr lang="en-US" sz="10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Active and Inactive SCED Constraint Reporting</a:t>
                      </a:r>
                      <a:endParaRPr lang="en-US" sz="1100" b="0" i="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Execution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$50k</a:t>
                      </a:r>
                      <a:endParaRPr lang="en-US" sz="1050" dirty="0"/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–</a:t>
                      </a:r>
                      <a:endParaRPr lang="en-US" sz="105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2020 R4 Go-Live Target</a:t>
                      </a:r>
                    </a:p>
                  </a:txBody>
                  <a:tcPr marT="45732" marB="45732" anchor="ctr"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NPRR905 </a:t>
                      </a:r>
                      <a:r>
                        <a:rPr lang="en-US" sz="11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– </a:t>
                      </a:r>
                      <a:r>
                        <a:rPr lang="en-US" sz="10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CRR Balancing Account Resettlement</a:t>
                      </a:r>
                      <a:endParaRPr lang="en-US" sz="1100" b="0" i="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Planning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$50k</a:t>
                      </a:r>
                      <a:endParaRPr lang="en-US" sz="1050" dirty="0"/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$25k</a:t>
                      </a:r>
                      <a:endParaRPr lang="en-US" sz="105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2021 Go-Live</a:t>
                      </a:r>
                      <a:r>
                        <a:rPr lang="en-US" sz="105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Target</a:t>
                      </a:r>
                      <a:endParaRPr lang="en-US" sz="105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T="45732" marB="45732" anchor="ctr">
                    <a:noFill/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NPRR873, NPRR911, NPRR920, NPRR952, NPRR998, SCR797, SCR802</a:t>
                      </a:r>
                      <a:r>
                        <a:rPr lang="en-US" sz="10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   </a:t>
                      </a:r>
                      <a:r>
                        <a:rPr lang="en-US" sz="9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(all &lt;$25k spend in 2020)</a:t>
                      </a:r>
                      <a:endParaRPr lang="en-US" sz="1050" b="0" i="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Various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$100k</a:t>
                      </a:r>
                      <a:endParaRPr lang="en-US" sz="1050" dirty="0"/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–</a:t>
                      </a:r>
                      <a:endParaRPr lang="en-US" sz="105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05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T="45732" marB="45732" anchor="ctr">
                    <a:noFill/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Total</a:t>
                      </a:r>
                    </a:p>
                  </a:txBody>
                  <a:tcPr marT="45732" marB="45732" anchor="ctr">
                    <a:solidFill>
                      <a:schemeClr val="accent4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>
                    <a:solidFill>
                      <a:schemeClr val="accent4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$3.20M</a:t>
                      </a:r>
                      <a:endParaRPr lang="en-US" sz="1050" dirty="0"/>
                    </a:p>
                  </a:txBody>
                  <a:tcPr marT="45732" marB="45732" anchor="ctr">
                    <a:solidFill>
                      <a:schemeClr val="accent4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$1.98M</a:t>
                      </a:r>
                    </a:p>
                  </a:txBody>
                  <a:tcPr marT="45732" marB="45732" anchor="ctr">
                    <a:solidFill>
                      <a:schemeClr val="accent4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05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T="45732" marB="45732" anchor="ctr"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04035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0842" y="295819"/>
            <a:ext cx="6689558" cy="442118"/>
          </a:xfrm>
        </p:spPr>
        <p:txBody>
          <a:bodyPr/>
          <a:lstStyle/>
          <a:p>
            <a:r>
              <a:rPr lang="en-US" sz="1800" dirty="0" smtClean="0"/>
              <a:t>Revision Requests – 2020 / 2021 Spending Scenario</a:t>
            </a:r>
            <a:endParaRPr lang="en-US" sz="1800" b="1" dirty="0">
              <a:solidFill>
                <a:schemeClr val="accent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381000" cy="212725"/>
          </a:xfrm>
        </p:spPr>
        <p:txBody>
          <a:bodyPr/>
          <a:lstStyle/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24783959"/>
              </p:ext>
            </p:extLst>
          </p:nvPr>
        </p:nvGraphicFramePr>
        <p:xfrm>
          <a:off x="76200" y="737460"/>
          <a:ext cx="8229599" cy="53613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886200"/>
                <a:gridCol w="990600"/>
                <a:gridCol w="1066800"/>
                <a:gridCol w="2285999"/>
              </a:tblGrid>
              <a:tr h="356556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Revision Request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T="45732" marB="45732" anchor="ctr">
                    <a:solidFill>
                      <a:schemeClr val="accent4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/>
                        <a:t>2020 Spend</a:t>
                      </a:r>
                      <a:endParaRPr lang="en-US" sz="1100" b="1" dirty="0">
                        <a:solidFill>
                          <a:schemeClr val="tx1"/>
                        </a:solidFill>
                      </a:endParaRPr>
                    </a:p>
                  </a:txBody>
                  <a:tcPr marT="45732" marB="45732" anchor="ctr">
                    <a:solidFill>
                      <a:schemeClr val="accent4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2021 Spend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T="45732" marB="45732" anchor="ctr">
                    <a:solidFill>
                      <a:schemeClr val="accent4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Comments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T="45732" marB="45732" anchor="ctr">
                    <a:solidFill>
                      <a:schemeClr val="accent4">
                        <a:lumMod val="10000"/>
                        <a:lumOff val="90000"/>
                      </a:schemeClr>
                    </a:solidFill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28733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In-Flight</a:t>
                      </a:r>
                      <a:r>
                        <a:rPr lang="en-US" sz="1100" b="1" i="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100" b="0" i="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(from previous slide)</a:t>
                      </a:r>
                      <a:endParaRPr lang="en-US" sz="1100" b="0" i="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$3.20M</a:t>
                      </a:r>
                      <a:endParaRPr lang="en-US" sz="1050" dirty="0"/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$1.98M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05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T="45732" marB="45732" anchor="ctr">
                    <a:noFill/>
                  </a:tcPr>
                </a:tc>
              </a:tr>
              <a:tr h="304800">
                <a:tc gridSpan="4">
                  <a:txBody>
                    <a:bodyPr/>
                    <a:lstStyle/>
                    <a:p>
                      <a:pPr marL="0" marR="0" indent="0" algn="l" defTabSz="34131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Potential Candidates for Summer 2021</a:t>
                      </a:r>
                      <a:endParaRPr lang="en-US" sz="800" b="0" i="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050" dirty="0"/>
                    </a:p>
                  </a:txBody>
                  <a:tcPr marT="45732" marB="45732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05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T="45732" marB="45732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05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T="45732" marB="45732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222564">
                <a:tc>
                  <a:txBody>
                    <a:bodyPr/>
                    <a:lstStyle/>
                    <a:p>
                      <a:pPr marL="457200" marR="0" lvl="1" indent="-344488" algn="l" defTabSz="28733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NPRR930 </a:t>
                      </a:r>
                      <a:r>
                        <a:rPr lang="en-US" sz="11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– </a:t>
                      </a:r>
                      <a:r>
                        <a:rPr lang="en-US" sz="10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Pricing /Cost Recovery for Delayed Res. Outages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$50k</a:t>
                      </a:r>
                      <a:endParaRPr lang="en-US" sz="1050" dirty="0"/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$100k</a:t>
                      </a:r>
                    </a:p>
                  </a:txBody>
                  <a:tcPr marT="45732" marB="45732" anchor="ctr"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Shoulder</a:t>
                      </a:r>
                      <a:r>
                        <a:rPr lang="en-US" sz="1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month issue – 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Early 2021 target</a:t>
                      </a:r>
                      <a:endParaRPr lang="en-US" sz="12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T="45732" marB="45732" anchor="ctr">
                    <a:noFill/>
                  </a:tcPr>
                </a:tc>
              </a:tr>
              <a:tr h="222564">
                <a:tc>
                  <a:txBody>
                    <a:bodyPr/>
                    <a:lstStyle/>
                    <a:p>
                      <a:pPr marL="457200" marR="0" lvl="1" indent="-344488" algn="l" defTabSz="34131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NPRR939 </a:t>
                      </a:r>
                      <a:r>
                        <a:rPr lang="en-US" sz="11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– Mod. to Load Resources Providing RRS…</a:t>
                      </a:r>
                      <a:endParaRPr lang="en-US" sz="800" b="0" i="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$10k</a:t>
                      </a:r>
                      <a:endParaRPr lang="en-US" sz="1050" dirty="0"/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$50k</a:t>
                      </a:r>
                    </a:p>
                  </a:txBody>
                  <a:tcPr marT="45732" marB="45732" anchor="ctr"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9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T="45732" marB="45732" anchor="ctr">
                    <a:noFill/>
                  </a:tcPr>
                </a:tc>
              </a:tr>
              <a:tr h="222564">
                <a:tc>
                  <a:txBody>
                    <a:bodyPr/>
                    <a:lstStyle/>
                    <a:p>
                      <a:pPr marL="457200" marR="0" lvl="1" indent="-344488" algn="l" defTabSz="3429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NPRR904 / OBDRR009</a:t>
                      </a:r>
                      <a:r>
                        <a:rPr lang="en-US" sz="800" b="1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1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–</a:t>
                      </a:r>
                      <a:r>
                        <a:rPr lang="en-US" sz="8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1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ORDC</a:t>
                      </a:r>
                      <a:r>
                        <a:rPr lang="en-US" sz="1100" b="0" i="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Revisions</a:t>
                      </a:r>
                      <a:endParaRPr lang="en-US" sz="1100" b="0" i="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$50k</a:t>
                      </a:r>
                      <a:endParaRPr lang="en-US" sz="1050" dirty="0"/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$200k</a:t>
                      </a:r>
                    </a:p>
                  </a:txBody>
                  <a:tcPr marT="45732" marB="45732" anchor="ctr">
                    <a:noFill/>
                  </a:tcPr>
                </a:tc>
                <a:tc rowSpan="3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Address market concerns and events that are more likely to occur in the summer months</a:t>
                      </a:r>
                      <a:endParaRPr lang="en-US" sz="8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T="45732" marB="45732" anchor="ctr">
                    <a:noFill/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marL="457200" marR="0" lvl="1" indent="-344488" algn="l" defTabSz="34131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i="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NPRR1019</a:t>
                      </a:r>
                      <a:r>
                        <a:rPr lang="en-US" sz="1100" b="1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1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– Pricing &amp; Settlement Changes for SWGRs...</a:t>
                      </a:r>
                      <a:endParaRPr lang="en-US" sz="800" b="0" i="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$10k</a:t>
                      </a:r>
                      <a:endParaRPr lang="en-US" sz="1050" dirty="0"/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$100k</a:t>
                      </a:r>
                    </a:p>
                  </a:txBody>
                  <a:tcPr marT="45732" marB="45732" anchor="ctr"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28600">
                <a:tc>
                  <a:txBody>
                    <a:bodyPr/>
                    <a:lstStyle/>
                    <a:p>
                      <a:pPr marL="457200" marR="0" lvl="1" indent="-344488" algn="l" defTabSz="34131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i="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NPRR974</a:t>
                      </a:r>
                      <a:r>
                        <a:rPr lang="en-US" sz="1100" b="1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1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– Capacity Insufficiency OCN Transparency</a:t>
                      </a:r>
                      <a:endParaRPr lang="en-US" sz="400" b="0" i="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$10k</a:t>
                      </a:r>
                      <a:endParaRPr lang="en-US" sz="1050" dirty="0"/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$50k</a:t>
                      </a:r>
                    </a:p>
                  </a:txBody>
                  <a:tcPr marT="45732" marB="45732" anchor="ctr"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05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T="45732" marB="45732" anchor="ctr">
                    <a:noFill/>
                  </a:tcPr>
                </a:tc>
              </a:tr>
              <a:tr h="356532">
                <a:tc gridSpan="4">
                  <a:txBody>
                    <a:bodyPr/>
                    <a:lstStyle/>
                    <a:p>
                      <a:pPr marL="0" marR="0" lvl="0" indent="0" algn="l" defTabSz="34131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Potential Candidates to</a:t>
                      </a:r>
                      <a:r>
                        <a:rPr lang="en-US" sz="1100" b="1" i="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Implement </a:t>
                      </a:r>
                      <a:r>
                        <a:rPr lang="en-US" sz="1100" b="1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Prior to RTC</a:t>
                      </a:r>
                      <a:endParaRPr lang="en-US" sz="1100" b="0" i="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050" dirty="0"/>
                    </a:p>
                  </a:txBody>
                  <a:tcPr marT="45732" marB="45732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05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T="45732" marB="45732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05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T="45732" marB="45732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274296">
                <a:tc>
                  <a:txBody>
                    <a:bodyPr/>
                    <a:lstStyle/>
                    <a:p>
                      <a:pPr marL="457200" marR="0" lvl="1" indent="-344488" algn="l" defTabSz="28733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NPRR1029 </a:t>
                      </a:r>
                      <a:r>
                        <a:rPr lang="en-US" sz="11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– BESTF-6</a:t>
                      </a:r>
                      <a:r>
                        <a:rPr lang="en-US" sz="1100" b="0" i="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DC Coupled Resources</a:t>
                      </a:r>
                      <a:endParaRPr lang="en-US" sz="1100" b="0" i="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–</a:t>
                      </a:r>
                      <a:endParaRPr lang="en-US" sz="1050" dirty="0"/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$500k</a:t>
                      </a:r>
                    </a:p>
                  </a:txBody>
                  <a:tcPr marT="45732" marB="45732" anchor="ctr">
                    <a:noFill/>
                  </a:tcPr>
                </a:tc>
                <a:tc rowSpan="8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50" i="1" kern="12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ERCOT evaluating this group </a:t>
                      </a:r>
                      <a:r>
                        <a:rPr lang="en-US" sz="1250" i="1" kern="120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of RRs </a:t>
                      </a:r>
                      <a:r>
                        <a:rPr lang="en-US" sz="1250" i="1" kern="12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to assess if: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Needed before</a:t>
                      </a:r>
                      <a:r>
                        <a:rPr lang="en-US" sz="120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RTC go-live in 2024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kern="1200" baseline="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… or …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Lays the foundation for work that’s expected to be delivered with RTC in 2024</a:t>
                      </a:r>
                      <a:endParaRPr lang="en-US" sz="8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T="45732" marB="45732" anchor="ctr">
                    <a:noFill/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marL="457200" marR="0" lvl="1" indent="-344488" algn="l" defTabSz="28733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NPRR1016 </a:t>
                      </a:r>
                      <a:r>
                        <a:rPr lang="en-US" sz="11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– DGRs</a:t>
                      </a:r>
                      <a:r>
                        <a:rPr lang="en-US" sz="1100" b="0" i="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and DESRs</a:t>
                      </a:r>
                      <a:endParaRPr lang="en-US" sz="1100" b="0" i="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$25k</a:t>
                      </a:r>
                      <a:endParaRPr lang="en-US" sz="1050" dirty="0"/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$400k</a:t>
                      </a:r>
                    </a:p>
                  </a:txBody>
                  <a:tcPr marT="45732" marB="45732" anchor="ctr"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05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T="45732" marB="45732" anchor="ctr">
                    <a:noFill/>
                  </a:tcPr>
                </a:tc>
              </a:tr>
              <a:tr h="274296">
                <a:tc>
                  <a:txBody>
                    <a:bodyPr/>
                    <a:lstStyle/>
                    <a:p>
                      <a:pPr marL="457200" marR="0" lvl="1" indent="-344488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NPRR917 </a:t>
                      </a:r>
                      <a:r>
                        <a:rPr lang="en-US" sz="11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– Nodal</a:t>
                      </a:r>
                      <a:r>
                        <a:rPr lang="en-US" sz="1100" b="0" i="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Pricing for SODGs and SOTGs</a:t>
                      </a:r>
                      <a:endParaRPr lang="en-US" sz="1100" b="0" i="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$10k</a:t>
                      </a:r>
                      <a:endParaRPr lang="en-US" sz="1050" dirty="0"/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$300k</a:t>
                      </a:r>
                    </a:p>
                  </a:txBody>
                  <a:tcPr marT="45732" marB="45732" anchor="ctr"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05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T="45732" marB="45732" anchor="ctr"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457200" marR="0" lvl="1" indent="-344488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NPRR1026 </a:t>
                      </a:r>
                      <a:r>
                        <a:rPr lang="en-US" sz="11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– BESTF-7</a:t>
                      </a:r>
                      <a:r>
                        <a:rPr lang="en-US" sz="1100" b="0" i="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Self-Limiting Facilities/Resources</a:t>
                      </a:r>
                      <a:endParaRPr lang="en-US" sz="1100" b="0" i="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–</a:t>
                      </a:r>
                      <a:endParaRPr lang="en-US" sz="1050" dirty="0"/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$150k</a:t>
                      </a:r>
                    </a:p>
                  </a:txBody>
                  <a:tcPr marT="45732" marB="45732" anchor="ctr"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05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T="45732" marB="45732" anchor="ctr"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457200" marR="0" lvl="1" indent="-344488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NPRR963 </a:t>
                      </a:r>
                      <a:r>
                        <a:rPr lang="en-US" sz="11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– Base</a:t>
                      </a:r>
                      <a:r>
                        <a:rPr lang="en-US" sz="1100" b="0" i="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Point Deviation </a:t>
                      </a:r>
                      <a:r>
                        <a:rPr lang="en-US" sz="11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r>
                        <a:rPr lang="en-US" sz="1100" b="0" i="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Combo Model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$10k</a:t>
                      </a:r>
                      <a:endParaRPr lang="en-US" sz="1050" dirty="0"/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$150k</a:t>
                      </a:r>
                    </a:p>
                  </a:txBody>
                  <a:tcPr marT="45732" marB="45732" anchor="ctr"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05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T="45732" marB="45732" anchor="ctr"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457200" marR="0" lvl="1" indent="-344488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NPRR987 </a:t>
                      </a:r>
                      <a:r>
                        <a:rPr lang="en-US" sz="11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– BESTF-3 ESR PRC &amp; RT Capacity </a:t>
                      </a:r>
                      <a:r>
                        <a:rPr lang="en-US" sz="1100" b="0" i="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Calcs</a:t>
                      </a:r>
                      <a:endParaRPr lang="en-US" sz="1100" b="0" i="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$25k</a:t>
                      </a:r>
                      <a:endParaRPr lang="en-US" sz="1050" dirty="0"/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$150k</a:t>
                      </a:r>
                    </a:p>
                  </a:txBody>
                  <a:tcPr marT="45732" marB="45732" anchor="ctr"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05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T="45732" marB="45732" anchor="ctr"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457200" marR="0" lvl="1" indent="-344488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NPRR1002 </a:t>
                      </a:r>
                      <a:r>
                        <a:rPr lang="en-US" sz="11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– BESTF-5</a:t>
                      </a:r>
                      <a:r>
                        <a:rPr lang="en-US" sz="1100" b="0" i="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ESR Single Model Registration &amp; Charging Restrictions</a:t>
                      </a:r>
                      <a:endParaRPr lang="en-US" sz="1100" b="0" i="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$25k</a:t>
                      </a:r>
                      <a:endParaRPr lang="en-US" sz="1050" dirty="0"/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$100k</a:t>
                      </a:r>
                    </a:p>
                  </a:txBody>
                  <a:tcPr marT="45732" marB="45732" anchor="ctr"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05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T="45732" marB="45732" anchor="ctr"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457200" marR="0" lvl="1" indent="-344488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PGRR082 </a:t>
                      </a:r>
                      <a:r>
                        <a:rPr lang="en-US" sz="11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– Establish Small</a:t>
                      </a:r>
                      <a:r>
                        <a:rPr lang="en-US" sz="1100" b="0" i="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Generation Interconnection</a:t>
                      </a:r>
                      <a:endParaRPr lang="en-US" sz="1100" b="0" i="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$25k</a:t>
                      </a:r>
                      <a:endParaRPr lang="en-US" sz="1050" dirty="0"/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$50k</a:t>
                      </a:r>
                    </a:p>
                  </a:txBody>
                  <a:tcPr marT="45732" marB="45732" anchor="ctr"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05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T="45732" marB="45732" anchor="ctr">
                    <a:noFill/>
                  </a:tcPr>
                </a:tc>
              </a:tr>
              <a:tr h="289512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Total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$3.45M</a:t>
                      </a:r>
                      <a:endParaRPr lang="en-US" sz="1050" dirty="0"/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$4.28M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05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T="45732" marB="45732" anchor="ctr">
                    <a:noFill/>
                  </a:tcPr>
                </a:tc>
              </a:tr>
            </a:tbl>
          </a:graphicData>
        </a:graphic>
      </p:graphicFrame>
      <p:sp>
        <p:nvSpPr>
          <p:cNvPr id="5" name="TextBox 3"/>
          <p:cNvSpPr txBox="1">
            <a:spLocks noChangeArrowheads="1"/>
          </p:cNvSpPr>
          <p:nvPr/>
        </p:nvSpPr>
        <p:spPr bwMode="auto">
          <a:xfrm>
            <a:off x="2438400" y="6242768"/>
            <a:ext cx="5334000" cy="424732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xtLst/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sz="1200" b="0" dirty="0" smtClean="0">
                <a:solidFill>
                  <a:srgbClr val="FF0000"/>
                </a:solidFill>
              </a:rPr>
              <a:t>Important:  These items have not been assessed for resource availability.  </a:t>
            </a:r>
          </a:p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sz="1200" b="0" dirty="0" smtClean="0">
                <a:solidFill>
                  <a:srgbClr val="FF0000"/>
                </a:solidFill>
              </a:rPr>
              <a:t>That review will be done once agreement is reached on overall priorities.</a:t>
            </a:r>
            <a:endParaRPr lang="en-US" sz="1200" b="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8717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0842" y="295819"/>
            <a:ext cx="8061158" cy="442118"/>
          </a:xfrm>
        </p:spPr>
        <p:txBody>
          <a:bodyPr/>
          <a:lstStyle/>
          <a:p>
            <a:r>
              <a:rPr lang="en-US" sz="1800" dirty="0" smtClean="0"/>
              <a:t>Approved Revision Requests “Not Started” – Market Input Requested</a:t>
            </a:r>
            <a:endParaRPr lang="en-US" sz="1800" b="1" dirty="0">
              <a:solidFill>
                <a:schemeClr val="accent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381000" cy="212725"/>
          </a:xfrm>
        </p:spPr>
        <p:txBody>
          <a:bodyPr/>
          <a:lstStyle/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16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68326122"/>
              </p:ext>
            </p:extLst>
          </p:nvPr>
        </p:nvGraphicFramePr>
        <p:xfrm>
          <a:off x="107732" y="780288"/>
          <a:ext cx="8915400" cy="543943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419600"/>
                <a:gridCol w="685800"/>
                <a:gridCol w="990600"/>
                <a:gridCol w="2819400"/>
              </a:tblGrid>
              <a:tr h="356556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Revision Request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T="45732" marB="45732" anchor="ctr">
                    <a:solidFill>
                      <a:schemeClr val="accent4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/>
                        <a:t>Priority</a:t>
                      </a:r>
                      <a:endParaRPr lang="en-US" sz="1100" b="1" dirty="0">
                        <a:solidFill>
                          <a:schemeClr val="tx1"/>
                        </a:solidFill>
                      </a:endParaRPr>
                    </a:p>
                  </a:txBody>
                  <a:tcPr marT="45732" marB="45732" anchor="ctr">
                    <a:solidFill>
                      <a:schemeClr val="accent4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Cost Est.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T="45732" marB="45732" anchor="ctr">
                    <a:solidFill>
                      <a:schemeClr val="accent4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Comments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T="45732" marB="45732" anchor="ctr">
                    <a:solidFill>
                      <a:schemeClr val="accent4">
                        <a:lumMod val="10000"/>
                        <a:lumOff val="90000"/>
                      </a:schemeClr>
                    </a:solidFill>
                  </a:tcPr>
                </a:tc>
              </a:tr>
              <a:tr h="259056">
                <a:tc>
                  <a:txBody>
                    <a:bodyPr/>
                    <a:lstStyle/>
                    <a:p>
                      <a:pPr marL="0" marR="0" lvl="0" indent="0" algn="l" defTabSz="34131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NPRR826</a:t>
                      </a:r>
                      <a:r>
                        <a:rPr lang="en-US" sz="11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– </a:t>
                      </a:r>
                      <a:r>
                        <a:rPr lang="en-US" sz="105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Mitigated Offer Caps for RMR Resources</a:t>
                      </a:r>
                      <a:endParaRPr lang="en-US" sz="950" b="0" i="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2020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$100k-$200k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Market input needed</a:t>
                      </a:r>
                      <a:endParaRPr lang="en-US" sz="1050" b="0" i="0" u="none" strike="noStrike" dirty="0" smtClean="0">
                        <a:solidFill>
                          <a:srgbClr val="FF0000"/>
                        </a:solidFill>
                        <a:effectLst/>
                        <a:latin typeface="+mn-lt"/>
                      </a:endParaRPr>
                    </a:p>
                  </a:txBody>
                  <a:tcPr marT="45732" marB="45732" anchor="ctr">
                    <a:noFill/>
                  </a:tcPr>
                </a:tc>
              </a:tr>
              <a:tr h="27436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341313" algn="l"/>
                        </a:tabLst>
                        <a:defRPr/>
                      </a:pPr>
                      <a:r>
                        <a:rPr lang="en-US" sz="1100" b="1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NPRR829</a:t>
                      </a:r>
                      <a:r>
                        <a:rPr lang="en-US" sz="11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– </a:t>
                      </a:r>
                      <a:r>
                        <a:rPr lang="en-US" sz="10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Incorporate RT Non-Modeled Telemetered Net Generation…</a:t>
                      </a:r>
                      <a:endParaRPr lang="en-US" sz="950" b="0" i="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2019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$200k-$300k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ERCOT recommends separating from CMM Phase</a:t>
                      </a:r>
                      <a:r>
                        <a:rPr lang="en-US" sz="105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2 for delivery by summer 2021</a:t>
                      </a:r>
                      <a:endParaRPr lang="en-US" sz="105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T="45732" marB="45732" anchor="ctr">
                    <a:noFill/>
                  </a:tcPr>
                </a:tc>
              </a:tr>
              <a:tr h="27436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341313" algn="l"/>
                        </a:tabLst>
                        <a:defRPr/>
                      </a:pPr>
                      <a:r>
                        <a:rPr lang="en-US" sz="1100" b="1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NPRR841</a:t>
                      </a:r>
                      <a:r>
                        <a:rPr lang="en-US" sz="11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– </a:t>
                      </a:r>
                      <a:r>
                        <a:rPr lang="en-US" sz="95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RT Adj. to Day-Ahead Make Whole </a:t>
                      </a:r>
                      <a:r>
                        <a:rPr lang="en-US" sz="950" b="0" i="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Pmts</a:t>
                      </a:r>
                      <a:r>
                        <a:rPr lang="en-US" sz="95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due to A/S Infeasibility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2019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$60k-$80k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Does</a:t>
                      </a:r>
                      <a:r>
                        <a:rPr lang="en-US" sz="105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RTC change the need for this?</a:t>
                      </a:r>
                      <a:endParaRPr lang="en-US" sz="105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T="45732" marB="45732" anchor="ctr">
                    <a:noFill/>
                  </a:tcPr>
                </a:tc>
              </a:tr>
              <a:tr h="274368">
                <a:tc>
                  <a:txBody>
                    <a:bodyPr/>
                    <a:lstStyle/>
                    <a:p>
                      <a:pPr marL="0" marR="0" lvl="0" indent="0" algn="l" defTabSz="34131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NPRR879</a:t>
                      </a:r>
                      <a:r>
                        <a:rPr lang="en-US" sz="11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– </a:t>
                      </a:r>
                      <a:r>
                        <a:rPr lang="en-US" sz="95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SCED Base Point, Base Point Deviation, &amp; Performance </a:t>
                      </a:r>
                      <a:r>
                        <a:rPr lang="en-US" sz="950" b="0" i="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Eval</a:t>
                      </a:r>
                      <a:r>
                        <a:rPr lang="en-US" sz="95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…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2020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$200k-$250k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Market input needed</a:t>
                      </a:r>
                    </a:p>
                  </a:txBody>
                  <a:tcPr marT="45732" marB="45732" anchor="ctr">
                    <a:noFill/>
                  </a:tcPr>
                </a:tc>
              </a:tr>
              <a:tr h="249780">
                <a:tc>
                  <a:txBody>
                    <a:bodyPr/>
                    <a:lstStyle/>
                    <a:p>
                      <a:pPr marL="0" marR="0" indent="0" algn="l" defTabSz="34131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NPRR918 </a:t>
                      </a:r>
                      <a:r>
                        <a:rPr lang="en-US" sz="11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– Validation for PTP Obligations with Links to an Option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2020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$30k-$50k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Market input needed</a:t>
                      </a:r>
                    </a:p>
                  </a:txBody>
                  <a:tcPr marT="45732" marB="45732" anchor="ctr">
                    <a:noFill/>
                  </a:tcPr>
                </a:tc>
              </a:tr>
              <a:tr h="28023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NPRR936</a:t>
                      </a:r>
                      <a:r>
                        <a:rPr lang="en-US" sz="11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– CRR Account Holder Limits</a:t>
                      </a:r>
                      <a:endParaRPr lang="en-US" sz="800" b="1" i="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2020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$150k-$250k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Market input needed</a:t>
                      </a:r>
                    </a:p>
                  </a:txBody>
                  <a:tcPr marT="45732" marB="45732" anchor="ctr">
                    <a:noFill/>
                  </a:tcPr>
                </a:tc>
              </a:tr>
              <a:tr h="27429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NPRR941</a:t>
                      </a:r>
                      <a:r>
                        <a:rPr lang="en-US" sz="11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– Create a Lower Rio Grande Valley Hub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2020</a:t>
                      </a:r>
                      <a:endParaRPr lang="en-US" sz="12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$250k-$350k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Market input needed</a:t>
                      </a:r>
                    </a:p>
                  </a:txBody>
                  <a:tcPr marT="45732" marB="45732" anchor="ctr">
                    <a:noFill/>
                  </a:tcPr>
                </a:tc>
              </a:tr>
              <a:tr h="23030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NPRR962</a:t>
                      </a:r>
                      <a:r>
                        <a:rPr lang="en-US" sz="11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– Publish Approved DC Tie Schedules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2020</a:t>
                      </a:r>
                      <a:endParaRPr lang="en-US" sz="12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$15k-$30k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Market input needed</a:t>
                      </a:r>
                    </a:p>
                  </a:txBody>
                  <a:tcPr marT="45732" marB="45732" anchor="ctr">
                    <a:noFill/>
                  </a:tcPr>
                </a:tc>
              </a:tr>
              <a:tr h="26076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NPRR965</a:t>
                      </a:r>
                      <a:r>
                        <a:rPr lang="en-US" sz="1100" b="1" i="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1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– GREDP Shutdown Exemption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2020</a:t>
                      </a:r>
                      <a:endParaRPr lang="en-US" sz="12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$10k-$20k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Market input needed</a:t>
                      </a:r>
                    </a:p>
                  </a:txBody>
                  <a:tcPr marT="45732" marB="45732" anchor="ctr">
                    <a:noFill/>
                  </a:tcPr>
                </a:tc>
              </a:tr>
              <a:tr h="25905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NPRR975 </a:t>
                      </a:r>
                      <a:r>
                        <a:rPr lang="en-US" sz="11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– Load Forecast Model Transparency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2020</a:t>
                      </a:r>
                      <a:endParaRPr lang="en-US" sz="12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$75k-$100k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Market input needed</a:t>
                      </a:r>
                    </a:p>
                  </a:txBody>
                  <a:tcPr marT="45732" marB="45732" anchor="ctr">
                    <a:noFill/>
                  </a:tcPr>
                </a:tc>
              </a:tr>
              <a:tr h="27592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231775" algn="l"/>
                        </a:tabLst>
                        <a:defRPr/>
                      </a:pPr>
                      <a:r>
                        <a:rPr lang="en-US" sz="1100" b="1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NPRR1006</a:t>
                      </a:r>
                      <a:r>
                        <a:rPr lang="en-US" sz="950" b="1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95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– Update RT On-Line Reliability Deployment</a:t>
                      </a:r>
                      <a:r>
                        <a:rPr lang="en-US" sz="950" b="0" i="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95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Price Adder Inputs...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2020</a:t>
                      </a:r>
                      <a:endParaRPr lang="en-US" sz="12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$140k-$180k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Market input needed</a:t>
                      </a:r>
                    </a:p>
                  </a:txBody>
                  <a:tcPr marT="45732" marB="45732" anchor="ctr">
                    <a:noFill/>
                  </a:tcPr>
                </a:tc>
              </a:tr>
              <a:tr h="205692">
                <a:tc>
                  <a:txBody>
                    <a:bodyPr/>
                    <a:lstStyle/>
                    <a:p>
                      <a:pPr marL="0" marR="0" lvl="0" indent="0" algn="l" defTabSz="34131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PGRR066</a:t>
                      </a:r>
                      <a:r>
                        <a:rPr lang="en-US" sz="11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– </a:t>
                      </a:r>
                      <a:r>
                        <a:rPr lang="en-US" sz="95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Interconnection Req. Cancellation &amp; Creation</a:t>
                      </a:r>
                      <a:r>
                        <a:rPr lang="en-US" sz="950" b="0" i="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of</a:t>
                      </a:r>
                      <a:r>
                        <a:rPr lang="en-US" sz="95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Inactive Status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2019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$100k-$150k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Next</a:t>
                      </a:r>
                      <a:r>
                        <a:rPr lang="en-US" sz="105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phase </a:t>
                      </a:r>
                      <a:r>
                        <a:rPr lang="en-US" sz="105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of RIOO</a:t>
                      </a:r>
                    </a:p>
                  </a:txBody>
                  <a:tcPr marT="45732" marB="45732" anchor="ctr">
                    <a:noFill/>
                  </a:tcPr>
                </a:tc>
              </a:tr>
              <a:tr h="205692">
                <a:tc>
                  <a:txBody>
                    <a:bodyPr/>
                    <a:lstStyle/>
                    <a:p>
                      <a:pPr marL="0" marR="0" lvl="0" indent="0" algn="l" defTabSz="34131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SCR799</a:t>
                      </a:r>
                      <a:r>
                        <a:rPr lang="en-US" sz="11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– ERCOT Outage Study Cases in the SOTE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2019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$150k-$250k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Market input needed</a:t>
                      </a:r>
                    </a:p>
                  </a:txBody>
                  <a:tcPr marT="45732" marB="45732" anchor="ctr">
                    <a:noFill/>
                  </a:tcPr>
                </a:tc>
              </a:tr>
              <a:tr h="20569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SCR800 </a:t>
                      </a:r>
                      <a:r>
                        <a:rPr lang="en-US" sz="11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– Addition of DC Tie Ramp to GTBD Calculation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2020</a:t>
                      </a:r>
                      <a:endParaRPr lang="en-US" sz="12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$30k-$50k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Market input needed</a:t>
                      </a:r>
                    </a:p>
                  </a:txBody>
                  <a:tcPr marT="45732" marB="45732" anchor="ctr">
                    <a:noFill/>
                  </a:tcPr>
                </a:tc>
              </a:tr>
              <a:tr h="205692">
                <a:tc>
                  <a:txBody>
                    <a:bodyPr/>
                    <a:lstStyle/>
                    <a:p>
                      <a:pPr marL="0" marR="0" indent="0" algn="l" defTabSz="34131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SCR805</a:t>
                      </a:r>
                      <a:r>
                        <a:rPr lang="en-US" sz="11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– Early Access to Certain 60-Day Reports to TSPs</a:t>
                      </a:r>
                      <a:endParaRPr lang="en-US" sz="1100" b="1" i="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2020</a:t>
                      </a:r>
                      <a:endParaRPr lang="en-US" sz="105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$40k-$60k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Market input needed</a:t>
                      </a:r>
                    </a:p>
                  </a:txBody>
                  <a:tcPr marT="45732" marB="45732" anchor="ctr">
                    <a:noFill/>
                  </a:tcPr>
                </a:tc>
              </a:tr>
              <a:tr h="20569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SCR807</a:t>
                      </a:r>
                      <a:r>
                        <a:rPr lang="en-US" sz="11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– Increase CRR Transaction Capability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2020</a:t>
                      </a:r>
                      <a:endParaRPr lang="en-US" sz="12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$50k-$100k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Potential </a:t>
                      </a:r>
                      <a:r>
                        <a:rPr lang="en-US" sz="105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efficiencies with related CMM work</a:t>
                      </a:r>
                      <a:endParaRPr lang="en-US" sz="105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T="45732" marB="45732" anchor="ctr">
                    <a:noFill/>
                  </a:tcPr>
                </a:tc>
              </a:tr>
              <a:tr h="205692">
                <a:tc>
                  <a:txBody>
                    <a:bodyPr/>
                    <a:lstStyle/>
                    <a:p>
                      <a:pPr marL="0" marR="0" lvl="0" indent="0" algn="l" defTabSz="34131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SCR809 </a:t>
                      </a:r>
                      <a:r>
                        <a:rPr lang="en-US" sz="11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– </a:t>
                      </a:r>
                      <a:r>
                        <a:rPr lang="en-US" sz="10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Changes to Ext. Telemetry Validations in Resource</a:t>
                      </a:r>
                      <a:r>
                        <a:rPr lang="en-US" sz="1000" b="0" i="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0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Limit Calc.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2020</a:t>
                      </a:r>
                      <a:endParaRPr lang="en-US" sz="12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$40k-$60k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Market input needed</a:t>
                      </a:r>
                    </a:p>
                  </a:txBody>
                  <a:tcPr marT="45732" marB="45732" anchor="ctr">
                    <a:noFill/>
                  </a:tcPr>
                </a:tc>
              </a:tr>
              <a:tr h="236148">
                <a:tc>
                  <a:txBody>
                    <a:bodyPr/>
                    <a:lstStyle/>
                    <a:p>
                      <a:pPr marL="0" marR="0" lvl="0" indent="0" algn="l" defTabSz="28733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SCR810 </a:t>
                      </a:r>
                      <a:r>
                        <a:rPr lang="en-US" sz="11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– </a:t>
                      </a:r>
                      <a:r>
                        <a:rPr lang="en-US" sz="95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EMS Change to Count DC Ties towards 2% Constraint Criterion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2020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$15k-$25k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Market input needed (August Board)</a:t>
                      </a:r>
                    </a:p>
                  </a:txBody>
                  <a:tcPr marT="45732" marB="45732" anchor="ctr"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47042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0842" y="280053"/>
            <a:ext cx="7680158" cy="442118"/>
          </a:xfrm>
        </p:spPr>
        <p:txBody>
          <a:bodyPr/>
          <a:lstStyle/>
          <a:p>
            <a:r>
              <a:rPr lang="en-US" sz="1800" dirty="0" smtClean="0"/>
              <a:t>Approved Revision Requests “Not Started” – Others</a:t>
            </a:r>
            <a:endParaRPr lang="en-US" sz="1800" b="1" dirty="0">
              <a:solidFill>
                <a:schemeClr val="accent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381000" cy="212725"/>
          </a:xfrm>
        </p:spPr>
        <p:txBody>
          <a:bodyPr/>
          <a:lstStyle/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06674719"/>
              </p:ext>
            </p:extLst>
          </p:nvPr>
        </p:nvGraphicFramePr>
        <p:xfrm>
          <a:off x="76200" y="1081944"/>
          <a:ext cx="8991599" cy="173743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733800"/>
                <a:gridCol w="685800"/>
                <a:gridCol w="609600"/>
                <a:gridCol w="990600"/>
                <a:gridCol w="2971799"/>
              </a:tblGrid>
              <a:tr h="457200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Revision Request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T="45732" marB="45732" anchor="ctr">
                    <a:solidFill>
                      <a:schemeClr val="accent4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/>
                        <a:t>Priority</a:t>
                      </a:r>
                      <a:endParaRPr lang="en-US" sz="1100" b="1" dirty="0">
                        <a:solidFill>
                          <a:schemeClr val="tx1"/>
                        </a:solidFill>
                      </a:endParaRPr>
                    </a:p>
                  </a:txBody>
                  <a:tcPr marT="45732" marB="45732" anchor="ctr">
                    <a:solidFill>
                      <a:schemeClr val="accent4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/>
                        <a:t>Start Date</a:t>
                      </a:r>
                      <a:endParaRPr lang="en-US" sz="1100" b="1" dirty="0">
                        <a:solidFill>
                          <a:schemeClr val="tx1"/>
                        </a:solidFill>
                      </a:endParaRPr>
                    </a:p>
                  </a:txBody>
                  <a:tcPr marT="45732" marB="45732" anchor="ctr">
                    <a:solidFill>
                      <a:schemeClr val="accent4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Cost Est.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T="45732" marB="45732" anchor="ctr">
                    <a:solidFill>
                      <a:schemeClr val="accent4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Comment / Recommended Action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T="45732" marB="45732" anchor="ctr">
                    <a:solidFill>
                      <a:schemeClr val="accent4">
                        <a:lumMod val="10000"/>
                        <a:lumOff val="90000"/>
                      </a:schemeClr>
                    </a:solidFill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341313" algn="l"/>
                        </a:tabLst>
                        <a:defRPr/>
                      </a:pPr>
                      <a:r>
                        <a:rPr lang="en-US" sz="1100" b="1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NPRR702</a:t>
                      </a:r>
                      <a:r>
                        <a:rPr lang="en-US" sz="11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– Flexible Accounts, Payment of Invoices, and 	Disposition of Interest on Cash Collateral</a:t>
                      </a:r>
                      <a:endParaRPr lang="en-US" sz="800" b="0" i="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2016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N/A</a:t>
                      </a:r>
                      <a:endParaRPr lang="en-US" sz="1050" dirty="0"/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$150k-$200k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NPRR1027</a:t>
                      </a:r>
                      <a:r>
                        <a:rPr lang="en-US" sz="105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proposes to strike remaining gray-box language</a:t>
                      </a:r>
                      <a:endParaRPr lang="en-US" sz="105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T="45732" marB="45732" anchor="ctr">
                    <a:noFill/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341313" algn="l"/>
                        </a:tabLst>
                        <a:defRPr/>
                      </a:pPr>
                      <a:r>
                        <a:rPr lang="en-US" sz="1100" b="1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NPRR825</a:t>
                      </a:r>
                      <a:r>
                        <a:rPr lang="en-US" sz="11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– Require ERCOT to Issue a DC Tie 	Curtailment Notice Prior to Curtailing DC Tie Load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2018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TBD</a:t>
                      </a:r>
                      <a:endParaRPr lang="en-US" sz="1050" dirty="0"/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$200k-$300k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Pending internal</a:t>
                      </a:r>
                      <a:r>
                        <a:rPr lang="en-US" sz="105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ERCOT project that will provide required data</a:t>
                      </a:r>
                      <a:endParaRPr lang="en-US" sz="105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T="45732" marB="45732" anchor="ctr">
                    <a:noFill/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marR="0" lvl="0" indent="0" algn="l" defTabSz="34131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NPRR857</a:t>
                      </a:r>
                      <a:r>
                        <a:rPr lang="en-US" sz="11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– Creation of Direct Current Tie Operator 	Market Participant Role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2019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TBD</a:t>
                      </a:r>
                      <a:endParaRPr lang="en-US" sz="1050" dirty="0"/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$500k-$700k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Southern Cross – no budgetary impact</a:t>
                      </a:r>
                    </a:p>
                  </a:txBody>
                  <a:tcPr marT="45732" marB="45732" anchor="ctr">
                    <a:noFill/>
                  </a:tcPr>
                </a:tc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20506247"/>
              </p:ext>
            </p:extLst>
          </p:nvPr>
        </p:nvGraphicFramePr>
        <p:xfrm>
          <a:off x="76200" y="3596568"/>
          <a:ext cx="8991599" cy="216412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810000"/>
                <a:gridCol w="838200"/>
                <a:gridCol w="685800"/>
                <a:gridCol w="990600"/>
                <a:gridCol w="2666999"/>
              </a:tblGrid>
              <a:tr h="457200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Revision Request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T="45732" marB="45732" anchor="ctr">
                    <a:solidFill>
                      <a:schemeClr val="accent4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/>
                        <a:t>Next Approval</a:t>
                      </a:r>
                      <a:endParaRPr lang="en-US" sz="1100" b="1" dirty="0">
                        <a:solidFill>
                          <a:schemeClr val="tx1"/>
                        </a:solidFill>
                      </a:endParaRPr>
                    </a:p>
                  </a:txBody>
                  <a:tcPr marT="45732" marB="45732" anchor="ctr">
                    <a:solidFill>
                      <a:schemeClr val="accent4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/>
                        <a:t>Target</a:t>
                      </a:r>
                    </a:p>
                    <a:p>
                      <a:pPr algn="ctr"/>
                      <a:r>
                        <a:rPr lang="en-US" sz="1100" b="1" dirty="0" smtClean="0"/>
                        <a:t>Start Date</a:t>
                      </a:r>
                      <a:endParaRPr lang="en-US" sz="1100" b="1" dirty="0">
                        <a:solidFill>
                          <a:schemeClr val="tx1"/>
                        </a:solidFill>
                      </a:endParaRPr>
                    </a:p>
                  </a:txBody>
                  <a:tcPr marT="45732" marB="45732" anchor="ctr">
                    <a:solidFill>
                      <a:schemeClr val="accent4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Cost Est.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T="45732" marB="45732" anchor="ctr">
                    <a:solidFill>
                      <a:schemeClr val="accent4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Comment / Recommended Action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T="45732" marB="45732" anchor="ctr">
                    <a:solidFill>
                      <a:schemeClr val="accent4">
                        <a:lumMod val="10000"/>
                        <a:lumOff val="90000"/>
                      </a:schemeClr>
                    </a:solidFill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marR="0" lvl="0" indent="0" algn="l" defTabSz="28733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NPRR1004 </a:t>
                      </a:r>
                      <a:r>
                        <a:rPr lang="en-US" sz="11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– Load Distribution Factor Process Update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Board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TBD</a:t>
                      </a:r>
                      <a:endParaRPr lang="en-US" sz="1050" dirty="0"/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$45k-$65k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Market input needed</a:t>
                      </a:r>
                    </a:p>
                  </a:txBody>
                  <a:tcPr marT="45732" marB="45732" anchor="ctr">
                    <a:noFill/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marR="0" lvl="0" indent="0" algn="l" defTabSz="34131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NPRR1030 </a:t>
                      </a:r>
                      <a:r>
                        <a:rPr lang="en-US" sz="11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– Modify Allocator for CRR Auction Revenue 	Distribution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Board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TBD</a:t>
                      </a:r>
                      <a:endParaRPr lang="en-US" sz="1050" dirty="0"/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$175k-$225k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Revised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Urgency requested at July PRS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Market input needed</a:t>
                      </a:r>
                    </a:p>
                  </a:txBody>
                  <a:tcPr marT="45732" marB="45732" anchor="ctr">
                    <a:noFill/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marR="0" lvl="0" indent="0" algn="l" defTabSz="28733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NOGRR195 </a:t>
                      </a:r>
                      <a:r>
                        <a:rPr lang="en-US" sz="11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– </a:t>
                      </a:r>
                      <a:r>
                        <a:rPr lang="en-US" sz="11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Generator Voltage Control Tolerance Band</a:t>
                      </a:r>
                      <a:endParaRPr lang="en-US" sz="1100" b="0" i="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Board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TBD</a:t>
                      </a:r>
                      <a:endParaRPr lang="en-US" sz="1050" dirty="0"/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$30k-$50k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Market input needed</a:t>
                      </a:r>
                    </a:p>
                  </a:txBody>
                  <a:tcPr marT="45732" marB="45732" anchor="ctr">
                    <a:noFill/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marR="0" lvl="0" indent="0" algn="l" defTabSz="28733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PGRR076 </a:t>
                      </a:r>
                      <a:r>
                        <a:rPr lang="en-US" sz="11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– </a:t>
                      </a:r>
                      <a:r>
                        <a:rPr lang="en-US" sz="1100" dirty="0" smtClean="0">
                          <a:effectLst/>
                        </a:rPr>
                        <a:t>Improvements to GINR Process</a:t>
                      </a:r>
                      <a:endParaRPr lang="en-US" sz="1100" b="0" i="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Board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TBD</a:t>
                      </a:r>
                      <a:endParaRPr lang="en-US" sz="1050" dirty="0"/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$50k-$75k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Market input needed</a:t>
                      </a:r>
                    </a:p>
                  </a:txBody>
                  <a:tcPr marT="45732" marB="45732" anchor="ctr">
                    <a:noFill/>
                  </a:tcPr>
                </a:tc>
              </a:tr>
            </a:tbl>
          </a:graphicData>
        </a:graphic>
      </p:graphicFrame>
      <p:sp>
        <p:nvSpPr>
          <p:cNvPr id="9" name="Title 1"/>
          <p:cNvSpPr txBox="1">
            <a:spLocks/>
          </p:cNvSpPr>
          <p:nvPr/>
        </p:nvSpPr>
        <p:spPr>
          <a:xfrm>
            <a:off x="320842" y="3139282"/>
            <a:ext cx="7603958" cy="44211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800" smtClean="0"/>
              <a:t>Revision Requests – In Stakeholder Process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2626182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1295400" y="990600"/>
            <a:ext cx="6934200" cy="4724400"/>
          </a:xfrm>
        </p:spPr>
        <p:txBody>
          <a:bodyPr/>
          <a:lstStyle/>
          <a:p>
            <a:r>
              <a:rPr lang="en-US" sz="2400" dirty="0" smtClean="0"/>
              <a:t>Project Portfolio Update</a:t>
            </a:r>
          </a:p>
          <a:p>
            <a:pPr lvl="1"/>
            <a:r>
              <a:rPr lang="en-US" sz="1800" dirty="0" smtClean="0"/>
              <a:t>Recent / Upcoming Project Implementations</a:t>
            </a:r>
          </a:p>
          <a:p>
            <a:pPr lvl="1"/>
            <a:r>
              <a:rPr lang="en-US" sz="1800" dirty="0" smtClean="0"/>
              <a:t>2020 Release Targets</a:t>
            </a:r>
          </a:p>
          <a:p>
            <a:pPr lvl="1"/>
            <a:r>
              <a:rPr lang="en-US" sz="1800" dirty="0" smtClean="0"/>
              <a:t>NPRR885 </a:t>
            </a:r>
            <a:r>
              <a:rPr lang="en-US" sz="1800" dirty="0"/>
              <a:t>Must-Run Alternative </a:t>
            </a:r>
            <a:r>
              <a:rPr lang="en-US" sz="1800" dirty="0" smtClean="0"/>
              <a:t>(MRA) Update</a:t>
            </a:r>
          </a:p>
          <a:p>
            <a:pPr lvl="1"/>
            <a:r>
              <a:rPr lang="en-US" sz="1800" dirty="0" smtClean="0"/>
              <a:t>2020/2021 </a:t>
            </a:r>
            <a:r>
              <a:rPr lang="en-US" sz="1800" dirty="0"/>
              <a:t>Project Spending Forecast</a:t>
            </a:r>
          </a:p>
          <a:p>
            <a:pPr lvl="1"/>
            <a:r>
              <a:rPr lang="en-US" sz="1800" dirty="0"/>
              <a:t>ERCOT Project Spending Highlights</a:t>
            </a:r>
          </a:p>
          <a:p>
            <a:pPr lvl="1"/>
            <a:r>
              <a:rPr lang="en-US" sz="1800" dirty="0" smtClean="0"/>
              <a:t>Priority/Rank </a:t>
            </a:r>
            <a:r>
              <a:rPr lang="en-US" sz="1800" dirty="0"/>
              <a:t>Options for Revision Requests with </a:t>
            </a:r>
            <a:r>
              <a:rPr lang="en-US" sz="1800" dirty="0" smtClean="0"/>
              <a:t>Impacts</a:t>
            </a:r>
          </a:p>
          <a:p>
            <a:pPr marL="457200" lvl="1" indent="0">
              <a:buNone/>
            </a:pPr>
            <a:endParaRPr lang="en-US" sz="800" dirty="0"/>
          </a:p>
          <a:p>
            <a:pPr lvl="1"/>
            <a:r>
              <a:rPr lang="en-US" sz="1800" dirty="0" smtClean="0"/>
              <a:t>Planned </a:t>
            </a:r>
            <a:r>
              <a:rPr lang="en-US" sz="1800" dirty="0"/>
              <a:t>Project </a:t>
            </a:r>
            <a:r>
              <a:rPr lang="en-US" sz="1800" dirty="0" smtClean="0"/>
              <a:t>Starts / Prioritization Discussion</a:t>
            </a:r>
          </a:p>
          <a:p>
            <a:pPr lvl="2"/>
            <a:r>
              <a:rPr lang="en-US" sz="1400" dirty="0" smtClean="0"/>
              <a:t>Initial Discussion at July PRS / </a:t>
            </a:r>
            <a:r>
              <a:rPr lang="en-US" sz="1400" u="sng" dirty="0" smtClean="0"/>
              <a:t>Follow-Up at August PRS</a:t>
            </a:r>
          </a:p>
          <a:p>
            <a:pPr lvl="2"/>
            <a:r>
              <a:rPr lang="en-US" sz="1400" dirty="0" smtClean="0"/>
              <a:t>Revision Request Inventory</a:t>
            </a:r>
          </a:p>
          <a:p>
            <a:pPr lvl="3"/>
            <a:r>
              <a:rPr lang="en-US" sz="1400" dirty="0" smtClean="0"/>
              <a:t>In-Flight Revision Requests</a:t>
            </a:r>
          </a:p>
          <a:p>
            <a:pPr lvl="3"/>
            <a:r>
              <a:rPr lang="en-US" sz="1400" dirty="0" smtClean="0"/>
              <a:t>Candidates for Summer 2021</a:t>
            </a:r>
          </a:p>
          <a:p>
            <a:pPr lvl="3"/>
            <a:r>
              <a:rPr lang="en-US" sz="1400" dirty="0"/>
              <a:t>Candidates </a:t>
            </a:r>
            <a:r>
              <a:rPr lang="en-US" sz="1400" dirty="0" smtClean="0"/>
              <a:t>for Implementation Prior to 2024 RTC Go-Live</a:t>
            </a:r>
          </a:p>
          <a:p>
            <a:pPr lvl="3"/>
            <a:r>
              <a:rPr lang="en-US" sz="1400" dirty="0" smtClean="0"/>
              <a:t>Remaining Items</a:t>
            </a:r>
          </a:p>
        </p:txBody>
      </p:sp>
      <p:sp>
        <p:nvSpPr>
          <p:cNvPr id="3" name="TextBox 3"/>
          <p:cNvSpPr txBox="1">
            <a:spLocks noChangeArrowheads="1"/>
          </p:cNvSpPr>
          <p:nvPr/>
        </p:nvSpPr>
        <p:spPr bwMode="auto">
          <a:xfrm>
            <a:off x="1093470" y="6096000"/>
            <a:ext cx="7795260" cy="56015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endParaRPr lang="en-US" sz="800" b="0" dirty="0"/>
          </a:p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b="0" dirty="0"/>
              <a:t>Location of Project Priority List (PPL):   </a:t>
            </a:r>
            <a:r>
              <a:rPr lang="en-US" b="0" dirty="0">
                <a:hlinkClick r:id="rId3"/>
              </a:rPr>
              <a:t>http://www.ercot.com/services/projects/index</a:t>
            </a:r>
            <a:endParaRPr lang="en-US" b="0" dirty="0"/>
          </a:p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endParaRPr lang="en-US" sz="800" b="0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1371600" y="243682"/>
            <a:ext cx="5105400" cy="51831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b="1" dirty="0" smtClean="0">
                <a:solidFill>
                  <a:schemeClr val="accent1"/>
                </a:solidFill>
              </a:rPr>
              <a:t>Project Update Agenda</a:t>
            </a:r>
            <a:endParaRPr lang="en-US" sz="24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0499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6934200" cy="518318"/>
          </a:xfrm>
        </p:spPr>
        <p:txBody>
          <a:bodyPr/>
          <a:lstStyle/>
          <a:p>
            <a:r>
              <a:rPr lang="en-US" sz="2400" b="1" dirty="0" smtClean="0">
                <a:solidFill>
                  <a:schemeClr val="accent1"/>
                </a:solidFill>
              </a:rPr>
              <a:t>Recent / Upcoming Project Implementations</a:t>
            </a:r>
            <a:endParaRPr lang="en-US" sz="2400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8240" y="838200"/>
            <a:ext cx="8949560" cy="5132616"/>
          </a:xfrm>
        </p:spPr>
        <p:txBody>
          <a:bodyPr/>
          <a:lstStyle/>
          <a:p>
            <a:pPr>
              <a:tabLst>
                <a:tab pos="2176463" algn="l"/>
                <a:tab pos="7199313" algn="l"/>
              </a:tabLst>
            </a:pPr>
            <a:r>
              <a:rPr lang="en-US" sz="1800" dirty="0" smtClean="0"/>
              <a:t>2020 </a:t>
            </a:r>
            <a:r>
              <a:rPr lang="en-US" sz="1800" dirty="0"/>
              <a:t>August Release – Off-Cycle</a:t>
            </a:r>
            <a:r>
              <a:rPr lang="en-US" sz="1800" dirty="0" smtClean="0"/>
              <a:t> </a:t>
            </a:r>
            <a:r>
              <a:rPr lang="en-US" sz="1800" dirty="0"/>
              <a:t>– </a:t>
            </a:r>
            <a:r>
              <a:rPr lang="en-US" sz="1800" dirty="0" smtClean="0"/>
              <a:t>8/1/2020</a:t>
            </a:r>
            <a:r>
              <a:rPr lang="en-US" sz="1800" i="1" dirty="0">
                <a:solidFill>
                  <a:srgbClr val="00B050"/>
                </a:solidFill>
              </a:rPr>
              <a:t>	 Complete</a:t>
            </a:r>
            <a:endParaRPr lang="en-US" sz="1800" dirty="0" smtClean="0"/>
          </a:p>
          <a:p>
            <a:pPr lvl="1">
              <a:tabLst>
                <a:tab pos="2176463" algn="l"/>
                <a:tab pos="7199313" algn="l"/>
              </a:tabLst>
            </a:pPr>
            <a:r>
              <a:rPr lang="en-US" sz="1400" dirty="0" smtClean="0"/>
              <a:t>NPRR933 – </a:t>
            </a:r>
            <a:r>
              <a:rPr lang="en-US" sz="1400" dirty="0"/>
              <a:t>Reporting of Demand Response by Retail Electric Providers and Non-Opt-In Entities</a:t>
            </a:r>
            <a:endParaRPr lang="en-US" sz="1400" dirty="0" smtClean="0"/>
          </a:p>
          <a:p>
            <a:pPr lvl="1">
              <a:tabLst>
                <a:tab pos="2176463" algn="l"/>
                <a:tab pos="7199313" algn="l"/>
              </a:tabLst>
            </a:pPr>
            <a:r>
              <a:rPr lang="en-US" sz="1400" dirty="0" smtClean="0"/>
              <a:t>RRGRR021 – </a:t>
            </a:r>
            <a:r>
              <a:rPr lang="en-US" sz="1400" dirty="0"/>
              <a:t>Dynamic Model Requirement for TSAT</a:t>
            </a:r>
            <a:endParaRPr lang="en-US" sz="1400" dirty="0" smtClean="0"/>
          </a:p>
          <a:p>
            <a:pPr>
              <a:tabLst>
                <a:tab pos="2176463" algn="l"/>
                <a:tab pos="7199313" algn="l"/>
              </a:tabLst>
            </a:pPr>
            <a:endParaRPr lang="en-US" sz="800" dirty="0"/>
          </a:p>
          <a:p>
            <a:pPr>
              <a:tabLst>
                <a:tab pos="2176463" algn="l"/>
                <a:tab pos="7199313" algn="l"/>
              </a:tabLst>
            </a:pPr>
            <a:r>
              <a:rPr lang="en-US" sz="1800" dirty="0" smtClean="0"/>
              <a:t>2020 August </a:t>
            </a:r>
            <a:r>
              <a:rPr lang="en-US" sz="1800" dirty="0"/>
              <a:t>Release – </a:t>
            </a:r>
            <a:r>
              <a:rPr lang="en-US" sz="1800" dirty="0" smtClean="0"/>
              <a:t>R4 </a:t>
            </a:r>
            <a:r>
              <a:rPr lang="en-US" sz="1800" dirty="0"/>
              <a:t>– </a:t>
            </a:r>
            <a:r>
              <a:rPr lang="en-US" sz="1800" dirty="0" smtClean="0"/>
              <a:t>8/4/2020 </a:t>
            </a:r>
            <a:r>
              <a:rPr lang="en-US" sz="1800" dirty="0"/>
              <a:t>– </a:t>
            </a:r>
            <a:r>
              <a:rPr lang="en-US" sz="1800" dirty="0" smtClean="0"/>
              <a:t>8/6/2020</a:t>
            </a:r>
            <a:r>
              <a:rPr lang="en-US" sz="1800" i="1" dirty="0">
                <a:solidFill>
                  <a:srgbClr val="00B050"/>
                </a:solidFill>
              </a:rPr>
              <a:t>	 Complete</a:t>
            </a:r>
            <a:endParaRPr lang="en-US" sz="1800" i="1" dirty="0" smtClean="0">
              <a:solidFill>
                <a:srgbClr val="00B050"/>
              </a:solidFill>
            </a:endParaRPr>
          </a:p>
          <a:p>
            <a:pPr lvl="1">
              <a:tabLst>
                <a:tab pos="2176463" algn="l"/>
                <a:tab pos="7199313" algn="l"/>
              </a:tabLst>
            </a:pPr>
            <a:r>
              <a:rPr lang="en-US" sz="1400" dirty="0" smtClean="0"/>
              <a:t>NPRR935(a)</a:t>
            </a:r>
            <a:r>
              <a:rPr lang="en-US" sz="1400" dirty="0"/>
              <a:t> – Post All Wind and Solar </a:t>
            </a:r>
            <a:r>
              <a:rPr lang="en-US" sz="1400" dirty="0" smtClean="0"/>
              <a:t>Forecasts</a:t>
            </a:r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200" dirty="0" smtClean="0"/>
              <a:t>Section </a:t>
            </a:r>
            <a:r>
              <a:rPr lang="en-US" sz="1200" kern="0" dirty="0"/>
              <a:t>4.2.2 (1</a:t>
            </a:r>
            <a:r>
              <a:rPr lang="en-US" sz="1200" kern="0" dirty="0" smtClean="0"/>
              <a:t>)(</a:t>
            </a:r>
            <a:r>
              <a:rPr lang="en-US" sz="1200" kern="0" dirty="0"/>
              <a:t>6</a:t>
            </a:r>
            <a:r>
              <a:rPr lang="en-US" sz="1200" kern="0" dirty="0" smtClean="0"/>
              <a:t>) and Section 4.2.5</a:t>
            </a:r>
            <a:endParaRPr lang="en-US" sz="1200" dirty="0" smtClean="0">
              <a:solidFill>
                <a:srgbClr val="FF0000"/>
              </a:solidFill>
            </a:endParaRPr>
          </a:p>
          <a:p>
            <a:pPr lvl="1">
              <a:tabLst>
                <a:tab pos="2176463" algn="l"/>
                <a:tab pos="7199313" algn="l"/>
              </a:tabLst>
            </a:pPr>
            <a:r>
              <a:rPr lang="en-US" sz="1400" dirty="0" smtClean="0"/>
              <a:t>NPRR951</a:t>
            </a:r>
            <a:r>
              <a:rPr lang="en-US" sz="1400" dirty="0"/>
              <a:t> – Active and Inactive SCED Constraint </a:t>
            </a:r>
            <a:r>
              <a:rPr lang="en-US" sz="1400" dirty="0" smtClean="0"/>
              <a:t>Reporting</a:t>
            </a:r>
          </a:p>
          <a:p>
            <a:pPr lvl="1">
              <a:tabLst>
                <a:tab pos="2176463" algn="l"/>
                <a:tab pos="7199313" algn="l"/>
              </a:tabLst>
            </a:pPr>
            <a:r>
              <a:rPr lang="en-US" sz="1400" dirty="0"/>
              <a:t>NPRR977 – Create MIS Posting for RUC </a:t>
            </a:r>
            <a:r>
              <a:rPr lang="en-US" sz="1400" dirty="0" smtClean="0"/>
              <a:t>Cancellations</a:t>
            </a:r>
          </a:p>
          <a:p>
            <a:pPr lvl="1">
              <a:tabLst>
                <a:tab pos="2176463" algn="l"/>
                <a:tab pos="7197725" algn="l"/>
                <a:tab pos="7542213" algn="l"/>
              </a:tabLst>
            </a:pPr>
            <a:endParaRPr lang="en-US" sz="800" dirty="0"/>
          </a:p>
          <a:p>
            <a:pPr>
              <a:tabLst>
                <a:tab pos="2176463" algn="l"/>
                <a:tab pos="7199313" algn="l"/>
              </a:tabLst>
            </a:pPr>
            <a:r>
              <a:rPr lang="en-US" sz="1800" dirty="0"/>
              <a:t>2020 </a:t>
            </a:r>
            <a:r>
              <a:rPr lang="en-US" sz="1800" dirty="0" smtClean="0"/>
              <a:t>September Release </a:t>
            </a:r>
            <a:r>
              <a:rPr lang="en-US" sz="1800" dirty="0"/>
              <a:t>– Off-Cycle – </a:t>
            </a:r>
            <a:r>
              <a:rPr lang="en-US" sz="1800" dirty="0" smtClean="0"/>
              <a:t>9/3/2020</a:t>
            </a:r>
            <a:r>
              <a:rPr lang="en-US" sz="1800" dirty="0"/>
              <a:t>	</a:t>
            </a:r>
            <a:r>
              <a:rPr lang="en-US" sz="1800" i="1" dirty="0">
                <a:solidFill>
                  <a:srgbClr val="00B050"/>
                </a:solidFill>
              </a:rPr>
              <a:t> In Flight</a:t>
            </a:r>
            <a:endParaRPr lang="en-US" sz="1800" dirty="0"/>
          </a:p>
          <a:p>
            <a:pPr lvl="1">
              <a:tabLst>
                <a:tab pos="2176463" algn="l"/>
                <a:tab pos="7197725" algn="l"/>
                <a:tab pos="7542213" algn="l"/>
              </a:tabLst>
            </a:pPr>
            <a:r>
              <a:rPr lang="en-US" sz="1400" dirty="0" smtClean="0"/>
              <a:t>RIOO – RARF Replacement – View/Update – </a:t>
            </a:r>
            <a:r>
              <a:rPr lang="en-US" sz="1400" dirty="0"/>
              <a:t>I</a:t>
            </a:r>
            <a:r>
              <a:rPr lang="en-US" sz="1400" dirty="0" smtClean="0"/>
              <a:t>nitial Release</a:t>
            </a:r>
            <a:endParaRPr lang="en-US" sz="1800" dirty="0"/>
          </a:p>
          <a:p>
            <a:pPr>
              <a:tabLst>
                <a:tab pos="2176463" algn="l"/>
                <a:tab pos="7199313" algn="l"/>
              </a:tabLst>
            </a:pPr>
            <a:endParaRPr lang="en-US" sz="800" dirty="0" smtClean="0"/>
          </a:p>
          <a:p>
            <a:pPr>
              <a:tabLst>
                <a:tab pos="2176463" algn="l"/>
                <a:tab pos="7199313" algn="l"/>
              </a:tabLst>
            </a:pPr>
            <a:r>
              <a:rPr lang="en-US" sz="1800" dirty="0" smtClean="0"/>
              <a:t>2020 </a:t>
            </a:r>
            <a:r>
              <a:rPr lang="en-US" sz="1800" dirty="0"/>
              <a:t>November Release – Off-Cycle	</a:t>
            </a:r>
            <a:r>
              <a:rPr lang="en-US" sz="1800" i="1" dirty="0">
                <a:solidFill>
                  <a:srgbClr val="00B050"/>
                </a:solidFill>
              </a:rPr>
              <a:t> In Flight</a:t>
            </a:r>
            <a:endParaRPr lang="en-US" sz="1800" dirty="0"/>
          </a:p>
          <a:p>
            <a:pPr lvl="1">
              <a:tabLst>
                <a:tab pos="2176463" algn="l"/>
                <a:tab pos="7197725" algn="l"/>
                <a:tab pos="7542213" algn="l"/>
              </a:tabLst>
            </a:pPr>
            <a:r>
              <a:rPr lang="en-US" sz="1400" dirty="0"/>
              <a:t>SCR804 – ERCOT </a:t>
            </a:r>
            <a:r>
              <a:rPr lang="en-US" sz="1400" dirty="0" err="1"/>
              <a:t>GridGeo</a:t>
            </a:r>
            <a:r>
              <a:rPr lang="en-US" sz="1400" dirty="0"/>
              <a:t> Access for Transmission </a:t>
            </a:r>
            <a:r>
              <a:rPr lang="en-US" sz="1400" dirty="0" smtClean="0"/>
              <a:t>Operators – 11/12/2020</a:t>
            </a:r>
          </a:p>
          <a:p>
            <a:pPr lvl="1">
              <a:tabLst>
                <a:tab pos="2176463" algn="l"/>
                <a:tab pos="7197725" algn="l"/>
                <a:tab pos="7542213" algn="l"/>
              </a:tabLst>
            </a:pPr>
            <a:r>
              <a:rPr lang="en-US" sz="1400" dirty="0"/>
              <a:t>RIOO – RARF Replacement – View/Update – Follow-Up </a:t>
            </a:r>
            <a:r>
              <a:rPr lang="en-US" sz="1400" dirty="0" smtClean="0"/>
              <a:t>Release – 11/12/2020</a:t>
            </a:r>
          </a:p>
          <a:p>
            <a:pPr lvl="1">
              <a:tabLst>
                <a:tab pos="2176463" algn="l"/>
                <a:tab pos="7197725" algn="l"/>
                <a:tab pos="7542213" algn="l"/>
              </a:tabLst>
            </a:pPr>
            <a:r>
              <a:rPr lang="en-US" sz="1400" dirty="0" smtClean="0"/>
              <a:t>Enterprise Content Management System (ECMS) Phase 2 – 11/16/2020</a:t>
            </a:r>
            <a:endParaRPr lang="en-US" sz="1400" dirty="0"/>
          </a:p>
          <a:p>
            <a:pPr>
              <a:tabLst>
                <a:tab pos="2176463" algn="l"/>
                <a:tab pos="7199313" algn="l"/>
              </a:tabLst>
            </a:pPr>
            <a:endParaRPr lang="en-US" sz="800" dirty="0" smtClean="0"/>
          </a:p>
          <a:p>
            <a:pPr>
              <a:tabLst>
                <a:tab pos="2176463" algn="l"/>
                <a:tab pos="7199313" algn="l"/>
              </a:tabLst>
            </a:pPr>
            <a:r>
              <a:rPr lang="en-US" sz="1800" dirty="0"/>
              <a:t>2020 </a:t>
            </a:r>
            <a:r>
              <a:rPr lang="en-US" sz="1800" dirty="0" smtClean="0"/>
              <a:t>November/December </a:t>
            </a:r>
            <a:r>
              <a:rPr lang="en-US" sz="1800" dirty="0"/>
              <a:t>Release – Off-Cycle	</a:t>
            </a:r>
            <a:r>
              <a:rPr lang="en-US" sz="1800" i="1" dirty="0">
                <a:solidFill>
                  <a:srgbClr val="00B050"/>
                </a:solidFill>
              </a:rPr>
              <a:t> In Flight</a:t>
            </a:r>
            <a:endParaRPr lang="en-US" sz="1800" dirty="0"/>
          </a:p>
          <a:p>
            <a:pPr lvl="1">
              <a:tabLst>
                <a:tab pos="2176463" algn="l"/>
                <a:tab pos="7197725" algn="l"/>
                <a:tab pos="7542213" algn="l"/>
              </a:tabLst>
            </a:pPr>
            <a:r>
              <a:rPr lang="en-US" sz="1400" dirty="0" smtClean="0"/>
              <a:t>MMS/OS Tech Refresh</a:t>
            </a:r>
            <a:endParaRPr lang="en-US" sz="800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3</a:t>
            </a:fld>
            <a:endParaRPr lang="en-US"/>
          </a:p>
        </p:txBody>
      </p:sp>
      <p:sp>
        <p:nvSpPr>
          <p:cNvPr id="7" name="TextBox 3"/>
          <p:cNvSpPr txBox="1">
            <a:spLocks noChangeArrowheads="1"/>
          </p:cNvSpPr>
          <p:nvPr/>
        </p:nvSpPr>
        <p:spPr bwMode="auto">
          <a:xfrm>
            <a:off x="2438400" y="6125021"/>
            <a:ext cx="5257800" cy="436563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xtLst/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sz="1400" b="0" dirty="0"/>
              <a:t>Note:  Projected Go-Live dates are subject to change.</a:t>
            </a:r>
            <a:br>
              <a:rPr lang="en-US" sz="1400" b="0" dirty="0"/>
            </a:br>
            <a:r>
              <a:rPr lang="en-US" sz="1400" b="0" dirty="0"/>
              <a:t>Please watch for market notices as the effective dates approach.</a:t>
            </a:r>
          </a:p>
        </p:txBody>
      </p:sp>
    </p:spTree>
    <p:extLst>
      <p:ext uri="{BB962C8B-B14F-4D97-AF65-F5344CB8AC3E}">
        <p14:creationId xmlns:p14="http://schemas.microsoft.com/office/powerpoint/2010/main" val="4064255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686800" cy="527613"/>
          </a:xfrm>
        </p:spPr>
        <p:txBody>
          <a:bodyPr/>
          <a:lstStyle/>
          <a:p>
            <a:r>
              <a:rPr lang="en-US" sz="2200" b="1" dirty="0" smtClean="0">
                <a:solidFill>
                  <a:schemeClr val="accent1"/>
                </a:solidFill>
              </a:rPr>
              <a:t>2020 Release Targets – Board Approved NPRRs / SCRs / </a:t>
            </a:r>
            <a:r>
              <a:rPr lang="en-US" sz="2200" b="1" dirty="0" err="1" smtClean="0">
                <a:solidFill>
                  <a:schemeClr val="accent1"/>
                </a:solidFill>
              </a:rPr>
              <a:t>xGRRs</a:t>
            </a:r>
            <a:r>
              <a:rPr lang="en-US" sz="2200" b="1" dirty="0" smtClean="0">
                <a:solidFill>
                  <a:schemeClr val="accent1"/>
                </a:solidFill>
              </a:rPr>
              <a:t> </a:t>
            </a:r>
            <a:endParaRPr lang="en-US" sz="2200" b="1" dirty="0">
              <a:solidFill>
                <a:schemeClr val="accent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4</a:t>
            </a:fld>
            <a:endParaRPr lang="en-US"/>
          </a:p>
        </p:txBody>
      </p:sp>
      <p:sp>
        <p:nvSpPr>
          <p:cNvPr id="29" name="TextBox 15"/>
          <p:cNvSpPr txBox="1">
            <a:spLocks noChangeArrowheads="1"/>
          </p:cNvSpPr>
          <p:nvPr/>
        </p:nvSpPr>
        <p:spPr bwMode="auto">
          <a:xfrm>
            <a:off x="160280" y="5545329"/>
            <a:ext cx="3174414" cy="40011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Go-live dates can differ from Protocol effective dates – Please refer to market notices for more details</a:t>
            </a:r>
          </a:p>
        </p:txBody>
      </p:sp>
      <p:sp>
        <p:nvSpPr>
          <p:cNvPr id="30" name="TextBox 22"/>
          <p:cNvSpPr txBox="1">
            <a:spLocks noChangeArrowheads="1"/>
          </p:cNvSpPr>
          <p:nvPr/>
        </p:nvSpPr>
        <p:spPr bwMode="auto">
          <a:xfrm>
            <a:off x="160279" y="6002529"/>
            <a:ext cx="3174415" cy="26161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Release targets are subject to change</a:t>
            </a:r>
          </a:p>
        </p:txBody>
      </p:sp>
      <p:sp>
        <p:nvSpPr>
          <p:cNvPr id="32" name="TextBox 23"/>
          <p:cNvSpPr txBox="1">
            <a:spLocks noChangeArrowheads="1"/>
          </p:cNvSpPr>
          <p:nvPr/>
        </p:nvSpPr>
        <p:spPr bwMode="auto">
          <a:xfrm>
            <a:off x="3491321" y="5545329"/>
            <a:ext cx="1647290" cy="75405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APPENDIX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</a:rPr>
              <a:t>Red </a:t>
            </a: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</a:rPr>
              <a:t>Text</a:t>
            </a: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: </a:t>
            </a:r>
            <a:r>
              <a:rPr kumimoji="0" lang="en-US" sz="7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New </a:t>
            </a: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additions and target release </a:t>
            </a:r>
            <a:r>
              <a:rPr kumimoji="0" lang="en-US" sz="7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changes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sng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Strike-Through Text</a:t>
            </a: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: Previous target </a:t>
            </a:r>
            <a:r>
              <a:rPr kumimoji="0" lang="en-US" sz="7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release</a:t>
            </a:r>
            <a:endParaRPr kumimoji="0" lang="en-US" sz="7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(a), (b), </a:t>
            </a:r>
            <a:r>
              <a:rPr kumimoji="0" lang="en-US" sz="7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etc.:</a:t>
            </a:r>
            <a:r>
              <a:rPr kumimoji="0" lang="en-US" sz="700" b="0" i="0" u="none" strike="noStrike" kern="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</a:t>
            </a:r>
            <a:r>
              <a:rPr lang="en-US" sz="700" b="0" kern="0" dirty="0">
                <a:solidFill>
                  <a:srgbClr val="000000"/>
                </a:solidFill>
              </a:rPr>
              <a:t>M</a:t>
            </a:r>
            <a:r>
              <a:rPr kumimoji="0" lang="en-US" sz="7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ultiple</a:t>
            </a:r>
            <a:r>
              <a:rPr kumimoji="0" lang="en-US" sz="7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phase release</a:t>
            </a:r>
            <a:endParaRPr kumimoji="0" lang="en-US" sz="7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</p:txBody>
      </p:sp>
      <p:graphicFrame>
        <p:nvGraphicFramePr>
          <p:cNvPr id="33" name="Group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05211756"/>
              </p:ext>
            </p:extLst>
          </p:nvPr>
        </p:nvGraphicFramePr>
        <p:xfrm>
          <a:off x="160280" y="798446"/>
          <a:ext cx="8839200" cy="4262008"/>
        </p:xfrm>
        <a:graphic>
          <a:graphicData uri="http://schemas.openxmlformats.org/drawingml/2006/table">
            <a:tbl>
              <a:tblPr/>
              <a:tblGrid>
                <a:gridCol w="1439920"/>
                <a:gridCol w="1524000"/>
                <a:gridCol w="1447800"/>
                <a:gridCol w="1447800"/>
                <a:gridCol w="1447800"/>
                <a:gridCol w="1531880"/>
              </a:tblGrid>
              <a:tr h="54954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February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2/4 – 2/6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April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3/31 – 4/2</a:t>
                      </a:r>
                      <a:endParaRPr kumimoji="0" lang="en-US" sz="12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May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5/26 – 5/29</a:t>
                      </a:r>
                      <a:endParaRPr kumimoji="0" lang="en-US" sz="12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August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8/4 – 8/6</a:t>
                      </a:r>
                      <a:endParaRPr kumimoji="0" lang="en-US" sz="12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October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10/13 – 10/15</a:t>
                      </a:r>
                      <a:endParaRPr kumimoji="0" lang="en-US" sz="12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December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12/8 – 12/10</a:t>
                      </a:r>
                      <a:endParaRPr kumimoji="0" lang="en-US" sz="12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</a:tr>
              <a:tr h="364145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NPRR873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SCR797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3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NPRR877 </a:t>
                      </a: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Ph2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NPRR968</a:t>
                      </a: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NPRR943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EMIL Web Interface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NPRR863</a:t>
                      </a:r>
                      <a:r>
                        <a:rPr kumimoji="0" lang="en-US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 </a:t>
                      </a: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FFR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NPRR960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NOGRR187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OBDRR011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SCR802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NPRR928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NPRR929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NPRR978</a:t>
                      </a:r>
                      <a:r>
                        <a:rPr kumimoji="0" lang="en-US" sz="9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(a)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NPRR988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 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NPRR953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NPRR856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NPRR884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OBDRR006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SCR803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NPRR887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NPRR907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NPRR985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RMGRR163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NPRR837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NPRR930</a:t>
                      </a:r>
                      <a:r>
                        <a:rPr kumimoji="0" lang="en-US" sz="9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(a)</a:t>
                      </a: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8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NPRR933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RRGRR021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NPRR935</a:t>
                      </a:r>
                      <a:r>
                        <a:rPr kumimoji="0" lang="en-US" sz="9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(a)</a:t>
                      </a: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NPRR951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NPRR977</a:t>
                      </a:r>
                      <a:endParaRPr kumimoji="0" lang="en-US" sz="1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1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1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sng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SCR804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5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8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SCR781</a:t>
                      </a:r>
                      <a:r>
                        <a:rPr kumimoji="0" lang="en-US" sz="9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(a)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RRGRR016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RRGRR019</a:t>
                      </a:r>
                      <a:endParaRPr kumimoji="0" lang="en-US" sz="18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NPRR902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MIS Go-Live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SCR804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RIOO R2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1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MMS/OS Refresh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NPRR863</a:t>
                      </a:r>
                      <a:r>
                        <a:rPr kumimoji="0" lang="en-US" sz="9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US" sz="9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ECRS</a:t>
                      </a: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sng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NPRR978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SCR806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5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NPRR857</a:t>
                      </a:r>
                      <a:endParaRPr kumimoji="0" lang="en-US" sz="11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5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NPRR904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5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NPRR905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5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NPRR917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5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NPRR936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5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NPRR941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5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NPRR963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5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NPRR971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5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NPRR978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5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NPRR986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5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NPRR998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5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OBDRR009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5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PGRR070</a:t>
                      </a:r>
                      <a:r>
                        <a:rPr kumimoji="0" lang="en-US" sz="8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(b)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5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SCR781</a:t>
                      </a:r>
                      <a:r>
                        <a:rPr kumimoji="0" lang="en-US" sz="8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(b)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5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SCR799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4" name="TextBox 21"/>
          <p:cNvSpPr txBox="1">
            <a:spLocks noChangeArrowheads="1"/>
          </p:cNvSpPr>
          <p:nvPr/>
        </p:nvSpPr>
        <p:spPr bwMode="auto">
          <a:xfrm>
            <a:off x="5242489" y="5529940"/>
            <a:ext cx="1173951" cy="83099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sng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Project Status Codes 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NS = Not Started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I     = Initiation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P    = Planning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E    = Execution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H    = On Hold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7164760" y="1356091"/>
            <a:ext cx="32013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P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noProof="0" dirty="0" smtClean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noProof="0" dirty="0" smtClean="0">
                <a:solidFill>
                  <a:srgbClr val="000000"/>
                </a:solidFill>
              </a:rPr>
              <a:t>P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2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noProof="0" dirty="0" smtClean="0">
                <a:solidFill>
                  <a:srgbClr val="000000"/>
                </a:solidFill>
              </a:rPr>
              <a:t>E</a:t>
            </a:r>
          </a:p>
        </p:txBody>
      </p:sp>
      <p:sp>
        <p:nvSpPr>
          <p:cNvPr id="3" name="Flowchart: Alternate Process 2"/>
          <p:cNvSpPr/>
          <p:nvPr/>
        </p:nvSpPr>
        <p:spPr>
          <a:xfrm>
            <a:off x="160867" y="797795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 smtClean="0"/>
              <a:t>R1</a:t>
            </a:r>
            <a:endParaRPr lang="en-US" sz="1400" b="1" dirty="0"/>
          </a:p>
        </p:txBody>
      </p:sp>
      <p:sp>
        <p:nvSpPr>
          <p:cNvPr id="51" name="Flowchart: Alternate Process 50"/>
          <p:cNvSpPr/>
          <p:nvPr/>
        </p:nvSpPr>
        <p:spPr>
          <a:xfrm>
            <a:off x="1600200" y="806036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 smtClean="0"/>
              <a:t>R2</a:t>
            </a:r>
            <a:endParaRPr lang="en-US" sz="1400" b="1" dirty="0"/>
          </a:p>
        </p:txBody>
      </p:sp>
      <p:sp>
        <p:nvSpPr>
          <p:cNvPr id="52" name="Flowchart: Alternate Process 51"/>
          <p:cNvSpPr/>
          <p:nvPr/>
        </p:nvSpPr>
        <p:spPr>
          <a:xfrm>
            <a:off x="3124200" y="796160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 smtClean="0"/>
              <a:t>R3</a:t>
            </a:r>
            <a:endParaRPr lang="en-US" sz="1400" b="1" dirty="0"/>
          </a:p>
        </p:txBody>
      </p:sp>
      <p:sp>
        <p:nvSpPr>
          <p:cNvPr id="53" name="Flowchart: Alternate Process 52"/>
          <p:cNvSpPr/>
          <p:nvPr/>
        </p:nvSpPr>
        <p:spPr>
          <a:xfrm>
            <a:off x="4572000" y="802054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 smtClean="0"/>
              <a:t>R4</a:t>
            </a:r>
            <a:endParaRPr lang="en-US" sz="1400" b="1" dirty="0"/>
          </a:p>
        </p:txBody>
      </p:sp>
      <p:sp>
        <p:nvSpPr>
          <p:cNvPr id="54" name="Flowchart: Alternate Process 53"/>
          <p:cNvSpPr/>
          <p:nvPr/>
        </p:nvSpPr>
        <p:spPr>
          <a:xfrm>
            <a:off x="6021407" y="797439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 smtClean="0"/>
              <a:t>R5</a:t>
            </a:r>
            <a:endParaRPr lang="en-US" sz="1400" b="1" dirty="0"/>
          </a:p>
        </p:txBody>
      </p:sp>
      <p:sp>
        <p:nvSpPr>
          <p:cNvPr id="55" name="Flowchart: Alternate Process 54"/>
          <p:cNvSpPr/>
          <p:nvPr/>
        </p:nvSpPr>
        <p:spPr>
          <a:xfrm>
            <a:off x="7475046" y="802054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 smtClean="0"/>
              <a:t>R6</a:t>
            </a:r>
            <a:endParaRPr lang="en-US" sz="1400" b="1" dirty="0"/>
          </a:p>
        </p:txBody>
      </p:sp>
      <p:sp>
        <p:nvSpPr>
          <p:cNvPr id="17" name="TextBox 12"/>
          <p:cNvSpPr txBox="1">
            <a:spLocks noChangeArrowheads="1"/>
          </p:cNvSpPr>
          <p:nvPr/>
        </p:nvSpPr>
        <p:spPr bwMode="auto">
          <a:xfrm>
            <a:off x="160278" y="3904960"/>
            <a:ext cx="1426464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/>
              <a:t>3</a:t>
            </a:r>
            <a:r>
              <a:rPr lang="en-US" sz="1200" dirty="0" smtClean="0"/>
              <a:t>/1</a:t>
            </a:r>
            <a:endParaRPr lang="en-US" sz="1200" kern="0" dirty="0"/>
          </a:p>
        </p:txBody>
      </p:sp>
      <p:sp>
        <p:nvSpPr>
          <p:cNvPr id="18" name="TextBox 21"/>
          <p:cNvSpPr txBox="1">
            <a:spLocks noChangeArrowheads="1"/>
          </p:cNvSpPr>
          <p:nvPr/>
        </p:nvSpPr>
        <p:spPr bwMode="auto">
          <a:xfrm>
            <a:off x="6501462" y="5534749"/>
            <a:ext cx="2485392" cy="830997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  <a:extLst/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 smtClean="0"/>
              <a:t>NPRR930(a</a:t>
            </a:r>
            <a:r>
              <a:rPr lang="en-US" sz="800" b="0" kern="0" dirty="0" smtClean="0"/>
              <a:t>) – O&amp;M portion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 smtClean="0"/>
              <a:t>NPRR935(a) – Sections 4.2.2 (1) (6), 4.2.5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 smtClean="0"/>
              <a:t>NPRR935(b) – Sections 2.1, 2.2, 4.2.3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 smtClean="0"/>
              <a:t>NPRR978(a) – Initial report decommissions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 smtClean="0"/>
              <a:t>PGRR070(b) – Remaining PGRR language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 smtClean="0"/>
              <a:t>SCR781(a</a:t>
            </a:r>
            <a:r>
              <a:rPr lang="en-US" sz="800" b="0" kern="0" dirty="0"/>
              <a:t>) – View / Edit </a:t>
            </a:r>
            <a:r>
              <a:rPr lang="en-US" sz="800" b="0" kern="0" dirty="0" smtClean="0"/>
              <a:t>capability</a:t>
            </a:r>
          </a:p>
        </p:txBody>
      </p:sp>
      <p:sp>
        <p:nvSpPr>
          <p:cNvPr id="19" name="TextBox 13"/>
          <p:cNvSpPr txBox="1">
            <a:spLocks noChangeArrowheads="1"/>
          </p:cNvSpPr>
          <p:nvPr/>
        </p:nvSpPr>
        <p:spPr bwMode="auto">
          <a:xfrm>
            <a:off x="1586742" y="4797042"/>
            <a:ext cx="2977306" cy="249625"/>
          </a:xfrm>
          <a:prstGeom prst="rect">
            <a:avLst/>
          </a:prstGeom>
          <a:solidFill>
            <a:srgbClr val="A1D8FD"/>
          </a:solidFill>
          <a:ln w="1587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i="1" kern="0" dirty="0" smtClean="0">
                <a:solidFill>
                  <a:srgbClr val="000000"/>
                </a:solidFill>
              </a:rPr>
              <a:t>M</a:t>
            </a:r>
            <a:r>
              <a:rPr kumimoji="0" lang="en-US" sz="10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MS/OS Upgrade “Chill”</a:t>
            </a:r>
            <a:endParaRPr kumimoji="0" lang="en-US" sz="10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</p:txBody>
      </p:sp>
      <p:sp>
        <p:nvSpPr>
          <p:cNvPr id="20" name="TextBox 13"/>
          <p:cNvSpPr txBox="1">
            <a:spLocks noChangeArrowheads="1"/>
          </p:cNvSpPr>
          <p:nvPr/>
        </p:nvSpPr>
        <p:spPr bwMode="auto">
          <a:xfrm>
            <a:off x="4564049" y="4800446"/>
            <a:ext cx="2903046" cy="246221"/>
          </a:xfrm>
          <a:prstGeom prst="rect">
            <a:avLst/>
          </a:prstGeom>
          <a:solidFill>
            <a:schemeClr val="accent1">
              <a:lumMod val="75000"/>
            </a:schemeClr>
          </a:solidFill>
          <a:ln w="1587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i="1" kern="0" dirty="0" smtClean="0">
                <a:solidFill>
                  <a:schemeClr val="bg1"/>
                </a:solidFill>
              </a:rPr>
              <a:t>M</a:t>
            </a:r>
            <a:r>
              <a:rPr kumimoji="0" lang="en-US" sz="1000" b="1" i="1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</a:rPr>
              <a:t>MS/OS Upgrade “Freeze”</a:t>
            </a:r>
            <a:endParaRPr kumimoji="0" lang="en-US" sz="1000" b="1" i="1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293429" y="1366501"/>
            <a:ext cx="370549" cy="26161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 smtClean="0">
                <a:latin typeface="Wingdings" panose="05000000000000000000" pitchFamily="2" charset="2"/>
              </a:rPr>
              <a:t>ü</a:t>
            </a:r>
            <a:r>
              <a:rPr lang="en-US" sz="1000" b="1" i="1" kern="0" dirty="0" smtClean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>
                <a:latin typeface="Wingdings" panose="05000000000000000000" pitchFamily="2" charset="2"/>
              </a:rPr>
              <a:t>ü</a:t>
            </a: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400" b="1" i="1" kern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7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100" b="1" i="1" kern="0" dirty="0" smtClean="0">
                <a:solidFill>
                  <a:srgbClr val="000000"/>
                </a:solidFill>
              </a:rPr>
              <a:t> </a:t>
            </a:r>
            <a:endParaRPr lang="en-US" sz="1000" b="1" i="1" kern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1" u="none" strike="noStrike" kern="0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noProof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200" b="1" i="1" kern="0" noProof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noProof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noProof="0" dirty="0" smtClean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100" b="1" i="1" kern="0" dirty="0" smtClean="0">
                <a:solidFill>
                  <a:srgbClr val="000000"/>
                </a:solidFill>
              </a:rPr>
              <a:t> </a:t>
            </a:r>
            <a:endParaRPr lang="en-US" sz="600" b="1" i="1" kern="0" dirty="0">
              <a:solidFill>
                <a:srgbClr val="000000"/>
              </a:solidFill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 smtClean="0">
                <a:latin typeface="Wingdings" panose="05000000000000000000" pitchFamily="2" charset="2"/>
              </a:rPr>
              <a:t>ü</a:t>
            </a:r>
            <a:r>
              <a:rPr kumimoji="0" lang="en-US" sz="10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</a:t>
            </a:r>
          </a:p>
        </p:txBody>
      </p:sp>
      <p:sp>
        <p:nvSpPr>
          <p:cNvPr id="27" name="TextBox 12"/>
          <p:cNvSpPr txBox="1">
            <a:spLocks noChangeArrowheads="1"/>
          </p:cNvSpPr>
          <p:nvPr/>
        </p:nvSpPr>
        <p:spPr bwMode="auto">
          <a:xfrm>
            <a:off x="6021174" y="3067331"/>
            <a:ext cx="1435608" cy="384721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900" dirty="0" smtClean="0">
                <a:solidFill>
                  <a:srgbClr val="FF0000"/>
                </a:solidFill>
              </a:rPr>
              <a:t>November / December</a:t>
            </a:r>
            <a:endParaRPr lang="en-US" sz="900" dirty="0" smtClean="0">
              <a:solidFill>
                <a:srgbClr val="FF0000"/>
              </a:solidFill>
            </a:endParaRPr>
          </a:p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 smtClean="0"/>
              <a:t>Off-Cycle</a:t>
            </a:r>
          </a:p>
        </p:txBody>
      </p:sp>
      <p:sp>
        <p:nvSpPr>
          <p:cNvPr id="25" name="TextBox 12"/>
          <p:cNvSpPr txBox="1">
            <a:spLocks noChangeArrowheads="1"/>
          </p:cNvSpPr>
          <p:nvPr/>
        </p:nvSpPr>
        <p:spPr bwMode="auto">
          <a:xfrm>
            <a:off x="146686" y="1902106"/>
            <a:ext cx="1453648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 smtClean="0"/>
              <a:t>1/1</a:t>
            </a:r>
            <a:endParaRPr lang="en-US" sz="1200" kern="0" dirty="0"/>
          </a:p>
        </p:txBody>
      </p:sp>
      <p:sp>
        <p:nvSpPr>
          <p:cNvPr id="31" name="TextBox 12"/>
          <p:cNvSpPr txBox="1">
            <a:spLocks noChangeArrowheads="1"/>
          </p:cNvSpPr>
          <p:nvPr/>
        </p:nvSpPr>
        <p:spPr bwMode="auto">
          <a:xfrm>
            <a:off x="7467600" y="1856601"/>
            <a:ext cx="1512475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 smtClean="0"/>
              <a:t>2021 Go-Lives</a:t>
            </a:r>
            <a:endParaRPr lang="en-US" sz="1200" b="0" kern="0" dirty="0"/>
          </a:p>
        </p:txBody>
      </p:sp>
      <p:sp>
        <p:nvSpPr>
          <p:cNvPr id="35" name="TextBox 34"/>
          <p:cNvSpPr txBox="1"/>
          <p:nvPr/>
        </p:nvSpPr>
        <p:spPr>
          <a:xfrm>
            <a:off x="8638633" y="1366500"/>
            <a:ext cx="370549" cy="37548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 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200" b="1" i="1" kern="0" dirty="0" smtClean="0">
                <a:solidFill>
                  <a:srgbClr val="000000"/>
                </a:solidFill>
              </a:rPr>
              <a:t> </a:t>
            </a:r>
            <a:r>
              <a:rPr lang="en-US" sz="1000" b="1" i="1" kern="0" dirty="0" smtClean="0">
                <a:solidFill>
                  <a:srgbClr val="000000"/>
                </a:solidFill>
              </a:rPr>
              <a:t>I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7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9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800" b="1" i="1" kern="0" dirty="0" smtClean="0">
                <a:solidFill>
                  <a:srgbClr val="000000"/>
                </a:solidFill>
              </a:rPr>
              <a:t>NS</a:t>
            </a: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800" b="1" i="1" kern="0" dirty="0" smtClean="0">
                <a:solidFill>
                  <a:srgbClr val="000000"/>
                </a:solidFill>
              </a:rPr>
              <a:t>NS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800" b="1" i="1" kern="0" dirty="0" smtClean="0">
                <a:solidFill>
                  <a:srgbClr val="000000"/>
                </a:solidFill>
              </a:rPr>
              <a:t>P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800" b="1" i="1" kern="0" dirty="0" smtClean="0">
                <a:solidFill>
                  <a:srgbClr val="000000"/>
                </a:solidFill>
              </a:rPr>
              <a:t>NS</a:t>
            </a:r>
            <a:r>
              <a:rPr lang="en-US" sz="800" b="1" i="1" kern="0" noProof="0" dirty="0" smtClean="0">
                <a:solidFill>
                  <a:srgbClr val="000000"/>
                </a:solidFill>
              </a:rPr>
              <a:t> </a:t>
            </a:r>
            <a:endParaRPr lang="en-US" sz="1000" b="1" i="1" kern="0" noProof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800" b="1" i="1" kern="0" noProof="0" dirty="0" smtClean="0">
                <a:solidFill>
                  <a:srgbClr val="000000"/>
                </a:solidFill>
              </a:rPr>
              <a:t>NS</a:t>
            </a:r>
            <a:endParaRPr lang="en-US" sz="1000" b="1" i="1" kern="0" noProof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800" b="1" i="1" kern="0" noProof="0" dirty="0" smtClean="0">
                <a:solidFill>
                  <a:srgbClr val="000000"/>
                </a:solidFill>
              </a:rPr>
              <a:t>NS</a:t>
            </a:r>
            <a:endParaRPr lang="en-US" sz="1000" b="1" i="1" kern="0" noProof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800" b="1" i="1" kern="0" dirty="0" smtClean="0">
                <a:solidFill>
                  <a:srgbClr val="000000"/>
                </a:solidFill>
              </a:rPr>
              <a:t>NS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800" b="1" i="1" kern="0" dirty="0">
                <a:solidFill>
                  <a:srgbClr val="000000"/>
                </a:solidFill>
              </a:rPr>
              <a:t>P</a:t>
            </a:r>
            <a:endParaRPr lang="en-US" sz="1000" b="1" i="1" kern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noProof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800" b="1" i="1" kern="0" dirty="0" smtClean="0">
                <a:solidFill>
                  <a:srgbClr val="000000"/>
                </a:solidFill>
              </a:rPr>
              <a:t>I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800" b="1" i="1" kern="0" dirty="0" smtClean="0">
                <a:solidFill>
                  <a:srgbClr val="000000"/>
                </a:solidFill>
              </a:rPr>
              <a:t>P</a:t>
            </a:r>
            <a:endParaRPr lang="en-US" sz="800" b="1" i="1" kern="0" noProof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noProof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800" b="1" i="1" kern="0" noProof="0" dirty="0" smtClean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800" b="1" i="1" kern="0" noProof="0" dirty="0" smtClean="0">
                <a:solidFill>
                  <a:srgbClr val="000000"/>
                </a:solidFill>
              </a:rPr>
              <a:t>NS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800" b="1" i="1" kern="0" noProof="0" dirty="0" smtClean="0">
                <a:solidFill>
                  <a:srgbClr val="000000"/>
                </a:solidFill>
              </a:rPr>
              <a:t>E </a:t>
            </a:r>
            <a:endParaRPr lang="en-US" sz="1000" b="1" i="1" kern="0" noProof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800" b="1" i="1" kern="0" noProof="0" dirty="0" smtClean="0">
                <a:solidFill>
                  <a:srgbClr val="000000"/>
                </a:solidFill>
              </a:rPr>
              <a:t>E</a:t>
            </a: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500" b="1" i="1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800" b="1" i="1" kern="0" dirty="0" smtClean="0">
                <a:solidFill>
                  <a:srgbClr val="000000"/>
                </a:solidFill>
              </a:rPr>
              <a:t>NS</a:t>
            </a:r>
            <a:endParaRPr kumimoji="0" lang="en-US" sz="800" b="1" i="1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46" name="TextBox 12"/>
          <p:cNvSpPr txBox="1">
            <a:spLocks noChangeArrowheads="1"/>
          </p:cNvSpPr>
          <p:nvPr/>
        </p:nvSpPr>
        <p:spPr bwMode="auto">
          <a:xfrm>
            <a:off x="4572000" y="2882595"/>
            <a:ext cx="1444752" cy="461665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strike="sngStrike" dirty="0" smtClean="0"/>
              <a:t>September</a:t>
            </a:r>
          </a:p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strike="sngStrike" dirty="0" smtClean="0"/>
              <a:t>Off-Cycle</a:t>
            </a:r>
            <a:endParaRPr lang="en-US" sz="1200" strike="sngStrike" dirty="0" smtClean="0">
              <a:solidFill>
                <a:srgbClr val="FF0000"/>
              </a:solidFill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5690887" y="1357972"/>
            <a:ext cx="370549" cy="22313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noProof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100" b="1" i="1" kern="0" noProof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300" b="1" i="1" kern="0" noProof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3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300" b="1" i="1" kern="0" noProof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400" b="1" i="1" kern="0" noProof="0" dirty="0" smtClean="0">
                <a:solidFill>
                  <a:srgbClr val="000000"/>
                </a:solidFill>
              </a:rPr>
              <a:t> </a:t>
            </a:r>
            <a:endParaRPr lang="en-US" sz="1000" b="1" i="1" kern="0" noProof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noProof="0" dirty="0" smtClean="0">
                <a:solidFill>
                  <a:srgbClr val="000000"/>
                </a:solidFill>
              </a:rPr>
              <a:t> </a:t>
            </a:r>
            <a:r>
              <a:rPr kumimoji="0" lang="en-US" sz="10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</a:t>
            </a:r>
          </a:p>
        </p:txBody>
      </p:sp>
      <p:sp>
        <p:nvSpPr>
          <p:cNvPr id="39" name="TextBox 12"/>
          <p:cNvSpPr txBox="1">
            <a:spLocks noChangeArrowheads="1"/>
          </p:cNvSpPr>
          <p:nvPr/>
        </p:nvSpPr>
        <p:spPr bwMode="auto">
          <a:xfrm>
            <a:off x="147302" y="2720906"/>
            <a:ext cx="1444752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 smtClean="0"/>
              <a:t>1/19</a:t>
            </a:r>
            <a:endParaRPr lang="en-US" sz="1200" kern="0" dirty="0"/>
          </a:p>
        </p:txBody>
      </p:sp>
      <p:sp>
        <p:nvSpPr>
          <p:cNvPr id="41" name="TextBox 40"/>
          <p:cNvSpPr txBox="1"/>
          <p:nvPr/>
        </p:nvSpPr>
        <p:spPr>
          <a:xfrm>
            <a:off x="7184983" y="3469999"/>
            <a:ext cx="37054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 </a:t>
            </a:r>
            <a:endParaRPr kumimoji="0" lang="en-US" sz="1000" b="1" i="1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1290090" y="2229464"/>
            <a:ext cx="37054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>
                <a:latin typeface="Wingdings" panose="05000000000000000000" pitchFamily="2" charset="2"/>
              </a:rPr>
              <a:t>ü</a:t>
            </a:r>
            <a:endParaRPr lang="en-US" sz="500" b="1" i="1" kern="0" noProof="0" dirty="0">
              <a:solidFill>
                <a:srgbClr val="000000"/>
              </a:solidFill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300" dirty="0" smtClean="0">
              <a:latin typeface="Wingdings" panose="05000000000000000000" pitchFamily="2" charset="2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 smtClean="0">
                <a:latin typeface="Wingdings" panose="05000000000000000000" pitchFamily="2" charset="2"/>
              </a:rPr>
              <a:t>ü</a:t>
            </a:r>
            <a:r>
              <a:rPr lang="en-US" sz="1000" b="1" i="1" kern="0" noProof="0" dirty="0" smtClean="0">
                <a:solidFill>
                  <a:srgbClr val="000000"/>
                </a:solidFill>
              </a:rPr>
              <a:t> </a:t>
            </a:r>
            <a:r>
              <a:rPr kumimoji="0" lang="en-US" sz="10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</a:t>
            </a:r>
          </a:p>
        </p:txBody>
      </p:sp>
      <p:graphicFrame>
        <p:nvGraphicFramePr>
          <p:cNvPr id="38" name="Table 3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88966459"/>
              </p:ext>
            </p:extLst>
          </p:nvPr>
        </p:nvGraphicFramePr>
        <p:xfrm>
          <a:off x="176358" y="5047856"/>
          <a:ext cx="8807363" cy="464820"/>
        </p:xfrm>
        <a:graphic>
          <a:graphicData uri="http://schemas.openxmlformats.org/drawingml/2006/table">
            <a:tbl>
              <a:tblPr firstRow="1" bandRow="1"/>
              <a:tblGrid>
                <a:gridCol w="919754"/>
                <a:gridCol w="1189888"/>
                <a:gridCol w="1828800"/>
                <a:gridCol w="4868921"/>
              </a:tblGrid>
              <a:tr h="196622"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TBD Items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b="0" dirty="0" smtClean="0">
                          <a:solidFill>
                            <a:schemeClr val="tx1"/>
                          </a:solidFill>
                        </a:rPr>
                        <a:t>2017</a:t>
                      </a:r>
                      <a:endParaRPr lang="en-US" sz="105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b="0" dirty="0" smtClean="0">
                          <a:solidFill>
                            <a:schemeClr val="tx1"/>
                          </a:solidFill>
                        </a:rPr>
                        <a:t>2018</a:t>
                      </a:r>
                      <a:endParaRPr lang="en-US" sz="105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b="0" dirty="0" smtClean="0">
                          <a:solidFill>
                            <a:schemeClr val="tx1"/>
                          </a:solidFill>
                        </a:rPr>
                        <a:t>2019 / 2020</a:t>
                      </a:r>
                      <a:endParaRPr lang="en-US" sz="105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</a:tr>
              <a:tr h="203547">
                <a:tc vMerge="1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800" b="0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0" strike="noStrike" dirty="0" smtClean="0">
                          <a:solidFill>
                            <a:schemeClr val="tx1"/>
                          </a:solidFill>
                        </a:rPr>
                        <a:t>NPRR702, NPRR829</a:t>
                      </a:r>
                      <a:endParaRPr lang="en-US" sz="800" b="0" strike="sngStrike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0" strike="noStrike" baseline="0" dirty="0" smtClean="0">
                          <a:solidFill>
                            <a:schemeClr val="tx1"/>
                          </a:solidFill>
                        </a:rPr>
                        <a:t>NPRR825(b), NPRR867, NPRR841</a:t>
                      </a:r>
                      <a:endParaRPr lang="en-US" sz="800" b="0" strike="sngStrike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0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NPRRs: 826, 879, 885, 918, 930, 935(b), 939, 962, 965, 974, PGRR066, SCR800, SCR805</a:t>
                      </a:r>
                      <a:endParaRPr lang="en-US" sz="800" b="0" strike="sngStrike" kern="120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tint val="40000"/>
                      </a:srgbClr>
                    </a:solidFill>
                  </a:tcPr>
                </a:tc>
              </a:tr>
            </a:tbl>
          </a:graphicData>
        </a:graphic>
      </p:graphicFrame>
      <p:sp>
        <p:nvSpPr>
          <p:cNvPr id="42" name="TextBox 41"/>
          <p:cNvSpPr txBox="1"/>
          <p:nvPr/>
        </p:nvSpPr>
        <p:spPr>
          <a:xfrm>
            <a:off x="1286994" y="3028336"/>
            <a:ext cx="37054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 smtClean="0">
                <a:latin typeface="Wingdings" panose="05000000000000000000" pitchFamily="2" charset="2"/>
              </a:rPr>
              <a:t>ü</a:t>
            </a:r>
            <a:endParaRPr lang="en-US" sz="500" b="1" i="1" kern="0" noProof="0" dirty="0">
              <a:solidFill>
                <a:srgbClr val="000000"/>
              </a:solidFill>
            </a:endParaRPr>
          </a:p>
        </p:txBody>
      </p:sp>
      <p:sp>
        <p:nvSpPr>
          <p:cNvPr id="44" name="TextBox 43"/>
          <p:cNvSpPr txBox="1"/>
          <p:nvPr/>
        </p:nvSpPr>
        <p:spPr>
          <a:xfrm rot="16200000">
            <a:off x="2680588" y="2475144"/>
            <a:ext cx="117211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i="1" dirty="0" smtClean="0"/>
              <a:t>CMM Release 2a</a:t>
            </a:r>
            <a:endParaRPr lang="en-US" sz="1000" i="1" dirty="0"/>
          </a:p>
        </p:txBody>
      </p:sp>
      <p:sp>
        <p:nvSpPr>
          <p:cNvPr id="45" name="Left Brace 44"/>
          <p:cNvSpPr/>
          <p:nvPr/>
        </p:nvSpPr>
        <p:spPr>
          <a:xfrm>
            <a:off x="3337858" y="2235909"/>
            <a:ext cx="153463" cy="678615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TextBox 12"/>
          <p:cNvSpPr txBox="1">
            <a:spLocks noChangeArrowheads="1"/>
          </p:cNvSpPr>
          <p:nvPr/>
        </p:nvSpPr>
        <p:spPr bwMode="auto">
          <a:xfrm>
            <a:off x="152400" y="3304401"/>
            <a:ext cx="1444752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 smtClean="0"/>
              <a:t>1/30</a:t>
            </a:r>
            <a:endParaRPr lang="en-US" sz="1200" kern="0" dirty="0"/>
          </a:p>
        </p:txBody>
      </p:sp>
      <p:sp>
        <p:nvSpPr>
          <p:cNvPr id="49" name="TextBox 12"/>
          <p:cNvSpPr txBox="1">
            <a:spLocks noChangeArrowheads="1"/>
          </p:cNvSpPr>
          <p:nvPr/>
        </p:nvSpPr>
        <p:spPr bwMode="auto">
          <a:xfrm>
            <a:off x="3110297" y="4053815"/>
            <a:ext cx="1444752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 smtClean="0"/>
              <a:t>8/1</a:t>
            </a:r>
            <a:endParaRPr lang="en-US" sz="1200" kern="0" dirty="0"/>
          </a:p>
        </p:txBody>
      </p:sp>
      <p:sp>
        <p:nvSpPr>
          <p:cNvPr id="50" name="TextBox 12"/>
          <p:cNvSpPr txBox="1">
            <a:spLocks noChangeArrowheads="1"/>
          </p:cNvSpPr>
          <p:nvPr/>
        </p:nvSpPr>
        <p:spPr bwMode="auto">
          <a:xfrm>
            <a:off x="6022848" y="1981200"/>
            <a:ext cx="1444752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 smtClean="0">
                <a:solidFill>
                  <a:srgbClr val="FF0000"/>
                </a:solidFill>
              </a:rPr>
              <a:t>November</a:t>
            </a:r>
            <a:endParaRPr lang="en-US" sz="1200" kern="0" dirty="0">
              <a:solidFill>
                <a:srgbClr val="FF0000"/>
              </a:solidFill>
            </a:endParaRPr>
          </a:p>
        </p:txBody>
      </p:sp>
      <p:sp>
        <p:nvSpPr>
          <p:cNvPr id="56" name="TextBox 12"/>
          <p:cNvSpPr txBox="1">
            <a:spLocks noChangeArrowheads="1"/>
          </p:cNvSpPr>
          <p:nvPr/>
        </p:nvSpPr>
        <p:spPr bwMode="auto">
          <a:xfrm>
            <a:off x="4488291" y="3717679"/>
            <a:ext cx="1683909" cy="415498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 smtClean="0"/>
              <a:t>RIOO – </a:t>
            </a:r>
            <a:r>
              <a:rPr lang="en-US" sz="1200" dirty="0" smtClean="0">
                <a:solidFill>
                  <a:srgbClr val="FF0000"/>
                </a:solidFill>
              </a:rPr>
              <a:t>9/3</a:t>
            </a:r>
          </a:p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900" b="0" kern="0" dirty="0" smtClean="0"/>
              <a:t>RARF Go-Live - View/Update</a:t>
            </a:r>
            <a:endParaRPr lang="en-US" sz="900" b="0" kern="0" dirty="0"/>
          </a:p>
        </p:txBody>
      </p:sp>
      <p:sp>
        <p:nvSpPr>
          <p:cNvPr id="58" name="TextBox 57"/>
          <p:cNvSpPr txBox="1"/>
          <p:nvPr/>
        </p:nvSpPr>
        <p:spPr>
          <a:xfrm>
            <a:off x="1293429" y="4206145"/>
            <a:ext cx="370549" cy="877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 smtClean="0">
                <a:latin typeface="Wingdings" panose="05000000000000000000" pitchFamily="2" charset="2"/>
              </a:rPr>
              <a:t>ü</a:t>
            </a:r>
            <a:r>
              <a:rPr lang="en-US" sz="1000" b="1" i="1" kern="0" dirty="0" smtClean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300" b="1" i="1" kern="0" dirty="0">
              <a:solidFill>
                <a:srgbClr val="000000"/>
              </a:solidFill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>
                <a:latin typeface="Wingdings" panose="05000000000000000000" pitchFamily="2" charset="2"/>
              </a:rPr>
              <a:t>ü</a:t>
            </a: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300" b="1" i="1" kern="0" dirty="0" smtClean="0">
              <a:solidFill>
                <a:srgbClr val="000000"/>
              </a:solidFill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>
                <a:latin typeface="Wingdings" panose="05000000000000000000" pitchFamily="2" charset="2"/>
              </a:rPr>
              <a:t>ü</a:t>
            </a:r>
            <a:endParaRPr lang="en-US" sz="1200" dirty="0" smtClean="0">
              <a:latin typeface="Wingdings" panose="05000000000000000000" pitchFamily="2" charset="2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300" b="1" i="1" kern="0" dirty="0">
              <a:solidFill>
                <a:srgbClr val="000000"/>
              </a:solidFill>
              <a:latin typeface="Wingdings" panose="05000000000000000000" pitchFamily="2" charset="2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 smtClean="0">
                <a:latin typeface="Wingdings" panose="05000000000000000000" pitchFamily="2" charset="2"/>
              </a:rPr>
              <a:t>ü</a:t>
            </a:r>
            <a:endParaRPr lang="en-US" sz="500" b="1" i="1" kern="0" dirty="0">
              <a:solidFill>
                <a:srgbClr val="000000"/>
              </a:solidFill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2778095" y="1357405"/>
            <a:ext cx="370549" cy="11541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 smtClean="0">
                <a:latin typeface="Wingdings" panose="05000000000000000000" pitchFamily="2" charset="2"/>
              </a:rPr>
              <a:t>ü</a:t>
            </a:r>
            <a:r>
              <a:rPr lang="en-US" sz="1000" b="1" i="1" kern="0" dirty="0" smtClean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>
                <a:latin typeface="Wingdings" panose="05000000000000000000" pitchFamily="2" charset="2"/>
              </a:rPr>
              <a:t>ü</a:t>
            </a: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300" b="1" i="1" kern="0" dirty="0" smtClean="0">
              <a:solidFill>
                <a:srgbClr val="000000"/>
              </a:solidFill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>
                <a:latin typeface="Wingdings" panose="05000000000000000000" pitchFamily="2" charset="2"/>
              </a:rPr>
              <a:t>ü</a:t>
            </a:r>
            <a:endParaRPr lang="en-US" sz="1200" dirty="0" smtClean="0">
              <a:latin typeface="Wingdings" panose="05000000000000000000" pitchFamily="2" charset="2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400" b="1" i="1" kern="0" dirty="0">
              <a:solidFill>
                <a:srgbClr val="000000"/>
              </a:solidFill>
              <a:latin typeface="Wingdings" panose="05000000000000000000" pitchFamily="2" charset="2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 smtClean="0">
                <a:latin typeface="Wingdings" panose="05000000000000000000" pitchFamily="2" charset="2"/>
              </a:rPr>
              <a:t>ü</a:t>
            </a:r>
            <a:endParaRPr lang="en-US" sz="1000" b="1" i="1" kern="0" dirty="0">
              <a:solidFill>
                <a:srgbClr val="000000"/>
              </a:solidFill>
              <a:latin typeface="Wingdings" panose="05000000000000000000" pitchFamily="2" charset="2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500" dirty="0" smtClean="0">
              <a:latin typeface="Wingdings" panose="05000000000000000000" pitchFamily="2" charset="2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 smtClean="0">
                <a:latin typeface="Wingdings" panose="05000000000000000000" pitchFamily="2" charset="2"/>
              </a:rPr>
              <a:t>ü</a:t>
            </a:r>
            <a:endParaRPr lang="en-US" sz="700" b="1" i="1" kern="0" dirty="0">
              <a:solidFill>
                <a:srgbClr val="000000"/>
              </a:solidFill>
            </a:endParaRPr>
          </a:p>
        </p:txBody>
      </p:sp>
      <p:sp>
        <p:nvSpPr>
          <p:cNvPr id="61" name="TextBox 12"/>
          <p:cNvSpPr txBox="1">
            <a:spLocks noChangeArrowheads="1"/>
          </p:cNvSpPr>
          <p:nvPr/>
        </p:nvSpPr>
        <p:spPr bwMode="auto">
          <a:xfrm>
            <a:off x="1590676" y="3906683"/>
            <a:ext cx="1517904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/>
              <a:t>5</a:t>
            </a:r>
            <a:r>
              <a:rPr lang="en-US" sz="1200" dirty="0" smtClean="0"/>
              <a:t>/1</a:t>
            </a:r>
            <a:endParaRPr lang="en-US" sz="1200" kern="0" dirty="0"/>
          </a:p>
        </p:txBody>
      </p:sp>
      <p:sp>
        <p:nvSpPr>
          <p:cNvPr id="62" name="TextBox 61"/>
          <p:cNvSpPr txBox="1"/>
          <p:nvPr/>
        </p:nvSpPr>
        <p:spPr>
          <a:xfrm>
            <a:off x="2807981" y="4206145"/>
            <a:ext cx="37054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 smtClean="0">
                <a:latin typeface="Wingdings" panose="05000000000000000000" pitchFamily="2" charset="2"/>
              </a:rPr>
              <a:t>ü</a:t>
            </a:r>
            <a:endParaRPr lang="en-US" sz="500" b="1" i="1" kern="0" noProof="0" dirty="0">
              <a:solidFill>
                <a:srgbClr val="000000"/>
              </a:solidFill>
            </a:endParaRPr>
          </a:p>
        </p:txBody>
      </p:sp>
      <p:sp>
        <p:nvSpPr>
          <p:cNvPr id="63" name="TextBox 12"/>
          <p:cNvSpPr txBox="1">
            <a:spLocks noChangeArrowheads="1"/>
          </p:cNvSpPr>
          <p:nvPr/>
        </p:nvSpPr>
        <p:spPr bwMode="auto">
          <a:xfrm>
            <a:off x="3120074" y="3238212"/>
            <a:ext cx="1451926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 smtClean="0"/>
              <a:t>7/1</a:t>
            </a:r>
            <a:endParaRPr lang="en-US" sz="1200" kern="0" dirty="0"/>
          </a:p>
        </p:txBody>
      </p:sp>
      <p:sp>
        <p:nvSpPr>
          <p:cNvPr id="66" name="TextBox 65"/>
          <p:cNvSpPr txBox="1"/>
          <p:nvPr/>
        </p:nvSpPr>
        <p:spPr>
          <a:xfrm>
            <a:off x="4272610" y="1346426"/>
            <a:ext cx="370549" cy="11541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 smtClean="0">
                <a:latin typeface="Wingdings" panose="05000000000000000000" pitchFamily="2" charset="2"/>
              </a:rPr>
              <a:t>ü</a:t>
            </a:r>
            <a:r>
              <a:rPr lang="en-US" sz="1000" b="1" i="1" kern="0" dirty="0" smtClean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>
                <a:latin typeface="Wingdings" panose="05000000000000000000" pitchFamily="2" charset="2"/>
              </a:rPr>
              <a:t>ü</a:t>
            </a: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300" b="1" i="1" kern="0" dirty="0" smtClean="0">
              <a:solidFill>
                <a:srgbClr val="000000"/>
              </a:solidFill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>
                <a:latin typeface="Wingdings" panose="05000000000000000000" pitchFamily="2" charset="2"/>
              </a:rPr>
              <a:t>ü</a:t>
            </a:r>
            <a:endParaRPr lang="en-US" sz="1200" dirty="0" smtClean="0">
              <a:latin typeface="Wingdings" panose="05000000000000000000" pitchFamily="2" charset="2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400" b="1" i="1" kern="0" dirty="0">
              <a:solidFill>
                <a:srgbClr val="000000"/>
              </a:solidFill>
              <a:latin typeface="Wingdings" panose="05000000000000000000" pitchFamily="2" charset="2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 smtClean="0">
                <a:latin typeface="Wingdings" panose="05000000000000000000" pitchFamily="2" charset="2"/>
              </a:rPr>
              <a:t>ü</a:t>
            </a:r>
            <a:endParaRPr lang="en-US" sz="1000" b="1" i="1" kern="0" dirty="0">
              <a:solidFill>
                <a:srgbClr val="000000"/>
              </a:solidFill>
              <a:latin typeface="Wingdings" panose="05000000000000000000" pitchFamily="2" charset="2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500" dirty="0" smtClean="0">
              <a:latin typeface="Wingdings" panose="05000000000000000000" pitchFamily="2" charset="2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 smtClean="0">
                <a:latin typeface="Wingdings" panose="05000000000000000000" pitchFamily="2" charset="2"/>
              </a:rPr>
              <a:t>ü</a:t>
            </a:r>
            <a:endParaRPr lang="en-US" sz="700" b="1" i="1" kern="0" dirty="0">
              <a:solidFill>
                <a:srgbClr val="000000"/>
              </a:solidFill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4278454" y="2462630"/>
            <a:ext cx="37054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 smtClean="0">
                <a:latin typeface="Wingdings" panose="05000000000000000000" pitchFamily="2" charset="2"/>
              </a:rPr>
              <a:t>ü</a:t>
            </a:r>
            <a:r>
              <a:rPr lang="en-US" sz="1000" b="1" i="1" kern="0" dirty="0" smtClean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>
                <a:latin typeface="Wingdings" panose="05000000000000000000" pitchFamily="2" charset="2"/>
              </a:rPr>
              <a:t>ü</a:t>
            </a: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300" b="1" i="1" kern="0" dirty="0" smtClean="0">
              <a:solidFill>
                <a:srgbClr val="000000"/>
              </a:solidFill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 smtClean="0">
                <a:latin typeface="Wingdings" panose="05000000000000000000" pitchFamily="2" charset="2"/>
              </a:rPr>
              <a:t>ü</a:t>
            </a:r>
          </a:p>
        </p:txBody>
      </p:sp>
      <p:sp>
        <p:nvSpPr>
          <p:cNvPr id="68" name="TextBox 67"/>
          <p:cNvSpPr txBox="1"/>
          <p:nvPr/>
        </p:nvSpPr>
        <p:spPr>
          <a:xfrm>
            <a:off x="4224084" y="3566683"/>
            <a:ext cx="37054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>
                <a:latin typeface="Wingdings" panose="05000000000000000000" pitchFamily="2" charset="2"/>
              </a:rPr>
              <a:t>ü</a:t>
            </a:r>
            <a:endParaRPr lang="en-US" sz="500" b="1" i="1" kern="0" noProof="0" dirty="0">
              <a:solidFill>
                <a:srgbClr val="000000"/>
              </a:solidFill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300" dirty="0" smtClean="0">
              <a:latin typeface="Wingdings" panose="05000000000000000000" pitchFamily="2" charset="2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 smtClean="0">
                <a:latin typeface="Wingdings" panose="05000000000000000000" pitchFamily="2" charset="2"/>
              </a:rPr>
              <a:t>ü</a:t>
            </a:r>
            <a:r>
              <a:rPr lang="en-US" sz="1000" b="1" i="1" kern="0" noProof="0" dirty="0" smtClean="0">
                <a:solidFill>
                  <a:srgbClr val="000000"/>
                </a:solidFill>
              </a:rPr>
              <a:t> </a:t>
            </a:r>
            <a:r>
              <a:rPr kumimoji="0" lang="en-US" sz="10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</a:t>
            </a:r>
          </a:p>
        </p:txBody>
      </p:sp>
      <p:sp>
        <p:nvSpPr>
          <p:cNvPr id="59" name="TextBox 12"/>
          <p:cNvSpPr txBox="1">
            <a:spLocks noChangeArrowheads="1"/>
          </p:cNvSpPr>
          <p:nvPr/>
        </p:nvSpPr>
        <p:spPr bwMode="auto">
          <a:xfrm>
            <a:off x="6010129" y="4121699"/>
            <a:ext cx="1453657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 smtClean="0">
                <a:solidFill>
                  <a:srgbClr val="FF0000"/>
                </a:solidFill>
              </a:rPr>
              <a:t>2024</a:t>
            </a:r>
            <a:r>
              <a:rPr lang="en-US" sz="1200" dirty="0" smtClean="0"/>
              <a:t> </a:t>
            </a:r>
            <a:r>
              <a:rPr lang="en-US" sz="1200" dirty="0" smtClean="0"/>
              <a:t>Go-Lives</a:t>
            </a:r>
            <a:endParaRPr lang="en-US" sz="1200" b="0" kern="0" dirty="0"/>
          </a:p>
        </p:txBody>
      </p:sp>
      <p:sp>
        <p:nvSpPr>
          <p:cNvPr id="64" name="TextBox 63"/>
          <p:cNvSpPr txBox="1"/>
          <p:nvPr/>
        </p:nvSpPr>
        <p:spPr>
          <a:xfrm>
            <a:off x="5704481" y="1381119"/>
            <a:ext cx="370549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 smtClean="0">
                <a:latin typeface="Wingdings" panose="05000000000000000000" pitchFamily="2" charset="2"/>
              </a:rPr>
              <a:t>ü</a:t>
            </a:r>
            <a:r>
              <a:rPr lang="en-US" sz="1000" b="1" i="1" kern="0" dirty="0" smtClean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300" b="1" i="1" kern="0" dirty="0">
              <a:solidFill>
                <a:srgbClr val="000000"/>
              </a:solidFill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>
                <a:latin typeface="Wingdings" panose="05000000000000000000" pitchFamily="2" charset="2"/>
              </a:rPr>
              <a:t>ü</a:t>
            </a: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300" b="1" i="1" kern="0" dirty="0" smtClean="0">
              <a:solidFill>
                <a:srgbClr val="000000"/>
              </a:solidFill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 smtClean="0">
                <a:latin typeface="Wingdings" panose="05000000000000000000" pitchFamily="2" charset="2"/>
              </a:rPr>
              <a:t>ü</a:t>
            </a:r>
          </a:p>
        </p:txBody>
      </p:sp>
      <p:cxnSp>
        <p:nvCxnSpPr>
          <p:cNvPr id="65" name="Straight Arrow Connector 64"/>
          <p:cNvCxnSpPr/>
          <p:nvPr/>
        </p:nvCxnSpPr>
        <p:spPr>
          <a:xfrm flipV="1">
            <a:off x="5725739" y="2575216"/>
            <a:ext cx="717039" cy="86573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TextBox 68"/>
          <p:cNvSpPr txBox="1"/>
          <p:nvPr/>
        </p:nvSpPr>
        <p:spPr>
          <a:xfrm>
            <a:off x="8523977" y="4061652"/>
            <a:ext cx="513918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On Hold</a:t>
            </a:r>
          </a:p>
        </p:txBody>
      </p:sp>
      <p:cxnSp>
        <p:nvCxnSpPr>
          <p:cNvPr id="70" name="Straight Arrow Connector 69"/>
          <p:cNvCxnSpPr/>
          <p:nvPr/>
        </p:nvCxnSpPr>
        <p:spPr>
          <a:xfrm>
            <a:off x="7539766" y="2286000"/>
            <a:ext cx="353181" cy="146301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Arrow Connector 70"/>
          <p:cNvCxnSpPr/>
          <p:nvPr/>
        </p:nvCxnSpPr>
        <p:spPr>
          <a:xfrm flipH="1">
            <a:off x="7535309" y="1493640"/>
            <a:ext cx="338282" cy="792360"/>
          </a:xfrm>
          <a:prstGeom prst="straightConnector1">
            <a:avLst/>
          </a:prstGeom>
          <a:ln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76309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7391400" cy="518318"/>
          </a:xfrm>
        </p:spPr>
        <p:txBody>
          <a:bodyPr/>
          <a:lstStyle/>
          <a:p>
            <a:r>
              <a:rPr lang="en-US" sz="2200" dirty="0"/>
              <a:t>NPRR885 Must-Run Alternative (MRA) – Update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8240" y="1219200"/>
            <a:ext cx="8949560" cy="4038600"/>
          </a:xfrm>
        </p:spPr>
        <p:txBody>
          <a:bodyPr/>
          <a:lstStyle/>
          <a:p>
            <a:pPr lvl="0"/>
            <a:r>
              <a:rPr lang="en-US" sz="1800" dirty="0" smtClean="0"/>
              <a:t>At the July PRS, ERCOT noted </a:t>
            </a:r>
            <a:r>
              <a:rPr lang="en-US" sz="1800" dirty="0"/>
              <a:t>exploring NPRR885 implementation </a:t>
            </a:r>
            <a:r>
              <a:rPr lang="en-US" sz="1800" dirty="0" smtClean="0"/>
              <a:t>alternatives</a:t>
            </a:r>
          </a:p>
          <a:p>
            <a:pPr lvl="1"/>
            <a:r>
              <a:rPr lang="en-US" sz="1800" dirty="0"/>
              <a:t>P</a:t>
            </a:r>
            <a:r>
              <a:rPr lang="en-US" sz="1800" dirty="0" smtClean="0"/>
              <a:t>roject is now “On Hold”</a:t>
            </a:r>
          </a:p>
          <a:p>
            <a:pPr lvl="0"/>
            <a:endParaRPr lang="en-US" sz="1600" dirty="0"/>
          </a:p>
          <a:p>
            <a:pPr lvl="0"/>
            <a:r>
              <a:rPr lang="en-US" sz="1800" dirty="0" smtClean="0"/>
              <a:t>During Planning, ERCOT found </a:t>
            </a:r>
            <a:r>
              <a:rPr lang="en-US" sz="1800" dirty="0"/>
              <a:t>the project was </a:t>
            </a:r>
            <a:r>
              <a:rPr lang="en-US" sz="1800" dirty="0" smtClean="0"/>
              <a:t>extremely </a:t>
            </a:r>
            <a:r>
              <a:rPr lang="en-US" sz="1800" dirty="0"/>
              <a:t>complex and </a:t>
            </a:r>
            <a:r>
              <a:rPr lang="en-US" sz="1800" dirty="0" smtClean="0"/>
              <a:t>created resource </a:t>
            </a:r>
            <a:r>
              <a:rPr lang="en-US" sz="1800" dirty="0"/>
              <a:t>conflicts with </a:t>
            </a:r>
            <a:r>
              <a:rPr lang="en-US" sz="1800" dirty="0" smtClean="0"/>
              <a:t>other priority </a:t>
            </a:r>
            <a:r>
              <a:rPr lang="en-US" sz="1800" dirty="0"/>
              <a:t>efforts such as MMS/OS </a:t>
            </a:r>
            <a:r>
              <a:rPr lang="en-US" sz="1800" dirty="0" smtClean="0"/>
              <a:t>Tech Refresh and Real-Time Co-Optimization</a:t>
            </a:r>
          </a:p>
          <a:p>
            <a:pPr lvl="0"/>
            <a:endParaRPr lang="en-US" sz="1600" dirty="0"/>
          </a:p>
          <a:p>
            <a:pPr lvl="0"/>
            <a:r>
              <a:rPr lang="en-US" sz="1800" dirty="0" smtClean="0"/>
              <a:t>ERCOT </a:t>
            </a:r>
            <a:r>
              <a:rPr lang="en-US" sz="1800" dirty="0"/>
              <a:t>will </a:t>
            </a:r>
            <a:r>
              <a:rPr lang="en-US" sz="1800" dirty="0" smtClean="0"/>
              <a:t>explore whether any </a:t>
            </a:r>
            <a:r>
              <a:rPr lang="en-US" sz="1800" dirty="0"/>
              <a:t>non-system components, such as the MRA Agreement, can be implemented on an interim </a:t>
            </a:r>
            <a:r>
              <a:rPr lang="en-US" sz="1800" dirty="0" smtClean="0"/>
              <a:t>basis</a:t>
            </a:r>
          </a:p>
          <a:p>
            <a:pPr lvl="0"/>
            <a:endParaRPr lang="en-US" sz="1600" dirty="0"/>
          </a:p>
          <a:p>
            <a:pPr lvl="0"/>
            <a:r>
              <a:rPr lang="en-US" sz="1800" dirty="0"/>
              <a:t>If an MRA </a:t>
            </a:r>
            <a:r>
              <a:rPr lang="en-US" sz="1800" dirty="0" smtClean="0"/>
              <a:t>is needed before system implementation, ERCOT </a:t>
            </a:r>
            <a:r>
              <a:rPr lang="en-US" sz="1800" dirty="0"/>
              <a:t>will </a:t>
            </a:r>
            <a:r>
              <a:rPr lang="en-US" sz="1800" dirty="0" smtClean="0"/>
              <a:t>utilize manual work-arounds to </a:t>
            </a:r>
            <a:r>
              <a:rPr lang="en-US" sz="1800" dirty="0"/>
              <a:t>remain </a:t>
            </a:r>
            <a:r>
              <a:rPr lang="en-US" sz="1800" dirty="0" smtClean="0"/>
              <a:t>compliant</a:t>
            </a:r>
            <a:endParaRPr lang="en-US" sz="18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602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4114800" cy="518318"/>
          </a:xfrm>
        </p:spPr>
        <p:txBody>
          <a:bodyPr/>
          <a:lstStyle/>
          <a:p>
            <a:r>
              <a:rPr lang="en-US" sz="2400" dirty="0" smtClean="0"/>
              <a:t>2020 Project Spending</a:t>
            </a: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535952" y="6533145"/>
            <a:ext cx="457200" cy="212725"/>
          </a:xfrm>
        </p:spPr>
        <p:txBody>
          <a:bodyPr/>
          <a:lstStyle/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extBox 22"/>
          <p:cNvSpPr txBox="1">
            <a:spLocks noChangeArrowheads="1"/>
          </p:cNvSpPr>
          <p:nvPr/>
        </p:nvSpPr>
        <p:spPr bwMode="auto">
          <a:xfrm>
            <a:off x="2327176" y="6043404"/>
            <a:ext cx="5867400" cy="27699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sz="1200" dirty="0" smtClean="0">
                <a:solidFill>
                  <a:prstClr val="black"/>
                </a:solidFill>
              </a:rPr>
              <a:t>2020 PPL Budget  =  $29.0M</a:t>
            </a:r>
            <a:endParaRPr lang="en-US" sz="800" b="0" dirty="0">
              <a:solidFill>
                <a:prstClr val="black"/>
              </a:solidFill>
            </a:endParaRPr>
          </a:p>
        </p:txBody>
      </p:sp>
      <p:sp>
        <p:nvSpPr>
          <p:cNvPr id="6" name="TextBox 22"/>
          <p:cNvSpPr txBox="1">
            <a:spLocks noChangeArrowheads="1"/>
          </p:cNvSpPr>
          <p:nvPr/>
        </p:nvSpPr>
        <p:spPr bwMode="auto">
          <a:xfrm>
            <a:off x="2327176" y="6316252"/>
            <a:ext cx="5867400" cy="246221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xtLst/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sz="1000" dirty="0" smtClean="0">
                <a:solidFill>
                  <a:srgbClr val="FF0000"/>
                </a:solidFill>
              </a:rPr>
              <a:t>“Potential Demand” represents internal ERCOT projects that have not been fully approved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0068" y="896429"/>
            <a:ext cx="8915400" cy="5046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0388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6248400" cy="518318"/>
          </a:xfrm>
        </p:spPr>
        <p:txBody>
          <a:bodyPr/>
          <a:lstStyle/>
          <a:p>
            <a:r>
              <a:rPr lang="en-US" sz="2400" dirty="0"/>
              <a:t>ERCOT Project Spending Highlights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0600"/>
            <a:ext cx="8686800" cy="5181600"/>
          </a:xfrm>
        </p:spPr>
        <p:txBody>
          <a:bodyPr/>
          <a:lstStyle/>
          <a:p>
            <a:pPr lvl="0"/>
            <a:r>
              <a:rPr lang="en-US" sz="1600" dirty="0" smtClean="0"/>
              <a:t>Improve data and information exchange to ERCOT stakeholders</a:t>
            </a:r>
          </a:p>
          <a:p>
            <a:pPr lvl="1"/>
            <a:r>
              <a:rPr lang="en-US" sz="1400" dirty="0" smtClean="0"/>
              <a:t>RARF Replacement (RIOO-RS)</a:t>
            </a:r>
          </a:p>
          <a:p>
            <a:pPr lvl="1"/>
            <a:r>
              <a:rPr lang="en-US" sz="1400" dirty="0" smtClean="0"/>
              <a:t>Enterprise Content Management System (ECMS) Phase 2</a:t>
            </a:r>
          </a:p>
          <a:p>
            <a:pPr marL="457200" lvl="1" indent="0">
              <a:buNone/>
            </a:pPr>
            <a:endParaRPr lang="en-US" sz="800" dirty="0"/>
          </a:p>
          <a:p>
            <a:pPr lvl="0"/>
            <a:r>
              <a:rPr lang="en-US" sz="1600" dirty="0" smtClean="0"/>
              <a:t>Enhance operating capabilities to maintain the reliability of an increasingly complex system</a:t>
            </a:r>
          </a:p>
          <a:p>
            <a:pPr lvl="1"/>
            <a:r>
              <a:rPr lang="en-US" sz="1400" dirty="0" err="1" smtClean="0"/>
              <a:t>Macomber</a:t>
            </a:r>
            <a:r>
              <a:rPr lang="en-US" sz="1400" dirty="0" smtClean="0"/>
              <a:t> Map Replacement for Control Room/OTS Integration (part of </a:t>
            </a:r>
            <a:r>
              <a:rPr lang="en-US" sz="1400" dirty="0" err="1" smtClean="0"/>
              <a:t>GridGeo</a:t>
            </a:r>
            <a:r>
              <a:rPr lang="en-US" sz="1400" dirty="0" smtClean="0"/>
              <a:t>)</a:t>
            </a:r>
          </a:p>
          <a:p>
            <a:pPr lvl="1"/>
            <a:r>
              <a:rPr lang="en-US" sz="1400" dirty="0"/>
              <a:t>MMS/OS Tech Refresh</a:t>
            </a:r>
          </a:p>
          <a:p>
            <a:pPr lvl="1"/>
            <a:r>
              <a:rPr lang="en-US" sz="1400" dirty="0"/>
              <a:t>EMS Upgrade</a:t>
            </a:r>
          </a:p>
          <a:p>
            <a:pPr lvl="1"/>
            <a:r>
              <a:rPr lang="en-US" sz="1400" dirty="0"/>
              <a:t>Registration System Upgrade</a:t>
            </a:r>
          </a:p>
          <a:p>
            <a:pPr lvl="1"/>
            <a:r>
              <a:rPr lang="en-US" sz="1400" dirty="0"/>
              <a:t>Enterprise Database Software Upgrade</a:t>
            </a:r>
          </a:p>
          <a:p>
            <a:pPr lvl="1"/>
            <a:r>
              <a:rPr lang="en-US" sz="1400" dirty="0"/>
              <a:t>EDI Map and Translator Replacement</a:t>
            </a:r>
          </a:p>
          <a:p>
            <a:pPr lvl="1"/>
            <a:r>
              <a:rPr lang="en-US" sz="1400" dirty="0"/>
              <a:t>REC Rewrite</a:t>
            </a:r>
          </a:p>
          <a:p>
            <a:pPr lvl="1"/>
            <a:r>
              <a:rPr lang="en-US" sz="1400" dirty="0"/>
              <a:t>Wide Area Network (WAN) </a:t>
            </a:r>
            <a:r>
              <a:rPr lang="en-US" sz="1400" dirty="0" smtClean="0"/>
              <a:t>Refresh</a:t>
            </a:r>
          </a:p>
          <a:p>
            <a:pPr marL="457200" lvl="1" indent="0">
              <a:buNone/>
            </a:pPr>
            <a:endParaRPr lang="en-US" sz="800" dirty="0"/>
          </a:p>
          <a:p>
            <a:pPr lvl="0"/>
            <a:r>
              <a:rPr lang="en-US" sz="1600" dirty="0" smtClean="0"/>
              <a:t>Optimize use of ERCOT Inc.’s resources by providing staff with effective tools</a:t>
            </a:r>
          </a:p>
          <a:p>
            <a:pPr lvl="1"/>
            <a:r>
              <a:rPr lang="en-US" sz="1400" dirty="0" smtClean="0"/>
              <a:t>MS Office Update</a:t>
            </a:r>
          </a:p>
          <a:p>
            <a:pPr lvl="1"/>
            <a:r>
              <a:rPr lang="en-US" sz="1400" dirty="0" smtClean="0"/>
              <a:t>Project &amp; Portfolio Management Tool Implementation</a:t>
            </a:r>
          </a:p>
          <a:p>
            <a:pPr lvl="1"/>
            <a:r>
              <a:rPr lang="en-US" sz="1400" dirty="0" smtClean="0"/>
              <a:t>Delivery Tool Chain Modernization</a:t>
            </a:r>
          </a:p>
          <a:p>
            <a:pPr lvl="1"/>
            <a:r>
              <a:rPr lang="en-US" sz="1400" dirty="0" smtClean="0"/>
              <a:t>Help Desk Software Replacement</a:t>
            </a:r>
            <a:endParaRPr lang="en-US" sz="14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1419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7696200" cy="518318"/>
          </a:xfrm>
        </p:spPr>
        <p:txBody>
          <a:bodyPr/>
          <a:lstStyle/>
          <a:p>
            <a:r>
              <a:rPr lang="en-US" sz="2400" dirty="0"/>
              <a:t>Revision Request </a:t>
            </a:r>
            <a:r>
              <a:rPr lang="en-US" sz="2400" dirty="0" smtClean="0"/>
              <a:t>(RR) Funding </a:t>
            </a:r>
            <a:r>
              <a:rPr lang="en-US" sz="2400" dirty="0"/>
              <a:t>Placeholder Status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228600" y="1143001"/>
            <a:ext cx="8686800" cy="4114799"/>
          </a:xfrm>
        </p:spPr>
        <p:txBody>
          <a:bodyPr/>
          <a:lstStyle/>
          <a:p>
            <a:r>
              <a:rPr lang="en-US" sz="1600" dirty="0" smtClean="0"/>
              <a:t>ERCOT reports RR spending each month to help PRS gauge the amount of resource demand being approved in the stakeholder process</a:t>
            </a:r>
          </a:p>
          <a:p>
            <a:pPr marL="0" indent="0">
              <a:buNone/>
            </a:pPr>
            <a:endParaRPr lang="en-US" sz="1600" dirty="0" smtClean="0"/>
          </a:p>
          <a:p>
            <a:r>
              <a:rPr lang="en-US" sz="1600" dirty="0" smtClean="0"/>
              <a:t>ERCOT leadership understands that the years leading up to Real-Time Co-Optimization (RTC) go-live will be unique due to the inclusion of RRs relating to Battery Energy Storage (BES) and Distributed Generation Resources (DGR)</a:t>
            </a:r>
          </a:p>
          <a:p>
            <a:pPr marL="0" indent="0">
              <a:buNone/>
            </a:pPr>
            <a:endParaRPr lang="en-US" sz="1600" dirty="0" smtClean="0"/>
          </a:p>
          <a:p>
            <a:r>
              <a:rPr lang="en-US" sz="1600" dirty="0" smtClean="0"/>
              <a:t>Market priority and ERCOT staff availability will be the driving factors behind the selection of projects to be undertaken</a:t>
            </a:r>
          </a:p>
          <a:p>
            <a:endParaRPr lang="en-US" sz="1600" dirty="0" smtClean="0"/>
          </a:p>
          <a:p>
            <a:r>
              <a:rPr lang="en-US" sz="1600" b="1" dirty="0" smtClean="0"/>
              <a:t>For this reason, ERCOT will temporarily suspend the reporting of RR spending against the annual funding placeholder</a:t>
            </a:r>
          </a:p>
        </p:txBody>
      </p:sp>
    </p:spTree>
    <p:extLst>
      <p:ext uri="{BB962C8B-B14F-4D97-AF65-F5344CB8AC3E}">
        <p14:creationId xmlns:p14="http://schemas.microsoft.com/office/powerpoint/2010/main" val="1898051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229600" cy="518318"/>
          </a:xfrm>
        </p:spPr>
        <p:txBody>
          <a:bodyPr/>
          <a:lstStyle/>
          <a:p>
            <a:r>
              <a:rPr lang="en-US" sz="2200" dirty="0" smtClean="0"/>
              <a:t>Priority / Rank Options for Revision Requests with Impacts</a:t>
            </a:r>
            <a:endParaRPr lang="en-US" sz="2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9</a:t>
            </a:fld>
            <a:endParaRPr lang="en-US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83148834"/>
              </p:ext>
            </p:extLst>
          </p:nvPr>
        </p:nvGraphicFramePr>
        <p:xfrm>
          <a:off x="228600" y="957203"/>
          <a:ext cx="8686799" cy="128218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95400"/>
                <a:gridCol w="3276600"/>
                <a:gridCol w="762000"/>
                <a:gridCol w="762000"/>
                <a:gridCol w="2590799"/>
              </a:tblGrid>
              <a:tr h="639946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Revision Request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Description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Priority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Rank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Comments</a:t>
                      </a:r>
                      <a:endParaRPr lang="en-US" sz="1400" dirty="0"/>
                    </a:p>
                  </a:txBody>
                  <a:tcPr anchor="ctr"/>
                </a:tc>
              </a:tr>
              <a:tr h="642243">
                <a:tc>
                  <a:txBody>
                    <a:bodyPr/>
                    <a:lstStyle/>
                    <a:p>
                      <a:pPr algn="ctr"/>
                      <a:endParaRPr lang="en-US" sz="16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 i="0" dirty="0" smtClean="0"/>
                        <a:t>None</a:t>
                      </a:r>
                      <a:endParaRPr lang="en-US" sz="1100" i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8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46690518"/>
              </p:ext>
            </p:extLst>
          </p:nvPr>
        </p:nvGraphicFramePr>
        <p:xfrm>
          <a:off x="4729051" y="665748"/>
          <a:ext cx="1645404" cy="29145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45404"/>
              </a:tblGrid>
              <a:tr h="291455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Options for…</a:t>
                      </a:r>
                      <a:endParaRPr lang="en-US" sz="1200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6" name="TextBox 23"/>
          <p:cNvSpPr txBox="1">
            <a:spLocks noChangeArrowheads="1"/>
          </p:cNvSpPr>
          <p:nvPr/>
        </p:nvSpPr>
        <p:spPr bwMode="auto">
          <a:xfrm>
            <a:off x="2438400" y="5698496"/>
            <a:ext cx="3352800" cy="661720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  <a:extLst/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u="sng" kern="0" dirty="0" smtClean="0">
                <a:solidFill>
                  <a:srgbClr val="000000"/>
                </a:solidFill>
              </a:rPr>
              <a:t>PPL Rank Information</a:t>
            </a:r>
            <a:endParaRPr kumimoji="0" lang="en-US" sz="1000" i="0" u="sng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tabLst>
                <a:tab pos="2455863" algn="l"/>
              </a:tabLst>
              <a:defRPr/>
            </a:pPr>
            <a:r>
              <a:rPr lang="en-US" sz="900" b="0" kern="0" dirty="0" smtClean="0">
                <a:solidFill>
                  <a:srgbClr val="000000"/>
                </a:solidFill>
              </a:rPr>
              <a:t>Next </a:t>
            </a:r>
            <a:r>
              <a:rPr lang="en-US" sz="900" b="0" kern="0" dirty="0">
                <a:solidFill>
                  <a:srgbClr val="000000"/>
                </a:solidFill>
              </a:rPr>
              <a:t>available </a:t>
            </a:r>
            <a:r>
              <a:rPr lang="en-US" sz="900" b="0" kern="0" dirty="0" smtClean="0">
                <a:solidFill>
                  <a:srgbClr val="000000"/>
                </a:solidFill>
              </a:rPr>
              <a:t>2020 </a:t>
            </a:r>
            <a:r>
              <a:rPr lang="en-US" sz="900" b="0" kern="0" dirty="0">
                <a:solidFill>
                  <a:srgbClr val="000000"/>
                </a:solidFill>
              </a:rPr>
              <a:t>Rank in Business Strategy 	= </a:t>
            </a:r>
            <a:r>
              <a:rPr lang="en-US" sz="900" b="0" kern="0" dirty="0" smtClean="0">
                <a:solidFill>
                  <a:srgbClr val="000000"/>
                </a:solidFill>
              </a:rPr>
              <a:t>3060</a:t>
            </a:r>
            <a:endParaRPr lang="en-US" sz="900" b="0" kern="0" dirty="0">
              <a:solidFill>
                <a:srgbClr val="000000"/>
              </a:solidFill>
            </a:endParaRPr>
          </a:p>
          <a:p>
            <a:pPr lvl="0" eaLnBrk="1" fontAlgn="base" hangingPunct="1">
              <a:spcBef>
                <a:spcPct val="0"/>
              </a:spcBef>
              <a:spcAft>
                <a:spcPct val="0"/>
              </a:spcAft>
              <a:tabLst>
                <a:tab pos="2455863" algn="l"/>
              </a:tabLst>
              <a:defRPr/>
            </a:pPr>
            <a:r>
              <a:rPr lang="en-US" sz="900" b="0" kern="0" dirty="0" smtClean="0">
                <a:solidFill>
                  <a:srgbClr val="000000"/>
                </a:solidFill>
              </a:rPr>
              <a:t>Next </a:t>
            </a:r>
            <a:r>
              <a:rPr lang="en-US" sz="900" b="0" kern="0" dirty="0">
                <a:solidFill>
                  <a:srgbClr val="000000"/>
                </a:solidFill>
              </a:rPr>
              <a:t>available </a:t>
            </a:r>
            <a:r>
              <a:rPr lang="en-US" sz="900" b="0" kern="0" dirty="0" smtClean="0">
                <a:solidFill>
                  <a:srgbClr val="000000"/>
                </a:solidFill>
              </a:rPr>
              <a:t>Rank </a:t>
            </a:r>
            <a:r>
              <a:rPr lang="en-US" sz="900" b="0" kern="0" dirty="0">
                <a:solidFill>
                  <a:srgbClr val="000000"/>
                </a:solidFill>
              </a:rPr>
              <a:t>in </a:t>
            </a:r>
            <a:r>
              <a:rPr lang="en-US" sz="900" b="0" kern="0" dirty="0" smtClean="0">
                <a:solidFill>
                  <a:srgbClr val="000000"/>
                </a:solidFill>
              </a:rPr>
              <a:t>Regulatory	=   260</a:t>
            </a:r>
          </a:p>
        </p:txBody>
      </p:sp>
      <p:sp>
        <p:nvSpPr>
          <p:cNvPr id="7" name="TextBox 23"/>
          <p:cNvSpPr txBox="1">
            <a:spLocks noChangeArrowheads="1"/>
          </p:cNvSpPr>
          <p:nvPr/>
        </p:nvSpPr>
        <p:spPr bwMode="auto">
          <a:xfrm>
            <a:off x="6096000" y="5632665"/>
            <a:ext cx="2169858" cy="800219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  <a:extLst/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u="sng" kern="0" dirty="0" smtClean="0">
                <a:solidFill>
                  <a:srgbClr val="000000"/>
                </a:solidFill>
              </a:rPr>
              <a:t>Note</a:t>
            </a:r>
            <a:endParaRPr kumimoji="0" lang="en-US" sz="1000" i="0" u="sng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tabLst>
                <a:tab pos="2455863" algn="l"/>
              </a:tabLst>
              <a:defRPr/>
            </a:pPr>
            <a:r>
              <a:rPr lang="en-US" sz="900" b="0" kern="0" dirty="0" smtClean="0">
                <a:solidFill>
                  <a:srgbClr val="000000"/>
                </a:solidFill>
              </a:rPr>
              <a:t>Items in the Regulatory</a:t>
            </a:r>
            <a:r>
              <a:rPr lang="en-US" sz="900" b="0" kern="0" dirty="0">
                <a:solidFill>
                  <a:srgbClr val="000000"/>
                </a:solidFill>
              </a:rPr>
              <a:t> </a:t>
            </a:r>
            <a:r>
              <a:rPr lang="en-US" sz="900" b="0" kern="0" dirty="0" smtClean="0">
                <a:solidFill>
                  <a:srgbClr val="000000"/>
                </a:solidFill>
              </a:rPr>
              <a:t>section of the PPL are not tracked against the market Revision Request funding allocation</a:t>
            </a:r>
          </a:p>
        </p:txBody>
      </p:sp>
    </p:spTree>
    <p:extLst>
      <p:ext uri="{BB962C8B-B14F-4D97-AF65-F5344CB8AC3E}">
        <p14:creationId xmlns:p14="http://schemas.microsoft.com/office/powerpoint/2010/main" val="135025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2BDB63875B034C8B32518C6496ADD1" ma:contentTypeVersion="0" ma:contentTypeDescription="Create a new document." ma:contentTypeScope="" ma:versionID="2e49056469cb591c67c33c10da96a071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B248F63C-08AC-4CDD-B36F-0851B11853CB}">
  <ds:schemaRefs>
    <ds:schemaRef ds:uri="c34af464-7aa1-4edd-9be4-83dffc1cb926"/>
    <ds:schemaRef ds:uri="http://purl.org/dc/elements/1.1/"/>
    <ds:schemaRef ds:uri="http://schemas.microsoft.com/office/2006/documentManagement/types"/>
    <ds:schemaRef ds:uri="http://purl.org/dc/terms/"/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http://schemas.microsoft.com/office/2006/metadata/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20884B7F-5407-4A7E-885F-D19D0E5ED726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686AC9E6-93EC-408A-81EA-765D121FF0C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195816</TotalTime>
  <Words>2363</Words>
  <Application>Microsoft Office PowerPoint</Application>
  <PresentationFormat>On-screen Show (4:3)</PresentationFormat>
  <Paragraphs>738</Paragraphs>
  <Slides>17</Slides>
  <Notes>15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17</vt:i4>
      </vt:variant>
    </vt:vector>
  </HeadingPairs>
  <TitlesOfParts>
    <vt:vector size="24" baseType="lpstr">
      <vt:lpstr>Arial</vt:lpstr>
      <vt:lpstr>Calibri</vt:lpstr>
      <vt:lpstr>Courier New</vt:lpstr>
      <vt:lpstr>Wingdings</vt:lpstr>
      <vt:lpstr>1_Custom Design</vt:lpstr>
      <vt:lpstr>Office Theme</vt:lpstr>
      <vt:lpstr>Custom Design</vt:lpstr>
      <vt:lpstr>PowerPoint Presentation</vt:lpstr>
      <vt:lpstr>PowerPoint Presentation</vt:lpstr>
      <vt:lpstr>Recent / Upcoming Project Implementations</vt:lpstr>
      <vt:lpstr>2020 Release Targets – Board Approved NPRRs / SCRs / xGRRs </vt:lpstr>
      <vt:lpstr>NPRR885 Must-Run Alternative (MRA) – Update</vt:lpstr>
      <vt:lpstr>2020 Project Spending</vt:lpstr>
      <vt:lpstr>ERCOT Project Spending Highlights</vt:lpstr>
      <vt:lpstr>Revision Request (RR) Funding Placeholder Status</vt:lpstr>
      <vt:lpstr>Priority / Rank Options for Revision Requests with Impacts</vt:lpstr>
      <vt:lpstr>Project Prioritization Discussion</vt:lpstr>
      <vt:lpstr>Project Prioritization Discussion</vt:lpstr>
      <vt:lpstr>Appendix</vt:lpstr>
      <vt:lpstr>Project Prioritization Discussion</vt:lpstr>
      <vt:lpstr>Revision Requests – In-Flight Spending Forecasts</vt:lpstr>
      <vt:lpstr>Revision Requests – 2020 / 2021 Spending Scenario</vt:lpstr>
      <vt:lpstr>Approved Revision Requests “Not Started” – Market Input Requested</vt:lpstr>
      <vt:lpstr>Approved Revision Requests “Not Started” – Others</vt:lpstr>
    </vt:vector>
  </TitlesOfParts>
  <Company>The Electric Reliability Council of Texas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Anderson, Troy</cp:lastModifiedBy>
  <cp:revision>2214</cp:revision>
  <cp:lastPrinted>2020-02-05T17:47:59Z</cp:lastPrinted>
  <dcterms:created xsi:type="dcterms:W3CDTF">2016-01-21T15:20:31Z</dcterms:created>
  <dcterms:modified xsi:type="dcterms:W3CDTF">2020-08-12T18:30:14Z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0x0101002E2BDB63875B034C8B32518C6496ADD1</vt:lpwstr>
  </property>
</Properties>
</file>