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8"/>
  </p:notesMasterIdLst>
  <p:handoutMasterIdLst>
    <p:handoutMasterId r:id="rId29"/>
  </p:handoutMasterIdLst>
  <p:sldIdLst>
    <p:sldId id="260" r:id="rId6"/>
    <p:sldId id="267" r:id="rId7"/>
    <p:sldId id="301" r:id="rId8"/>
    <p:sldId id="271" r:id="rId9"/>
    <p:sldId id="279" r:id="rId10"/>
    <p:sldId id="303" r:id="rId11"/>
    <p:sldId id="304" r:id="rId12"/>
    <p:sldId id="288" r:id="rId13"/>
    <p:sldId id="294" r:id="rId14"/>
    <p:sldId id="293" r:id="rId15"/>
    <p:sldId id="296" r:id="rId16"/>
    <p:sldId id="291" r:id="rId17"/>
    <p:sldId id="295" r:id="rId18"/>
    <p:sldId id="292" r:id="rId19"/>
    <p:sldId id="300" r:id="rId20"/>
    <p:sldId id="299" r:id="rId21"/>
    <p:sldId id="298" r:id="rId22"/>
    <p:sldId id="302" r:id="rId23"/>
    <p:sldId id="290" r:id="rId24"/>
    <p:sldId id="285" r:id="rId25"/>
    <p:sldId id="282" r:id="rId26"/>
    <p:sldId id="286"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e, Leo" initials="AL" lastIdx="2" clrIdx="0">
    <p:extLst>
      <p:ext uri="{19B8F6BF-5375-455C-9EA6-DF929625EA0E}">
        <p15:presenceInfo xmlns:p15="http://schemas.microsoft.com/office/powerpoint/2012/main" userId="S-1-5-21-639947351-343809578-3807592339-19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959" autoAdjust="0"/>
  </p:normalViewPr>
  <p:slideViewPr>
    <p:cSldViewPr showGuides="1">
      <p:cViewPr varScale="1">
        <p:scale>
          <a:sx n="77" d="100"/>
          <a:sy n="77" d="100"/>
        </p:scale>
        <p:origin x="1878" y="78"/>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25E192-70E8-4683-9AD9-C2AFDFE60413}" type="doc">
      <dgm:prSet loTypeId="urn:microsoft.com/office/officeart/2005/8/layout/hProcess9" loCatId="process" qsTypeId="urn:microsoft.com/office/officeart/2005/8/quickstyle/simple1" qsCatId="simple" csTypeId="urn:microsoft.com/office/officeart/2005/8/colors/accent1_2" csCatId="accent1" phldr="1"/>
      <dgm:spPr/>
    </dgm:pt>
    <dgm:pt modelId="{62B19937-7DE9-4F64-9ABB-943CB2BB0C0D}">
      <dgm:prSet phldrT="[Text]"/>
      <dgm:spPr/>
      <dgm:t>
        <a:bodyPr/>
        <a:lstStyle/>
        <a:p>
          <a:r>
            <a:rPr lang="en-US" dirty="0" smtClean="0"/>
            <a:t>EMIL Web Interface Release</a:t>
          </a:r>
        </a:p>
      </dgm:t>
    </dgm:pt>
    <dgm:pt modelId="{1B57865D-2DDC-4E93-8273-A53FFA1B6E4B}" type="parTrans" cxnId="{52EEE157-B46D-4A40-BA34-478E2F148211}">
      <dgm:prSet/>
      <dgm:spPr/>
      <dgm:t>
        <a:bodyPr/>
        <a:lstStyle/>
        <a:p>
          <a:endParaRPr lang="en-US"/>
        </a:p>
      </dgm:t>
    </dgm:pt>
    <dgm:pt modelId="{3B0C0A3E-0D4B-4AAE-B30F-F853D86F8687}" type="sibTrans" cxnId="{52EEE157-B46D-4A40-BA34-478E2F148211}">
      <dgm:prSet/>
      <dgm:spPr/>
      <dgm:t>
        <a:bodyPr/>
        <a:lstStyle/>
        <a:p>
          <a:endParaRPr lang="en-US"/>
        </a:p>
      </dgm:t>
    </dgm:pt>
    <dgm:pt modelId="{2DCAC677-4C19-4901-A0ED-C2896411859A}">
      <dgm:prSet phldrT="[Text]"/>
      <dgm:spPr/>
      <dgm:t>
        <a:bodyPr/>
        <a:lstStyle/>
        <a:p>
          <a:r>
            <a:rPr lang="en-US" dirty="0" smtClean="0"/>
            <a:t>Sandbox Version New MIS</a:t>
          </a:r>
          <a:endParaRPr lang="en-US" dirty="0"/>
        </a:p>
      </dgm:t>
    </dgm:pt>
    <dgm:pt modelId="{82FB840B-DA48-4B02-B59E-0BFC46A08E6D}" type="parTrans" cxnId="{F94F7D99-1251-4044-B87D-7C729B4572BA}">
      <dgm:prSet/>
      <dgm:spPr/>
      <dgm:t>
        <a:bodyPr/>
        <a:lstStyle/>
        <a:p>
          <a:endParaRPr lang="en-US"/>
        </a:p>
      </dgm:t>
    </dgm:pt>
    <dgm:pt modelId="{968554FA-E2DB-4714-95D5-037DA3EF53C4}" type="sibTrans" cxnId="{F94F7D99-1251-4044-B87D-7C729B4572BA}">
      <dgm:prSet/>
      <dgm:spPr/>
      <dgm:t>
        <a:bodyPr/>
        <a:lstStyle/>
        <a:p>
          <a:endParaRPr lang="en-US"/>
        </a:p>
      </dgm:t>
    </dgm:pt>
    <dgm:pt modelId="{683265DB-AAFE-475D-9125-470EDE7700F8}">
      <dgm:prSet phldrT="[Text]"/>
      <dgm:spPr/>
      <dgm:t>
        <a:bodyPr/>
        <a:lstStyle/>
        <a:p>
          <a:r>
            <a:rPr lang="en-US" dirty="0" smtClean="0"/>
            <a:t>MIS Production Soft Launch </a:t>
          </a:r>
        </a:p>
        <a:p>
          <a:r>
            <a:rPr lang="en-US" dirty="0" smtClean="0"/>
            <a:t>MP Testing</a:t>
          </a:r>
          <a:endParaRPr lang="en-US" dirty="0"/>
        </a:p>
      </dgm:t>
    </dgm:pt>
    <dgm:pt modelId="{4668625E-143B-4C33-B46B-24110A96ECCE}" type="parTrans" cxnId="{8C85EE63-9547-4FAA-A095-340426AC35A2}">
      <dgm:prSet/>
      <dgm:spPr/>
      <dgm:t>
        <a:bodyPr/>
        <a:lstStyle/>
        <a:p>
          <a:endParaRPr lang="en-US"/>
        </a:p>
      </dgm:t>
    </dgm:pt>
    <dgm:pt modelId="{E3C4AFB0-EBFF-4C94-A0AA-659E65719FC3}" type="sibTrans" cxnId="{8C85EE63-9547-4FAA-A095-340426AC35A2}">
      <dgm:prSet/>
      <dgm:spPr/>
      <dgm:t>
        <a:bodyPr/>
        <a:lstStyle/>
        <a:p>
          <a:endParaRPr lang="en-US"/>
        </a:p>
      </dgm:t>
    </dgm:pt>
    <dgm:pt modelId="{5C64434C-6348-4665-A272-75ED4CD99C2A}">
      <dgm:prSet phldrT="[Text]"/>
      <dgm:spPr/>
      <dgm:t>
        <a:bodyPr/>
        <a:lstStyle/>
        <a:p>
          <a:r>
            <a:rPr lang="en-US" dirty="0" smtClean="0"/>
            <a:t>MIS Production Go-Live</a:t>
          </a:r>
          <a:endParaRPr lang="en-US" dirty="0"/>
        </a:p>
      </dgm:t>
    </dgm:pt>
    <dgm:pt modelId="{6EBB1B89-EE73-4C60-AC6F-64BC2D20D4F8}" type="parTrans" cxnId="{F3F6559F-E2C2-47DC-B694-8E7C771D47F3}">
      <dgm:prSet/>
      <dgm:spPr/>
      <dgm:t>
        <a:bodyPr/>
        <a:lstStyle/>
        <a:p>
          <a:endParaRPr lang="en-US"/>
        </a:p>
      </dgm:t>
    </dgm:pt>
    <dgm:pt modelId="{B0768CBA-052F-4E28-94D3-397C5320CCF7}" type="sibTrans" cxnId="{F3F6559F-E2C2-47DC-B694-8E7C771D47F3}">
      <dgm:prSet/>
      <dgm:spPr/>
      <dgm:t>
        <a:bodyPr/>
        <a:lstStyle/>
        <a:p>
          <a:endParaRPr lang="en-US"/>
        </a:p>
      </dgm:t>
    </dgm:pt>
    <dgm:pt modelId="{27C320AF-4B72-4C24-A6E1-0F4695830BBB}">
      <dgm:prSet phldrT="[Text]"/>
      <dgm:spPr/>
      <dgm:t>
        <a:bodyPr/>
        <a:lstStyle/>
        <a:p>
          <a:r>
            <a:rPr lang="en-US" dirty="0" smtClean="0"/>
            <a:t>Decommission </a:t>
          </a:r>
        </a:p>
        <a:p>
          <a:r>
            <a:rPr lang="en-US" dirty="0" smtClean="0"/>
            <a:t>Old MIS</a:t>
          </a:r>
          <a:endParaRPr lang="en-US" dirty="0"/>
        </a:p>
      </dgm:t>
    </dgm:pt>
    <dgm:pt modelId="{B4E6A275-4C2E-41AD-8571-0BE1982AD88D}" type="parTrans" cxnId="{DB299821-730B-4065-A122-9AF15246B091}">
      <dgm:prSet/>
      <dgm:spPr/>
      <dgm:t>
        <a:bodyPr/>
        <a:lstStyle/>
        <a:p>
          <a:endParaRPr lang="en-US"/>
        </a:p>
      </dgm:t>
    </dgm:pt>
    <dgm:pt modelId="{EB8DE598-5837-4E2E-95FC-D4AB27444FF6}" type="sibTrans" cxnId="{DB299821-730B-4065-A122-9AF15246B091}">
      <dgm:prSet/>
      <dgm:spPr/>
      <dgm:t>
        <a:bodyPr/>
        <a:lstStyle/>
        <a:p>
          <a:endParaRPr lang="en-US"/>
        </a:p>
      </dgm:t>
    </dgm:pt>
    <dgm:pt modelId="{88984501-405B-4385-AE51-11FAABBC686D}">
      <dgm:prSet phldrT="[Text]"/>
      <dgm:spPr/>
      <dgm:t>
        <a:bodyPr/>
        <a:lstStyle/>
        <a:p>
          <a:r>
            <a:rPr lang="en-US" dirty="0" smtClean="0"/>
            <a:t>Transition ERCOT.COM Content into Integrated Platform</a:t>
          </a:r>
          <a:endParaRPr lang="en-US" dirty="0"/>
        </a:p>
      </dgm:t>
    </dgm:pt>
    <dgm:pt modelId="{4E5CC3C7-B255-4E35-B84F-CA9BB9C98DA3}" type="parTrans" cxnId="{9E13298E-8438-433C-86B8-F3CDA33F7E01}">
      <dgm:prSet/>
      <dgm:spPr/>
      <dgm:t>
        <a:bodyPr/>
        <a:lstStyle/>
        <a:p>
          <a:endParaRPr lang="en-US"/>
        </a:p>
      </dgm:t>
    </dgm:pt>
    <dgm:pt modelId="{DFBF1EF6-B92F-47D2-AA30-D7A82A53D670}" type="sibTrans" cxnId="{9E13298E-8438-433C-86B8-F3CDA33F7E01}">
      <dgm:prSet/>
      <dgm:spPr/>
      <dgm:t>
        <a:bodyPr/>
        <a:lstStyle/>
        <a:p>
          <a:endParaRPr lang="en-US"/>
        </a:p>
      </dgm:t>
    </dgm:pt>
    <dgm:pt modelId="{67A20765-2B8E-41AA-A25A-23F55E4EF95D}" type="pres">
      <dgm:prSet presAssocID="{CF25E192-70E8-4683-9AD9-C2AFDFE60413}" presName="CompostProcess" presStyleCnt="0">
        <dgm:presLayoutVars>
          <dgm:dir/>
          <dgm:resizeHandles val="exact"/>
        </dgm:presLayoutVars>
      </dgm:prSet>
      <dgm:spPr/>
    </dgm:pt>
    <dgm:pt modelId="{11ACBB6B-F376-4850-B542-3C15D735E9AA}" type="pres">
      <dgm:prSet presAssocID="{CF25E192-70E8-4683-9AD9-C2AFDFE60413}" presName="arrow" presStyleLbl="bgShp" presStyleIdx="0" presStyleCnt="1"/>
      <dgm:spPr/>
    </dgm:pt>
    <dgm:pt modelId="{98E60D61-AF41-4B33-B627-1937D40A3678}" type="pres">
      <dgm:prSet presAssocID="{CF25E192-70E8-4683-9AD9-C2AFDFE60413}" presName="linearProcess" presStyleCnt="0"/>
      <dgm:spPr/>
    </dgm:pt>
    <dgm:pt modelId="{E5E576A0-FFF1-4F94-A5DF-14AD567BE2D6}" type="pres">
      <dgm:prSet presAssocID="{62B19937-7DE9-4F64-9ABB-943CB2BB0C0D}" presName="textNode" presStyleLbl="node1" presStyleIdx="0" presStyleCnt="6">
        <dgm:presLayoutVars>
          <dgm:bulletEnabled val="1"/>
        </dgm:presLayoutVars>
      </dgm:prSet>
      <dgm:spPr/>
      <dgm:t>
        <a:bodyPr/>
        <a:lstStyle/>
        <a:p>
          <a:endParaRPr lang="en-US"/>
        </a:p>
      </dgm:t>
    </dgm:pt>
    <dgm:pt modelId="{FBBFE358-DD63-4EF6-A169-5525FCD3545B}" type="pres">
      <dgm:prSet presAssocID="{3B0C0A3E-0D4B-4AAE-B30F-F853D86F8687}" presName="sibTrans" presStyleCnt="0"/>
      <dgm:spPr/>
    </dgm:pt>
    <dgm:pt modelId="{604CF4CC-3072-4AE8-AA02-05A4D534AB03}" type="pres">
      <dgm:prSet presAssocID="{2DCAC677-4C19-4901-A0ED-C2896411859A}" presName="textNode" presStyleLbl="node1" presStyleIdx="1" presStyleCnt="6">
        <dgm:presLayoutVars>
          <dgm:bulletEnabled val="1"/>
        </dgm:presLayoutVars>
      </dgm:prSet>
      <dgm:spPr/>
      <dgm:t>
        <a:bodyPr/>
        <a:lstStyle/>
        <a:p>
          <a:endParaRPr lang="en-US"/>
        </a:p>
      </dgm:t>
    </dgm:pt>
    <dgm:pt modelId="{D2855AB1-F145-4065-8B77-1270B5BE5854}" type="pres">
      <dgm:prSet presAssocID="{968554FA-E2DB-4714-95D5-037DA3EF53C4}" presName="sibTrans" presStyleCnt="0"/>
      <dgm:spPr/>
    </dgm:pt>
    <dgm:pt modelId="{904882C9-47EC-491B-8400-C3B9BF4509D5}" type="pres">
      <dgm:prSet presAssocID="{683265DB-AAFE-475D-9125-470EDE7700F8}" presName="textNode" presStyleLbl="node1" presStyleIdx="2" presStyleCnt="6">
        <dgm:presLayoutVars>
          <dgm:bulletEnabled val="1"/>
        </dgm:presLayoutVars>
      </dgm:prSet>
      <dgm:spPr/>
      <dgm:t>
        <a:bodyPr/>
        <a:lstStyle/>
        <a:p>
          <a:endParaRPr lang="en-US"/>
        </a:p>
      </dgm:t>
    </dgm:pt>
    <dgm:pt modelId="{52C10E85-AEE1-402C-BC25-6B01A17DF2E4}" type="pres">
      <dgm:prSet presAssocID="{E3C4AFB0-EBFF-4C94-A0AA-659E65719FC3}" presName="sibTrans" presStyleCnt="0"/>
      <dgm:spPr/>
    </dgm:pt>
    <dgm:pt modelId="{A1C5D21F-098D-4031-A67E-1DE8072A8140}" type="pres">
      <dgm:prSet presAssocID="{5C64434C-6348-4665-A272-75ED4CD99C2A}" presName="textNode" presStyleLbl="node1" presStyleIdx="3" presStyleCnt="6">
        <dgm:presLayoutVars>
          <dgm:bulletEnabled val="1"/>
        </dgm:presLayoutVars>
      </dgm:prSet>
      <dgm:spPr/>
      <dgm:t>
        <a:bodyPr/>
        <a:lstStyle/>
        <a:p>
          <a:endParaRPr lang="en-US"/>
        </a:p>
      </dgm:t>
    </dgm:pt>
    <dgm:pt modelId="{79E1CD61-9858-4FBF-B827-CE540DF7EB7F}" type="pres">
      <dgm:prSet presAssocID="{B0768CBA-052F-4E28-94D3-397C5320CCF7}" presName="sibTrans" presStyleCnt="0"/>
      <dgm:spPr/>
    </dgm:pt>
    <dgm:pt modelId="{EF44ACB0-91C6-4E33-8159-70BA472933E7}" type="pres">
      <dgm:prSet presAssocID="{27C320AF-4B72-4C24-A6E1-0F4695830BBB}" presName="textNode" presStyleLbl="node1" presStyleIdx="4" presStyleCnt="6">
        <dgm:presLayoutVars>
          <dgm:bulletEnabled val="1"/>
        </dgm:presLayoutVars>
      </dgm:prSet>
      <dgm:spPr/>
      <dgm:t>
        <a:bodyPr/>
        <a:lstStyle/>
        <a:p>
          <a:endParaRPr lang="en-US"/>
        </a:p>
      </dgm:t>
    </dgm:pt>
    <dgm:pt modelId="{9870AD74-9328-4F61-BB6B-406F4A9BCB4B}" type="pres">
      <dgm:prSet presAssocID="{EB8DE598-5837-4E2E-95FC-D4AB27444FF6}" presName="sibTrans" presStyleCnt="0"/>
      <dgm:spPr/>
    </dgm:pt>
    <dgm:pt modelId="{6E2D1EF8-19CE-4D04-A90B-3DC3C927AC7A}" type="pres">
      <dgm:prSet presAssocID="{88984501-405B-4385-AE51-11FAABBC686D}" presName="textNode" presStyleLbl="node1" presStyleIdx="5" presStyleCnt="6">
        <dgm:presLayoutVars>
          <dgm:bulletEnabled val="1"/>
        </dgm:presLayoutVars>
      </dgm:prSet>
      <dgm:spPr/>
      <dgm:t>
        <a:bodyPr/>
        <a:lstStyle/>
        <a:p>
          <a:endParaRPr lang="en-US"/>
        </a:p>
      </dgm:t>
    </dgm:pt>
  </dgm:ptLst>
  <dgm:cxnLst>
    <dgm:cxn modelId="{933E2E23-6E5D-40EF-B922-7935848EF160}" type="presOf" srcId="{5C64434C-6348-4665-A272-75ED4CD99C2A}" destId="{A1C5D21F-098D-4031-A67E-1DE8072A8140}" srcOrd="0" destOrd="0" presId="urn:microsoft.com/office/officeart/2005/8/layout/hProcess9"/>
    <dgm:cxn modelId="{1E8F3938-6381-4DBF-8AC7-36F2FA59D1A4}" type="presOf" srcId="{62B19937-7DE9-4F64-9ABB-943CB2BB0C0D}" destId="{E5E576A0-FFF1-4F94-A5DF-14AD567BE2D6}" srcOrd="0" destOrd="0" presId="urn:microsoft.com/office/officeart/2005/8/layout/hProcess9"/>
    <dgm:cxn modelId="{F3F6559F-E2C2-47DC-B694-8E7C771D47F3}" srcId="{CF25E192-70E8-4683-9AD9-C2AFDFE60413}" destId="{5C64434C-6348-4665-A272-75ED4CD99C2A}" srcOrd="3" destOrd="0" parTransId="{6EBB1B89-EE73-4C60-AC6F-64BC2D20D4F8}" sibTransId="{B0768CBA-052F-4E28-94D3-397C5320CCF7}"/>
    <dgm:cxn modelId="{52EEE157-B46D-4A40-BA34-478E2F148211}" srcId="{CF25E192-70E8-4683-9AD9-C2AFDFE60413}" destId="{62B19937-7DE9-4F64-9ABB-943CB2BB0C0D}" srcOrd="0" destOrd="0" parTransId="{1B57865D-2DDC-4E93-8273-A53FFA1B6E4B}" sibTransId="{3B0C0A3E-0D4B-4AAE-B30F-F853D86F8687}"/>
    <dgm:cxn modelId="{8C85EE63-9547-4FAA-A095-340426AC35A2}" srcId="{CF25E192-70E8-4683-9AD9-C2AFDFE60413}" destId="{683265DB-AAFE-475D-9125-470EDE7700F8}" srcOrd="2" destOrd="0" parTransId="{4668625E-143B-4C33-B46B-24110A96ECCE}" sibTransId="{E3C4AFB0-EBFF-4C94-A0AA-659E65719FC3}"/>
    <dgm:cxn modelId="{DAFD0ADF-2A7E-4ED6-ADD9-B56F52C28294}" type="presOf" srcId="{88984501-405B-4385-AE51-11FAABBC686D}" destId="{6E2D1EF8-19CE-4D04-A90B-3DC3C927AC7A}" srcOrd="0" destOrd="0" presId="urn:microsoft.com/office/officeart/2005/8/layout/hProcess9"/>
    <dgm:cxn modelId="{9E13298E-8438-433C-86B8-F3CDA33F7E01}" srcId="{CF25E192-70E8-4683-9AD9-C2AFDFE60413}" destId="{88984501-405B-4385-AE51-11FAABBC686D}" srcOrd="5" destOrd="0" parTransId="{4E5CC3C7-B255-4E35-B84F-CA9BB9C98DA3}" sibTransId="{DFBF1EF6-B92F-47D2-AA30-D7A82A53D670}"/>
    <dgm:cxn modelId="{F94F7D99-1251-4044-B87D-7C729B4572BA}" srcId="{CF25E192-70E8-4683-9AD9-C2AFDFE60413}" destId="{2DCAC677-4C19-4901-A0ED-C2896411859A}" srcOrd="1" destOrd="0" parTransId="{82FB840B-DA48-4B02-B59E-0BFC46A08E6D}" sibTransId="{968554FA-E2DB-4714-95D5-037DA3EF53C4}"/>
    <dgm:cxn modelId="{DB299821-730B-4065-A122-9AF15246B091}" srcId="{CF25E192-70E8-4683-9AD9-C2AFDFE60413}" destId="{27C320AF-4B72-4C24-A6E1-0F4695830BBB}" srcOrd="4" destOrd="0" parTransId="{B4E6A275-4C2E-41AD-8571-0BE1982AD88D}" sibTransId="{EB8DE598-5837-4E2E-95FC-D4AB27444FF6}"/>
    <dgm:cxn modelId="{21EA91D3-C703-479C-8B4A-D72CEE638656}" type="presOf" srcId="{27C320AF-4B72-4C24-A6E1-0F4695830BBB}" destId="{EF44ACB0-91C6-4E33-8159-70BA472933E7}" srcOrd="0" destOrd="0" presId="urn:microsoft.com/office/officeart/2005/8/layout/hProcess9"/>
    <dgm:cxn modelId="{E5013476-1550-434B-8981-493350886506}" type="presOf" srcId="{CF25E192-70E8-4683-9AD9-C2AFDFE60413}" destId="{67A20765-2B8E-41AA-A25A-23F55E4EF95D}" srcOrd="0" destOrd="0" presId="urn:microsoft.com/office/officeart/2005/8/layout/hProcess9"/>
    <dgm:cxn modelId="{5F28CF17-5E66-4361-87AC-D73142981DFB}" type="presOf" srcId="{683265DB-AAFE-475D-9125-470EDE7700F8}" destId="{904882C9-47EC-491B-8400-C3B9BF4509D5}" srcOrd="0" destOrd="0" presId="urn:microsoft.com/office/officeart/2005/8/layout/hProcess9"/>
    <dgm:cxn modelId="{27250B38-CC92-46D8-B7AC-1464074E6D10}" type="presOf" srcId="{2DCAC677-4C19-4901-A0ED-C2896411859A}" destId="{604CF4CC-3072-4AE8-AA02-05A4D534AB03}" srcOrd="0" destOrd="0" presId="urn:microsoft.com/office/officeart/2005/8/layout/hProcess9"/>
    <dgm:cxn modelId="{BDFB62AA-C315-4832-B4BF-7E87172D89FD}" type="presParOf" srcId="{67A20765-2B8E-41AA-A25A-23F55E4EF95D}" destId="{11ACBB6B-F376-4850-B542-3C15D735E9AA}" srcOrd="0" destOrd="0" presId="urn:microsoft.com/office/officeart/2005/8/layout/hProcess9"/>
    <dgm:cxn modelId="{3B42F3F5-9236-407B-92C6-FEBE32032988}" type="presParOf" srcId="{67A20765-2B8E-41AA-A25A-23F55E4EF95D}" destId="{98E60D61-AF41-4B33-B627-1937D40A3678}" srcOrd="1" destOrd="0" presId="urn:microsoft.com/office/officeart/2005/8/layout/hProcess9"/>
    <dgm:cxn modelId="{0CBD0B18-8383-4599-8DA9-F530C65DFC2C}" type="presParOf" srcId="{98E60D61-AF41-4B33-B627-1937D40A3678}" destId="{E5E576A0-FFF1-4F94-A5DF-14AD567BE2D6}" srcOrd="0" destOrd="0" presId="urn:microsoft.com/office/officeart/2005/8/layout/hProcess9"/>
    <dgm:cxn modelId="{AE773AED-2957-4BB3-8655-E65103FC43E0}" type="presParOf" srcId="{98E60D61-AF41-4B33-B627-1937D40A3678}" destId="{FBBFE358-DD63-4EF6-A169-5525FCD3545B}" srcOrd="1" destOrd="0" presId="urn:microsoft.com/office/officeart/2005/8/layout/hProcess9"/>
    <dgm:cxn modelId="{C0B11198-DE54-4C39-A91C-549C57E7DDF4}" type="presParOf" srcId="{98E60D61-AF41-4B33-B627-1937D40A3678}" destId="{604CF4CC-3072-4AE8-AA02-05A4D534AB03}" srcOrd="2" destOrd="0" presId="urn:microsoft.com/office/officeart/2005/8/layout/hProcess9"/>
    <dgm:cxn modelId="{9A47B20A-667C-4A33-AC97-DC487E10C552}" type="presParOf" srcId="{98E60D61-AF41-4B33-B627-1937D40A3678}" destId="{D2855AB1-F145-4065-8B77-1270B5BE5854}" srcOrd="3" destOrd="0" presId="urn:microsoft.com/office/officeart/2005/8/layout/hProcess9"/>
    <dgm:cxn modelId="{BFA65731-8C6C-4AA7-B00A-679B424F31D4}" type="presParOf" srcId="{98E60D61-AF41-4B33-B627-1937D40A3678}" destId="{904882C9-47EC-491B-8400-C3B9BF4509D5}" srcOrd="4" destOrd="0" presId="urn:microsoft.com/office/officeart/2005/8/layout/hProcess9"/>
    <dgm:cxn modelId="{9079DE68-E84E-4675-9C6B-BE81AA8A34B0}" type="presParOf" srcId="{98E60D61-AF41-4B33-B627-1937D40A3678}" destId="{52C10E85-AEE1-402C-BC25-6B01A17DF2E4}" srcOrd="5" destOrd="0" presId="urn:microsoft.com/office/officeart/2005/8/layout/hProcess9"/>
    <dgm:cxn modelId="{A359B0F7-960A-4713-856F-09697253B76B}" type="presParOf" srcId="{98E60D61-AF41-4B33-B627-1937D40A3678}" destId="{A1C5D21F-098D-4031-A67E-1DE8072A8140}" srcOrd="6" destOrd="0" presId="urn:microsoft.com/office/officeart/2005/8/layout/hProcess9"/>
    <dgm:cxn modelId="{5728FF88-E013-4C1B-9D63-8046AEE8F2E0}" type="presParOf" srcId="{98E60D61-AF41-4B33-B627-1937D40A3678}" destId="{79E1CD61-9858-4FBF-B827-CE540DF7EB7F}" srcOrd="7" destOrd="0" presId="urn:microsoft.com/office/officeart/2005/8/layout/hProcess9"/>
    <dgm:cxn modelId="{ABE4F2A6-D67F-4308-967C-AB021A523B02}" type="presParOf" srcId="{98E60D61-AF41-4B33-B627-1937D40A3678}" destId="{EF44ACB0-91C6-4E33-8159-70BA472933E7}" srcOrd="8" destOrd="0" presId="urn:microsoft.com/office/officeart/2005/8/layout/hProcess9"/>
    <dgm:cxn modelId="{2525C06E-9832-4E32-95FE-6DE1A574EFF3}" type="presParOf" srcId="{98E60D61-AF41-4B33-B627-1937D40A3678}" destId="{9870AD74-9328-4F61-BB6B-406F4A9BCB4B}" srcOrd="9" destOrd="0" presId="urn:microsoft.com/office/officeart/2005/8/layout/hProcess9"/>
    <dgm:cxn modelId="{F83AF889-C3C8-4691-A3D0-8A437FC7D5DB}" type="presParOf" srcId="{98E60D61-AF41-4B33-B627-1937D40A3678}" destId="{6E2D1EF8-19CE-4D04-A90B-3DC3C927AC7A}" srcOrd="10" destOrd="0" presId="urn:microsoft.com/office/officeart/2005/8/layout/hProcess9"/>
  </dgm:cxnLst>
  <dgm:bg>
    <a:effectLst>
      <a:outerShdw blurRad="50800" dist="38100" dir="8100000" algn="tr"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8/12/2020</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8/12/2020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Diagram will show all components at a high level</a:t>
            </a:r>
          </a:p>
          <a:p>
            <a:r>
              <a:rPr lang="en-US" dirty="0" smtClean="0"/>
              <a:t>We know access data in a lot of different ways</a:t>
            </a:r>
          </a:p>
          <a:p>
            <a:r>
              <a:rPr lang="en-US" dirty="0" smtClean="0"/>
              <a:t>We can show what is changing and what is not</a:t>
            </a:r>
          </a:p>
          <a:p>
            <a:r>
              <a:rPr lang="en-US" dirty="0" smtClean="0"/>
              <a:t>We are concentrating on these small pieces</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2915907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dirty="0"/>
          </a:p>
        </p:txBody>
      </p:sp>
    </p:spTree>
    <p:extLst>
      <p:ext uri="{BB962C8B-B14F-4D97-AF65-F5344CB8AC3E}">
        <p14:creationId xmlns:p14="http://schemas.microsoft.com/office/powerpoint/2010/main" val="2506972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dirty="0"/>
          </a:p>
        </p:txBody>
      </p:sp>
    </p:spTree>
    <p:extLst>
      <p:ext uri="{BB962C8B-B14F-4D97-AF65-F5344CB8AC3E}">
        <p14:creationId xmlns:p14="http://schemas.microsoft.com/office/powerpoint/2010/main" val="287103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 Popup URL</a:t>
            </a:r>
          </a:p>
          <a:p>
            <a:r>
              <a:rPr lang="en-US" dirty="0" smtClean="0"/>
              <a:t>Demo Portal</a:t>
            </a:r>
            <a:r>
              <a:rPr lang="en-US" baseline="0" dirty="0" smtClean="0"/>
              <a:t> URL</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dirty="0"/>
          </a:p>
        </p:txBody>
      </p:sp>
    </p:spTree>
    <p:extLst>
      <p:ext uri="{BB962C8B-B14F-4D97-AF65-F5344CB8AC3E}">
        <p14:creationId xmlns:p14="http://schemas.microsoft.com/office/powerpoint/2010/main" val="711418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Share the TOU.</a:t>
            </a:r>
          </a:p>
          <a:p>
            <a:r>
              <a:rPr lang="en-US" dirty="0" smtClean="0"/>
              <a:t>Open http://mis.ercot.com/emil to show where</a:t>
            </a:r>
            <a:r>
              <a:rPr lang="en-US" baseline="0" dirty="0" smtClean="0"/>
              <a:t> to find frequency using EMIL ID</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dirty="0"/>
          </a:p>
        </p:txBody>
      </p:sp>
    </p:spTree>
    <p:extLst>
      <p:ext uri="{BB962C8B-B14F-4D97-AF65-F5344CB8AC3E}">
        <p14:creationId xmlns:p14="http://schemas.microsoft.com/office/powerpoint/2010/main" val="2354538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dirty="0"/>
          </a:p>
        </p:txBody>
      </p:sp>
    </p:spTree>
    <p:extLst>
      <p:ext uri="{BB962C8B-B14F-4D97-AF65-F5344CB8AC3E}">
        <p14:creationId xmlns:p14="http://schemas.microsoft.com/office/powerpoint/2010/main" val="612140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Footer Placeholder 4"/>
          <p:cNvSpPr>
            <a:spLocks noGrp="1"/>
          </p:cNvSpPr>
          <p:nvPr>
            <p:ph type="ftr" sz="quarter" idx="11"/>
          </p:nvPr>
        </p:nvSpPr>
        <p:spPr>
          <a:xfrm>
            <a:off x="3657600" y="6553200"/>
            <a:ext cx="5384800" cy="228600"/>
          </a:xfrm>
        </p:spPr>
        <p:txBody>
          <a:bodyPr/>
          <a:lstStyle/>
          <a:p>
            <a:r>
              <a:rPr lang="en-US" dirty="0" smtClean="0"/>
              <a:t>Footer text goes here.</a:t>
            </a:r>
            <a:endParaRPr lang="en-US" dirty="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www.ercot.com/services/mdt/webservices" TargetMode="External"/><Relationship Id="rId2" Type="http://schemas.openxmlformats.org/officeDocument/2006/relationships/hyperlink" Target="http://www.ercot.com/content/wcm/lists/89535/eip_external_interfaces_specification_v1_20N.zip"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ercot.com/services/comm/mkt_notices/archives/lists" TargetMode="External"/><Relationship Id="rId2" Type="http://schemas.openxmlformats.org/officeDocument/2006/relationships/hyperlink" Target="http://www.ercot.com/services/comm/mkt_notices/archives"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mis.ercot.com/misapp/GetReports.do?reportTypeId="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mis.ercot.com/misapp/GetReports.do?reportTypeId=1305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www.ercot.com/content/wcm/lists/89535/eip_external_interfaces_specification_v1_20N.zip"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hyperlink" Target="http://mis.ercot.com/emil" TargetMode="External"/><Relationship Id="rId5" Type="http://schemas.openxmlformats.org/officeDocument/2006/relationships/hyperlink" Target="http://www.ercot.com/content/wcm/key_documents_lists/89515/Market_Data_Transparency_Terms_of_Use_v1_2.docx" TargetMode="External"/><Relationship Id="rId4" Type="http://schemas.openxmlformats.org/officeDocument/2006/relationships/hyperlink" Target="http://www.ercot.com/content/services/mdt/Market_Data_Transparency_Terms_of_Use_v1_0.doc"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webmaster@ercot.com"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www.ercot.com/about/redesig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www.ercot.com/services/mdt/userguides"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486400" y="2743200"/>
            <a:ext cx="5646034" cy="1138773"/>
          </a:xfrm>
          <a:prstGeom prst="rect">
            <a:avLst/>
          </a:prstGeom>
          <a:noFill/>
        </p:spPr>
        <p:txBody>
          <a:bodyPr wrap="square" rtlCol="0">
            <a:spAutoFit/>
          </a:bodyPr>
          <a:lstStyle/>
          <a:p>
            <a:r>
              <a:rPr lang="en-US" sz="3200" b="1" dirty="0" smtClean="0"/>
              <a:t>MIS </a:t>
            </a:r>
            <a:r>
              <a:rPr lang="en-US" sz="3200" b="1" dirty="0" smtClean="0"/>
              <a:t>Integration </a:t>
            </a:r>
            <a:r>
              <a:rPr lang="en-US" sz="3200" b="1" dirty="0"/>
              <a:t>Workshop</a:t>
            </a:r>
            <a:br>
              <a:rPr lang="en-US" sz="3200" b="1" dirty="0"/>
            </a:br>
            <a:endParaRPr lang="en-US" dirty="0">
              <a:solidFill>
                <a:schemeClr val="tx2"/>
              </a:solidFill>
            </a:endParaRPr>
          </a:p>
          <a:p>
            <a:r>
              <a:rPr lang="en-US" b="1" dirty="0" smtClean="0"/>
              <a:t>August 12, </a:t>
            </a:r>
            <a:r>
              <a:rPr lang="en-US" b="1" dirty="0"/>
              <a:t>2020</a:t>
            </a: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a:t>
            </a:r>
            <a:r>
              <a:rPr lang="en-US" dirty="0"/>
              <a:t>Question</a:t>
            </a:r>
          </a:p>
        </p:txBody>
      </p:sp>
      <p:sp>
        <p:nvSpPr>
          <p:cNvPr id="3" name="Content Placeholder 2"/>
          <p:cNvSpPr>
            <a:spLocks noGrp="1"/>
          </p:cNvSpPr>
          <p:nvPr>
            <p:ph idx="1"/>
          </p:nvPr>
        </p:nvSpPr>
        <p:spPr/>
        <p:txBody>
          <a:bodyPr/>
          <a:lstStyle/>
          <a:p>
            <a:pPr marL="0" indent="0">
              <a:buNone/>
            </a:pPr>
            <a:r>
              <a:rPr lang="en-US" sz="2400" b="1" dirty="0" smtClean="0"/>
              <a:t>Q: Will Digital </a:t>
            </a:r>
            <a:r>
              <a:rPr lang="en-US" sz="2400" b="1" dirty="0"/>
              <a:t>C</a:t>
            </a:r>
            <a:r>
              <a:rPr lang="en-US" sz="2400" b="1" dirty="0" smtClean="0"/>
              <a:t>ertificates continue to work on my Mac?</a:t>
            </a:r>
          </a:p>
          <a:p>
            <a:pPr marL="0" indent="0">
              <a:buNone/>
            </a:pPr>
            <a:endParaRPr lang="en-US" sz="2400" dirty="0"/>
          </a:p>
          <a:p>
            <a:pPr marL="0" indent="0">
              <a:buNone/>
            </a:pPr>
            <a:r>
              <a:rPr lang="en-US" sz="2400" dirty="0" smtClean="0"/>
              <a:t>No changes to the use of Digital Certificates are part of the MIS project.</a:t>
            </a:r>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560289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a:t>
            </a:r>
            <a:r>
              <a:rPr lang="en-US" dirty="0"/>
              <a:t>Question</a:t>
            </a:r>
          </a:p>
        </p:txBody>
      </p:sp>
      <p:sp>
        <p:nvSpPr>
          <p:cNvPr id="3" name="Content Placeholder 2"/>
          <p:cNvSpPr>
            <a:spLocks noGrp="1"/>
          </p:cNvSpPr>
          <p:nvPr>
            <p:ph idx="1"/>
          </p:nvPr>
        </p:nvSpPr>
        <p:spPr/>
        <p:txBody>
          <a:bodyPr/>
          <a:lstStyle/>
          <a:p>
            <a:pPr marL="0" indent="0">
              <a:buNone/>
            </a:pPr>
            <a:r>
              <a:rPr lang="en-US" sz="2400" b="1" dirty="0" smtClean="0"/>
              <a:t>Q: Can you do anything about how hard it is to switch between Digital </a:t>
            </a:r>
            <a:r>
              <a:rPr lang="en-US" sz="2400" b="1" dirty="0"/>
              <a:t>C</a:t>
            </a:r>
            <a:r>
              <a:rPr lang="en-US" sz="2400" b="1" dirty="0" smtClean="0"/>
              <a:t>ertificates?</a:t>
            </a:r>
          </a:p>
          <a:p>
            <a:pPr marL="0" indent="0">
              <a:buNone/>
            </a:pPr>
            <a:endParaRPr lang="en-US" sz="2400" dirty="0"/>
          </a:p>
          <a:p>
            <a:pPr marL="0" indent="0">
              <a:buNone/>
            </a:pPr>
            <a:r>
              <a:rPr lang="en-US" sz="2400" dirty="0" smtClean="0"/>
              <a:t>The user interface where you switch certificates is presented by the web browser which is why there are differences between IE and Chrome. There is some ability for our developers to access the data presented to the web browsers but it’s a different code depending on the browser. We are still working on MVP (Minimally Viable Product) functionality for the September and November releases. Looking more closely at improvements to Certificate Switching is in our Product Backlog.</a:t>
            </a:r>
            <a:br>
              <a:rPr lang="en-US" sz="2400" dirty="0" smtClean="0"/>
            </a:br>
            <a:endParaRPr lang="en-US" sz="2400" dirty="0"/>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3358145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a:t>
            </a:r>
            <a:r>
              <a:rPr lang="en-US" dirty="0"/>
              <a:t>Question</a:t>
            </a:r>
          </a:p>
        </p:txBody>
      </p:sp>
      <p:sp>
        <p:nvSpPr>
          <p:cNvPr id="3" name="Content Placeholder 2"/>
          <p:cNvSpPr>
            <a:spLocks noGrp="1"/>
          </p:cNvSpPr>
          <p:nvPr>
            <p:ph idx="1"/>
          </p:nvPr>
        </p:nvSpPr>
        <p:spPr/>
        <p:txBody>
          <a:bodyPr/>
          <a:lstStyle/>
          <a:p>
            <a:pPr marL="0" indent="0">
              <a:buNone/>
            </a:pPr>
            <a:r>
              <a:rPr lang="en-US" sz="2400" b="1" dirty="0" smtClean="0"/>
              <a:t>Q: </a:t>
            </a:r>
            <a:r>
              <a:rPr lang="en-US" sz="2400" b="1" dirty="0"/>
              <a:t>When the new MIS goes live, will </a:t>
            </a:r>
            <a:r>
              <a:rPr lang="en-US" sz="2400" b="1" dirty="0" smtClean="0"/>
              <a:t>MPs </a:t>
            </a:r>
            <a:r>
              <a:rPr lang="en-US" sz="2400" b="1" dirty="0"/>
              <a:t>have to reschedule reports and extracts </a:t>
            </a:r>
            <a:r>
              <a:rPr lang="en-US" sz="2400" b="1" dirty="0" smtClean="0"/>
              <a:t>to </a:t>
            </a:r>
            <a:r>
              <a:rPr lang="en-US" sz="2400" b="1" dirty="0"/>
              <a:t>confirm that any existing connections, histories or subscriptions would not be interrupted by the September changes. </a:t>
            </a: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dirty="0" smtClean="0"/>
          </a:p>
          <a:p>
            <a:pPr marL="0" indent="0">
              <a:buNone/>
            </a:pPr>
            <a:r>
              <a:rPr lang="en-US" sz="2400" dirty="0" smtClean="0"/>
              <a:t/>
            </a:r>
            <a:br>
              <a:rPr lang="en-US" sz="2400" dirty="0" smtClean="0"/>
            </a:br>
            <a:r>
              <a:rPr lang="en-US" sz="2400" dirty="0" smtClean="0"/>
              <a:t>Market facing applications will not be modified as part of the MIS project.</a:t>
            </a:r>
            <a:endParaRPr lang="en-US" sz="2400" dirty="0"/>
          </a:p>
          <a:p>
            <a:pPr marL="0" indent="0">
              <a:buNone/>
            </a:pPr>
            <a:endParaRPr lang="en-US" sz="2400" dirty="0"/>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pic>
        <p:nvPicPr>
          <p:cNvPr id="2050"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438400"/>
            <a:ext cx="5010150"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8943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a:t>
            </a:r>
            <a:r>
              <a:rPr lang="en-US" dirty="0"/>
              <a:t>Question</a:t>
            </a:r>
          </a:p>
        </p:txBody>
      </p:sp>
      <p:sp>
        <p:nvSpPr>
          <p:cNvPr id="3" name="Content Placeholder 2"/>
          <p:cNvSpPr>
            <a:spLocks noGrp="1"/>
          </p:cNvSpPr>
          <p:nvPr>
            <p:ph idx="1"/>
          </p:nvPr>
        </p:nvSpPr>
        <p:spPr/>
        <p:txBody>
          <a:bodyPr/>
          <a:lstStyle/>
          <a:p>
            <a:pPr marL="0" indent="0">
              <a:buNone/>
            </a:pPr>
            <a:r>
              <a:rPr lang="en-US" sz="2400" b="1" dirty="0" smtClean="0"/>
              <a:t>Q: Are you planning to fix the long filename issue as part of the MIS project?</a:t>
            </a:r>
            <a:endParaRPr lang="en-US" sz="2400" dirty="0" smtClean="0"/>
          </a:p>
          <a:p>
            <a:pPr marL="0" indent="0">
              <a:buNone/>
            </a:pPr>
            <a:endParaRPr lang="en-US" sz="2400" dirty="0"/>
          </a:p>
          <a:p>
            <a:pPr marL="0" indent="0">
              <a:buNone/>
            </a:pPr>
            <a:r>
              <a:rPr lang="en-US" sz="2400" dirty="0" smtClean="0"/>
              <a:t>The system that delivers the reports and extracts is not under scope for the MIS project. </a:t>
            </a:r>
          </a:p>
          <a:p>
            <a:pPr marL="0" indent="0">
              <a:buNone/>
            </a:pPr>
            <a:endParaRPr lang="en-US" sz="2400" dirty="0"/>
          </a:p>
          <a:p>
            <a:pPr marL="0" indent="0">
              <a:buNone/>
            </a:pPr>
            <a:r>
              <a:rPr lang="en-US" sz="2400" dirty="0" smtClean="0"/>
              <a:t>We should also note that no reports or extracts are being taken away.</a:t>
            </a:r>
            <a:endParaRPr lang="en-US" sz="2400" dirty="0"/>
          </a:p>
          <a:p>
            <a:pPr marL="0" indent="0">
              <a:buNone/>
            </a:pPr>
            <a:endParaRPr lang="en-US" sz="2400" dirty="0"/>
          </a:p>
          <a:p>
            <a:pPr marL="0" indent="0">
              <a:buNone/>
            </a:pPr>
            <a:endParaRPr lang="en-US" sz="2400" dirty="0"/>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3918211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a:t>
            </a:r>
            <a:r>
              <a:rPr lang="en-US" dirty="0"/>
              <a:t>Question</a:t>
            </a:r>
          </a:p>
        </p:txBody>
      </p:sp>
      <p:sp>
        <p:nvSpPr>
          <p:cNvPr id="3" name="Content Placeholder 2"/>
          <p:cNvSpPr>
            <a:spLocks noGrp="1"/>
          </p:cNvSpPr>
          <p:nvPr>
            <p:ph idx="1"/>
          </p:nvPr>
        </p:nvSpPr>
        <p:spPr/>
        <p:txBody>
          <a:bodyPr/>
          <a:lstStyle/>
          <a:p>
            <a:pPr marL="0" indent="0">
              <a:buNone/>
            </a:pPr>
            <a:r>
              <a:rPr lang="en-US" sz="2400" b="1" dirty="0" smtClean="0"/>
              <a:t>Q: How </a:t>
            </a:r>
            <a:r>
              <a:rPr lang="en-US" sz="2400" b="1" dirty="0"/>
              <a:t>about the </a:t>
            </a:r>
            <a:r>
              <a:rPr lang="en-US" sz="2400" b="1" dirty="0" smtClean="0"/>
              <a:t>APIs </a:t>
            </a:r>
            <a:r>
              <a:rPr lang="en-US" sz="2400" b="1" dirty="0"/>
              <a:t>that move data between ERCOT and </a:t>
            </a:r>
            <a:r>
              <a:rPr lang="en-US" sz="2400" b="1" dirty="0" smtClean="0"/>
              <a:t>MPs?</a:t>
            </a:r>
          </a:p>
          <a:p>
            <a:pPr marL="0" indent="0">
              <a:buNone/>
            </a:pPr>
            <a:endParaRPr lang="en-US" sz="2400" dirty="0"/>
          </a:p>
          <a:p>
            <a:pPr marL="0" indent="0">
              <a:buNone/>
            </a:pPr>
            <a:r>
              <a:rPr lang="en-US" sz="2400" dirty="0" smtClean="0"/>
              <a:t>No changes to the ERCOT API will be made as part of the MIS project.</a:t>
            </a:r>
          </a:p>
          <a:p>
            <a:pPr marL="0" indent="0">
              <a:buNone/>
            </a:pP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1800" b="1" dirty="0" smtClean="0"/>
              <a:t>Helpful API Resources</a:t>
            </a:r>
          </a:p>
          <a:p>
            <a:pPr marL="0" indent="0">
              <a:buNone/>
            </a:pPr>
            <a:r>
              <a:rPr lang="en-US" sz="2400" dirty="0" smtClean="0"/>
              <a:t/>
            </a:r>
            <a:br>
              <a:rPr lang="en-US" sz="2400" dirty="0" smtClean="0"/>
            </a:br>
            <a:r>
              <a:rPr lang="en-US" sz="1800" dirty="0" smtClean="0"/>
              <a:t>EIP External Interfaces Specifications</a:t>
            </a:r>
            <a:endParaRPr lang="en-US" sz="1800" dirty="0"/>
          </a:p>
          <a:p>
            <a:pPr marL="0" indent="0">
              <a:buNone/>
            </a:pPr>
            <a:r>
              <a:rPr lang="en-US" sz="1800" dirty="0">
                <a:solidFill>
                  <a:schemeClr val="tx1"/>
                </a:solidFill>
                <a:hlinkClick r:id="rId2"/>
              </a:rPr>
              <a:t>http://</a:t>
            </a:r>
            <a:r>
              <a:rPr lang="en-US" sz="1800" dirty="0" smtClean="0">
                <a:solidFill>
                  <a:schemeClr val="tx1"/>
                </a:solidFill>
                <a:hlinkClick r:id="rId2"/>
              </a:rPr>
              <a:t>www.ercot.com/content/wcm/lists/89535/eip_external_interfaces_specification_v1_20N.zip</a:t>
            </a:r>
            <a:r>
              <a:rPr lang="en-US" sz="1800" dirty="0" smtClean="0">
                <a:solidFill>
                  <a:schemeClr val="tx1"/>
                </a:solidFill>
              </a:rPr>
              <a:t/>
            </a:r>
            <a:br>
              <a:rPr lang="en-US" sz="1800" dirty="0" smtClean="0">
                <a:solidFill>
                  <a:schemeClr val="tx1"/>
                </a:solidFill>
              </a:rPr>
            </a:br>
            <a:r>
              <a:rPr lang="en-US" sz="1800" dirty="0" smtClean="0">
                <a:solidFill>
                  <a:schemeClr val="tx1"/>
                </a:solidFill>
              </a:rPr>
              <a:t/>
            </a:r>
            <a:br>
              <a:rPr lang="en-US" sz="1800" dirty="0" smtClean="0">
                <a:solidFill>
                  <a:schemeClr val="tx1"/>
                </a:solidFill>
              </a:rPr>
            </a:br>
            <a:r>
              <a:rPr lang="en-US" sz="1800" dirty="0"/>
              <a:t>EIP </a:t>
            </a:r>
            <a:r>
              <a:rPr lang="en-US" sz="1800" dirty="0" smtClean="0"/>
              <a:t>Digital Certificate Security Information</a:t>
            </a:r>
            <a:r>
              <a:rPr lang="en-US" sz="1800" dirty="0" smtClean="0">
                <a:solidFill>
                  <a:schemeClr val="tx1"/>
                </a:solidFill>
              </a:rPr>
              <a:t/>
            </a:r>
            <a:br>
              <a:rPr lang="en-US" sz="1800" dirty="0" smtClean="0">
                <a:solidFill>
                  <a:schemeClr val="tx1"/>
                </a:solidFill>
              </a:rPr>
            </a:br>
            <a:r>
              <a:rPr lang="en-US" sz="1800" dirty="0">
                <a:hlinkClick r:id="rId3"/>
              </a:rPr>
              <a:t>http://www.ercot.com/services/mdt/webservices</a:t>
            </a:r>
            <a:endParaRPr lang="en-US" sz="1800" dirty="0" smtClean="0">
              <a:solidFill>
                <a:schemeClr val="tx1"/>
              </a:solidFill>
            </a:endParaRPr>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4170182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a:t>
            </a:r>
            <a:r>
              <a:rPr lang="en-US" dirty="0"/>
              <a:t>Question</a:t>
            </a:r>
          </a:p>
        </p:txBody>
      </p:sp>
      <p:sp>
        <p:nvSpPr>
          <p:cNvPr id="3" name="Content Placeholder 2"/>
          <p:cNvSpPr>
            <a:spLocks noGrp="1"/>
          </p:cNvSpPr>
          <p:nvPr>
            <p:ph idx="1"/>
          </p:nvPr>
        </p:nvSpPr>
        <p:spPr/>
        <p:txBody>
          <a:bodyPr/>
          <a:lstStyle/>
          <a:p>
            <a:pPr marL="0" indent="0">
              <a:buNone/>
            </a:pPr>
            <a:r>
              <a:rPr lang="en-US" sz="2400" b="1" dirty="0" smtClean="0"/>
              <a:t>Q: What about Mailing </a:t>
            </a:r>
            <a:r>
              <a:rPr lang="en-US" sz="2400" b="1" dirty="0"/>
              <a:t>lists</a:t>
            </a:r>
            <a:r>
              <a:rPr lang="en-US" sz="2400" b="1" dirty="0" smtClean="0"/>
              <a:t>?</a:t>
            </a:r>
          </a:p>
          <a:p>
            <a:pPr marL="0" indent="0">
              <a:buNone/>
            </a:pPr>
            <a:endParaRPr lang="en-US" sz="2400" dirty="0"/>
          </a:p>
          <a:p>
            <a:pPr marL="0" indent="0">
              <a:buNone/>
            </a:pPr>
            <a:r>
              <a:rPr lang="en-US" sz="2400" dirty="0" smtClean="0"/>
              <a:t>The mailing lists at lists.ercot.com will not be changed. </a:t>
            </a:r>
          </a:p>
          <a:p>
            <a:pPr marL="0" indent="0">
              <a:buNone/>
            </a:pPr>
            <a:endParaRPr lang="en-US" sz="2400" dirty="0"/>
          </a:p>
          <a:p>
            <a:pPr marL="0" indent="0">
              <a:buNone/>
            </a:pPr>
            <a:endParaRPr lang="en-US" sz="2400" b="1" dirty="0" smtClean="0"/>
          </a:p>
          <a:p>
            <a:pPr marL="0" indent="0">
              <a:buNone/>
            </a:pPr>
            <a:endParaRPr lang="en-US" sz="2400" b="1" dirty="0"/>
          </a:p>
          <a:p>
            <a:pPr marL="0" indent="0">
              <a:buNone/>
            </a:pPr>
            <a:r>
              <a:rPr lang="en-US" sz="1800" b="1" dirty="0" smtClean="0"/>
              <a:t>Helpful Mailing List &amp; Market Notices Resources</a:t>
            </a:r>
          </a:p>
          <a:p>
            <a:pPr marL="0" indent="0">
              <a:buNone/>
            </a:pPr>
            <a:r>
              <a:rPr lang="en-US" sz="1800" b="1" dirty="0" smtClean="0"/>
              <a:t/>
            </a:r>
            <a:br>
              <a:rPr lang="en-US" sz="1800" b="1" dirty="0" smtClean="0"/>
            </a:br>
            <a:r>
              <a:rPr lang="en-US" sz="1800" dirty="0" smtClean="0"/>
              <a:t>Market Notice Archives</a:t>
            </a:r>
            <a:r>
              <a:rPr lang="en-US" sz="1800" dirty="0" smtClean="0">
                <a:solidFill>
                  <a:srgbClr val="FF0000"/>
                </a:solidFill>
              </a:rPr>
              <a:t/>
            </a:r>
            <a:br>
              <a:rPr lang="en-US" sz="1800" dirty="0" smtClean="0">
                <a:solidFill>
                  <a:srgbClr val="FF0000"/>
                </a:solidFill>
              </a:rPr>
            </a:br>
            <a:r>
              <a:rPr lang="en-US" sz="1800" dirty="0" smtClean="0">
                <a:hlinkClick r:id="rId2"/>
              </a:rPr>
              <a:t>http</a:t>
            </a:r>
            <a:r>
              <a:rPr lang="en-US" sz="1800" dirty="0">
                <a:hlinkClick r:id="rId2"/>
              </a:rPr>
              <a:t>://</a:t>
            </a:r>
            <a:r>
              <a:rPr lang="en-US" sz="1800" dirty="0" smtClean="0">
                <a:hlinkClick r:id="rId2"/>
              </a:rPr>
              <a:t>www.ercot.com/services/comm/mkt_notices/archives</a:t>
            </a:r>
            <a:r>
              <a:rPr lang="en-US" sz="1800" dirty="0" smtClean="0"/>
              <a:t/>
            </a:r>
            <a:br>
              <a:rPr lang="en-US" sz="1800" dirty="0" smtClean="0"/>
            </a:br>
            <a:r>
              <a:rPr lang="en-US" sz="1800" dirty="0" smtClean="0"/>
              <a:t/>
            </a:r>
            <a:br>
              <a:rPr lang="en-US" sz="1800" dirty="0" smtClean="0"/>
            </a:br>
            <a:r>
              <a:rPr lang="en-US" sz="1800" dirty="0" smtClean="0"/>
              <a:t>Market Notice Email Distribution Lists</a:t>
            </a:r>
            <a:r>
              <a:rPr lang="en-US" sz="1800" dirty="0" smtClean="0">
                <a:solidFill>
                  <a:srgbClr val="FF0000"/>
                </a:solidFill>
              </a:rPr>
              <a:t/>
            </a:r>
            <a:br>
              <a:rPr lang="en-US" sz="1800" dirty="0" smtClean="0">
                <a:solidFill>
                  <a:srgbClr val="FF0000"/>
                </a:solidFill>
              </a:rPr>
            </a:br>
            <a:r>
              <a:rPr lang="en-US" sz="1800" dirty="0">
                <a:hlinkClick r:id="rId3"/>
              </a:rPr>
              <a:t>http://</a:t>
            </a:r>
            <a:r>
              <a:rPr lang="en-US" sz="1800" dirty="0" smtClean="0">
                <a:hlinkClick r:id="rId3"/>
              </a:rPr>
              <a:t>www.ercot.com/services/comm/mkt_notices/archives/lists</a:t>
            </a:r>
            <a:endParaRPr lang="en-US" sz="1800" dirty="0"/>
          </a:p>
          <a:p>
            <a:pPr marL="0" indent="0">
              <a:buNone/>
            </a:pPr>
            <a:endParaRPr lang="en-US" sz="2400" dirty="0"/>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51442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there additional questions?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pic>
        <p:nvPicPr>
          <p:cNvPr id="1030" name="Picture 6" descr="Question Mark Background in Vector | Question mark background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447800"/>
            <a:ext cx="5702834"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5921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talk about Screen Scraping</a:t>
            </a:r>
            <a:endParaRPr lang="en-US" dirty="0"/>
          </a:p>
        </p:txBody>
      </p:sp>
      <p:sp>
        <p:nvSpPr>
          <p:cNvPr id="3" name="Content Placeholder 2"/>
          <p:cNvSpPr>
            <a:spLocks noGrp="1"/>
          </p:cNvSpPr>
          <p:nvPr>
            <p:ph idx="1"/>
          </p:nvPr>
        </p:nvSpPr>
        <p:spPr/>
        <p:txBody>
          <a:bodyPr/>
          <a:lstStyle/>
          <a:p>
            <a:r>
              <a:rPr lang="en-US" dirty="0" smtClean="0"/>
              <a:t>Scenarios</a:t>
            </a:r>
          </a:p>
          <a:p>
            <a:r>
              <a:rPr lang="en-US" dirty="0" smtClean="0"/>
              <a:t>Supportability Issues</a:t>
            </a:r>
          </a:p>
          <a:p>
            <a:r>
              <a:rPr lang="en-US" dirty="0" smtClean="0"/>
              <a:t>Resources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3371455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to data access</a:t>
            </a:r>
            <a:endParaRPr lang="en-US" dirty="0"/>
          </a:p>
        </p:txBody>
      </p:sp>
      <p:sp>
        <p:nvSpPr>
          <p:cNvPr id="3" name="Content Placeholder 2"/>
          <p:cNvSpPr>
            <a:spLocks noGrp="1"/>
          </p:cNvSpPr>
          <p:nvPr>
            <p:ph idx="1"/>
          </p:nvPr>
        </p:nvSpPr>
        <p:spPr/>
        <p:txBody>
          <a:bodyPr/>
          <a:lstStyle/>
          <a:p>
            <a:r>
              <a:rPr lang="en-US" dirty="0" smtClean="0"/>
              <a:t>URL change</a:t>
            </a:r>
          </a:p>
          <a:p>
            <a:r>
              <a:rPr lang="en-US" dirty="0" smtClean="0"/>
              <a:t>/public vs /secure</a:t>
            </a:r>
          </a:p>
          <a:p>
            <a:r>
              <a:rPr lang="en-US" dirty="0" smtClean="0"/>
              <a:t>No more pop-up for data links</a:t>
            </a:r>
          </a:p>
          <a:p>
            <a:r>
              <a:rPr lang="en-US" dirty="0" smtClean="0"/>
              <a:t>Underlying HTML source</a:t>
            </a:r>
          </a:p>
          <a:p>
            <a:endParaRPr lang="en-US" dirty="0"/>
          </a:p>
          <a:p>
            <a:pPr marL="0" indent="0">
              <a:buNone/>
            </a:pPr>
            <a:r>
              <a:rPr lang="en-US" dirty="0" smtClean="0"/>
              <a:t>You will be able to see what this looks like starting on Sept 16, 2020.</a:t>
            </a:r>
            <a:endParaRPr lang="en-US" sz="2400" dirty="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742670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 Scraping: URL Scenario</a:t>
            </a:r>
            <a:endParaRPr lang="en-US" dirty="0"/>
          </a:p>
        </p:txBody>
      </p:sp>
      <p:sp>
        <p:nvSpPr>
          <p:cNvPr id="3" name="Content Placeholder 2"/>
          <p:cNvSpPr>
            <a:spLocks noGrp="1"/>
          </p:cNvSpPr>
          <p:nvPr>
            <p:ph idx="1"/>
          </p:nvPr>
        </p:nvSpPr>
        <p:spPr/>
        <p:txBody>
          <a:bodyPr/>
          <a:lstStyle/>
          <a:p>
            <a:pPr marL="0" indent="0">
              <a:buNone/>
            </a:pPr>
            <a:r>
              <a:rPr lang="en-US" sz="2200" dirty="0" smtClean="0"/>
              <a:t>Q: We </a:t>
            </a:r>
            <a:r>
              <a:rPr lang="en-US" sz="2200" dirty="0"/>
              <a:t>currently </a:t>
            </a:r>
            <a:r>
              <a:rPr lang="en-US" sz="2200" dirty="0" smtClean="0"/>
              <a:t>parse </a:t>
            </a:r>
            <a:r>
              <a:rPr lang="en-US" sz="2200" dirty="0"/>
              <a:t>the HTML source of the predictable URL (</a:t>
            </a:r>
            <a:r>
              <a:rPr lang="en-US" sz="2200" u="sng" dirty="0">
                <a:hlinkClick r:id="rId3"/>
              </a:rPr>
              <a:t>https://mis.ercot.com/misapp/GetReports.do?reportTypeId=</a:t>
            </a:r>
            <a:r>
              <a:rPr lang="en-US" sz="2200" dirty="0"/>
              <a:t>  [6 digit REPORT TYPE ID]) </a:t>
            </a:r>
          </a:p>
          <a:p>
            <a:pPr marL="0" lvl="0" indent="0">
              <a:buNone/>
            </a:pPr>
            <a:r>
              <a:rPr lang="en-US" sz="2200" dirty="0"/>
              <a:t>in order to get a list of available files (since the source code contains &lt;a href='/misdownload/servlets/mirDownload?mimic_duns=0805522512000&amp;doclookupId=715089663'&gt;zip&lt;/a</a:t>
            </a:r>
            <a:r>
              <a:rPr lang="en-US" sz="2200" dirty="0" smtClean="0"/>
              <a:t>&gt;).</a:t>
            </a:r>
            <a:endParaRPr lang="en-US" sz="2200" dirty="0"/>
          </a:p>
          <a:p>
            <a:endParaRPr lang="en-US" sz="2200" dirty="0"/>
          </a:p>
          <a:p>
            <a:pPr marL="0" indent="0">
              <a:buNone/>
            </a:pPr>
            <a:r>
              <a:rPr lang="en-US" sz="2200" dirty="0"/>
              <a:t>Can you tell me whether:</a:t>
            </a:r>
          </a:p>
          <a:p>
            <a:pPr lvl="0"/>
            <a:r>
              <a:rPr lang="en-US" sz="2200" dirty="0"/>
              <a:t>That predictable URL will continue to exist after </a:t>
            </a:r>
            <a:r>
              <a:rPr lang="en-US" sz="2200" dirty="0" smtClean="0"/>
              <a:t>September?</a:t>
            </a:r>
            <a:endParaRPr lang="en-US" sz="2200" dirty="0"/>
          </a:p>
          <a:p>
            <a:pPr lvl="0"/>
            <a:r>
              <a:rPr lang="en-US" sz="2200" dirty="0" smtClean="0"/>
              <a:t>Whether </a:t>
            </a:r>
            <a:r>
              <a:rPr lang="en-US" sz="2200" dirty="0"/>
              <a:t>there is an API call that will return the files available for download for a given Report Type number?</a:t>
            </a:r>
          </a:p>
          <a:p>
            <a:pPr marL="0" indent="0">
              <a:buNone/>
            </a:pPr>
            <a:r>
              <a:rPr lang="en-US" sz="2400" dirty="0" smtClean="0"/>
              <a:t/>
            </a:r>
            <a:br>
              <a:rPr lang="en-US" sz="2400" dirty="0" smtClean="0"/>
            </a:br>
            <a:r>
              <a:rPr lang="en-US" sz="2400" dirty="0" smtClean="0"/>
              <a:t>The following will work until January 2021 but long term discussion needed. </a:t>
            </a:r>
            <a:br>
              <a:rPr lang="en-US" sz="2400" dirty="0" smtClean="0"/>
            </a:br>
            <a:r>
              <a:rPr lang="en-US" sz="2400" dirty="0">
                <a:hlinkClick r:id="rId4"/>
              </a:rPr>
              <a:t>http://mis.ercot.com/misapp/GetReports.do?reportTypeId=13057</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dirty="0"/>
          </a:p>
        </p:txBody>
      </p:sp>
    </p:spTree>
    <p:extLst>
      <p:ext uri="{BB962C8B-B14F-4D97-AF65-F5344CB8AC3E}">
        <p14:creationId xmlns:p14="http://schemas.microsoft.com/office/powerpoint/2010/main" val="3951999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5" name="Title 4"/>
          <p:cNvSpPr>
            <a:spLocks noGrp="1"/>
          </p:cNvSpPr>
          <p:nvPr>
            <p:ph type="title"/>
          </p:nvPr>
        </p:nvSpPr>
        <p:spPr/>
        <p:txBody>
          <a:bodyPr/>
          <a:lstStyle/>
          <a:p>
            <a:r>
              <a:rPr lang="en-US" dirty="0" smtClean="0"/>
              <a:t>MIS Integration Workshop Agenda</a:t>
            </a:r>
            <a:endParaRPr lang="en-US" dirty="0"/>
          </a:p>
        </p:txBody>
      </p:sp>
      <p:sp>
        <p:nvSpPr>
          <p:cNvPr id="6" name="Content Placeholder 5"/>
          <p:cNvSpPr>
            <a:spLocks noGrp="1"/>
          </p:cNvSpPr>
          <p:nvPr>
            <p:ph idx="1"/>
          </p:nvPr>
        </p:nvSpPr>
        <p:spPr/>
        <p:txBody>
          <a:bodyPr/>
          <a:lstStyle/>
          <a:p>
            <a:pPr lvl="0"/>
            <a:r>
              <a:rPr lang="en-US" dirty="0"/>
              <a:t>Why are we talking about </a:t>
            </a:r>
            <a:r>
              <a:rPr lang="en-US" dirty="0" smtClean="0"/>
              <a:t>integration?</a:t>
            </a:r>
            <a:endParaRPr lang="en-US" dirty="0"/>
          </a:p>
          <a:p>
            <a:pPr lvl="0"/>
            <a:r>
              <a:rPr lang="en-US" dirty="0" smtClean="0"/>
              <a:t>MIS Project Background</a:t>
            </a:r>
          </a:p>
          <a:p>
            <a:pPr lvl="1"/>
            <a:r>
              <a:rPr lang="en-US" dirty="0" smtClean="0"/>
              <a:t>Scope of Changes</a:t>
            </a:r>
          </a:p>
          <a:p>
            <a:pPr lvl="1"/>
            <a:r>
              <a:rPr lang="en-US" dirty="0" smtClean="0"/>
              <a:t>Release Plan</a:t>
            </a:r>
          </a:p>
          <a:p>
            <a:pPr lvl="1"/>
            <a:r>
              <a:rPr lang="en-US" dirty="0" smtClean="0"/>
              <a:t>What Is and Isn’t </a:t>
            </a:r>
            <a:r>
              <a:rPr lang="en-US" dirty="0"/>
              <a:t>Changing </a:t>
            </a:r>
            <a:r>
              <a:rPr lang="en-US" dirty="0" smtClean="0"/>
              <a:t>?</a:t>
            </a:r>
            <a:endParaRPr lang="en-US" dirty="0"/>
          </a:p>
          <a:p>
            <a:r>
              <a:rPr lang="en-US" dirty="0"/>
              <a:t>Frequently Asked Questions</a:t>
            </a:r>
          </a:p>
          <a:p>
            <a:r>
              <a:rPr lang="en-US" dirty="0" smtClean="0"/>
              <a:t>Screen </a:t>
            </a:r>
            <a:r>
              <a:rPr lang="en-US" dirty="0"/>
              <a:t>Scraping </a:t>
            </a:r>
            <a:r>
              <a:rPr lang="en-US" dirty="0" smtClean="0"/>
              <a:t>Impacts</a:t>
            </a:r>
          </a:p>
          <a:p>
            <a:pPr lvl="0"/>
            <a:r>
              <a:rPr lang="en-US" dirty="0" smtClean="0"/>
              <a:t>Future Communications</a:t>
            </a:r>
            <a:endParaRPr lang="en-US" dirty="0"/>
          </a:p>
          <a:p>
            <a:endParaRPr lang="en-US" dirty="0"/>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Help and Documentation</a:t>
            </a:r>
            <a:endParaRPr lang="en-US" dirty="0"/>
          </a:p>
        </p:txBody>
      </p:sp>
      <p:sp>
        <p:nvSpPr>
          <p:cNvPr id="3" name="Content Placeholder 2"/>
          <p:cNvSpPr>
            <a:spLocks noGrp="1"/>
          </p:cNvSpPr>
          <p:nvPr>
            <p:ph idx="1"/>
          </p:nvPr>
        </p:nvSpPr>
        <p:spPr/>
        <p:txBody>
          <a:bodyPr/>
          <a:lstStyle/>
          <a:p>
            <a:pPr lvl="0"/>
            <a:r>
              <a:rPr lang="en-US" sz="2400" dirty="0"/>
              <a:t>ERCOT provides </a:t>
            </a:r>
            <a:r>
              <a:rPr lang="en-US" sz="2400" dirty="0">
                <a:hlinkClick r:id="rId3"/>
              </a:rPr>
              <a:t>documentation on the EWS API system</a:t>
            </a:r>
            <a:r>
              <a:rPr lang="en-US" sz="2400" dirty="0"/>
              <a:t>.</a:t>
            </a:r>
          </a:p>
          <a:p>
            <a:pPr lvl="0"/>
            <a:r>
              <a:rPr lang="en-US" sz="2400" dirty="0"/>
              <a:t>ERCOT provides </a:t>
            </a:r>
            <a:r>
              <a:rPr lang="en-US" sz="2400" dirty="0">
                <a:hlinkClick r:id="rId4"/>
              </a:rPr>
              <a:t>Terms of </a:t>
            </a:r>
            <a:r>
              <a:rPr lang="en-US" sz="2400" dirty="0">
                <a:hlinkClick r:id="rId5"/>
              </a:rPr>
              <a:t>Use </a:t>
            </a:r>
            <a:r>
              <a:rPr lang="en-US" sz="2400" dirty="0"/>
              <a:t>for all reports outlining the policy around download frequency.</a:t>
            </a:r>
          </a:p>
          <a:p>
            <a:pPr lvl="0"/>
            <a:r>
              <a:rPr lang="sv-SE" sz="2400" dirty="0"/>
              <a:t>The </a:t>
            </a:r>
            <a:r>
              <a:rPr lang="sv-SE" sz="2400" dirty="0">
                <a:hlinkClick r:id="rId6"/>
              </a:rPr>
              <a:t>ERCOT Market Information List (EMIL)</a:t>
            </a:r>
            <a:r>
              <a:rPr lang="en-US" sz="2400" dirty="0"/>
              <a:t> details all market products required to be supplied by Protocols or other binding documents.</a:t>
            </a:r>
          </a:p>
          <a:p>
            <a:pPr lvl="0"/>
            <a:r>
              <a:rPr lang="en-US" sz="2400" dirty="0"/>
              <a:t>Client Services representatives are available to assist MPs in finding information that ERCOT has made available.</a:t>
            </a:r>
          </a:p>
          <a:p>
            <a:pPr lvl="0"/>
            <a:r>
              <a:rPr lang="en-US" sz="2400" dirty="0"/>
              <a:t>ERCOT is unable to provide API code as each MPs implementation is different.</a:t>
            </a:r>
          </a:p>
          <a:p>
            <a:pPr lvl="0"/>
            <a:r>
              <a:rPr lang="en-US" sz="2400" dirty="0"/>
              <a:t>ERCOT cannot consult on implementations other than basic troubleshooting.</a:t>
            </a:r>
          </a:p>
          <a:p>
            <a:pPr marL="0" lvl="0" indent="0">
              <a:buNone/>
            </a:pPr>
            <a:endParaRPr lang="en-US" sz="2000" dirty="0"/>
          </a:p>
          <a:p>
            <a:pPr marL="0" lvl="0" indent="0">
              <a:buNone/>
            </a:pPr>
            <a:endParaRPr lang="en-US" sz="2000" dirty="0"/>
          </a:p>
          <a:p>
            <a:pPr lvl="0"/>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dirty="0"/>
          </a:p>
        </p:txBody>
      </p:sp>
    </p:spTree>
    <p:extLst>
      <p:ext uri="{BB962C8B-B14F-4D97-AF65-F5344CB8AC3E}">
        <p14:creationId xmlns:p14="http://schemas.microsoft.com/office/powerpoint/2010/main" val="3814820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 Scraping Supportability Challenges</a:t>
            </a:r>
            <a:endParaRPr lang="en-US" dirty="0"/>
          </a:p>
        </p:txBody>
      </p:sp>
      <p:sp>
        <p:nvSpPr>
          <p:cNvPr id="3" name="Content Placeholder 2"/>
          <p:cNvSpPr>
            <a:spLocks noGrp="1"/>
          </p:cNvSpPr>
          <p:nvPr>
            <p:ph idx="1"/>
          </p:nvPr>
        </p:nvSpPr>
        <p:spPr/>
        <p:txBody>
          <a:bodyPr/>
          <a:lstStyle/>
          <a:p>
            <a:r>
              <a:rPr lang="en-US" sz="2400" dirty="0"/>
              <a:t>Users engaging in parsing data from the ERCOT Market Information System (MIS) may cause system reliability issues.</a:t>
            </a:r>
          </a:p>
          <a:p>
            <a:r>
              <a:rPr lang="en-US" sz="2400" dirty="0"/>
              <a:t>Automated systems pulling data from a GUI based system have the potential to overwhelm the GUI systems.</a:t>
            </a:r>
          </a:p>
          <a:p>
            <a:r>
              <a:rPr lang="en-US" sz="2400" dirty="0"/>
              <a:t>ERCOT will deny access to IPs using poorly written code or macros that saturated the report download bandwidth.</a:t>
            </a:r>
          </a:p>
          <a:p>
            <a:r>
              <a:rPr lang="en-US" sz="2400" dirty="0"/>
              <a:t>ERCOT will make an attempt to contact the company that is found to be the cause of the degradation.</a:t>
            </a:r>
          </a:p>
          <a:p>
            <a:r>
              <a:rPr lang="en-US" sz="2400" dirty="0"/>
              <a:t>In severe cases, ERCOT will block offending IP to maintain reliability. Blocked IP addresses will not be allowed to reconnect until corrective action is taken by the user.</a:t>
            </a:r>
          </a:p>
          <a:p>
            <a:pPr marL="0" lvl="0" indent="0">
              <a:buNone/>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dirty="0"/>
          </a:p>
        </p:txBody>
      </p:sp>
    </p:spTree>
    <p:extLst>
      <p:ext uri="{BB962C8B-B14F-4D97-AF65-F5344CB8AC3E}">
        <p14:creationId xmlns:p14="http://schemas.microsoft.com/office/powerpoint/2010/main" val="3771399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Moving Forward</a:t>
            </a:r>
            <a:endParaRPr lang="en-US" dirty="0"/>
          </a:p>
        </p:txBody>
      </p:sp>
      <p:sp>
        <p:nvSpPr>
          <p:cNvPr id="3" name="Content Placeholder 2"/>
          <p:cNvSpPr>
            <a:spLocks noGrp="1"/>
          </p:cNvSpPr>
          <p:nvPr>
            <p:ph idx="1"/>
          </p:nvPr>
        </p:nvSpPr>
        <p:spPr/>
        <p:txBody>
          <a:bodyPr/>
          <a:lstStyle/>
          <a:p>
            <a:pPr lvl="0"/>
            <a:r>
              <a:rPr lang="en-US" sz="2800" dirty="0"/>
              <a:t>Monthly MIS User Workshops will </a:t>
            </a:r>
            <a:r>
              <a:rPr lang="en-US" sz="2800" dirty="0" smtClean="0"/>
              <a:t>resume in September.</a:t>
            </a:r>
            <a:endParaRPr lang="en-US" sz="2800" dirty="0"/>
          </a:p>
          <a:p>
            <a:pPr lvl="0"/>
            <a:r>
              <a:rPr lang="en-US" sz="2800" dirty="0" smtClean="0"/>
              <a:t>More MP group workshops as needed.</a:t>
            </a:r>
          </a:p>
          <a:p>
            <a:pPr lvl="0"/>
            <a:r>
              <a:rPr lang="en-US" sz="2800" dirty="0" smtClean="0"/>
              <a:t>Contact your Client Services representative with questions.</a:t>
            </a:r>
          </a:p>
          <a:p>
            <a:pPr lvl="0"/>
            <a:r>
              <a:rPr lang="en-US" sz="2800" dirty="0" smtClean="0"/>
              <a:t>Report bugs to the ERCOT HelpDesk.</a:t>
            </a:r>
          </a:p>
          <a:p>
            <a:pPr lvl="0"/>
            <a:r>
              <a:rPr lang="en-US" sz="2800" dirty="0" smtClean="0"/>
              <a:t>Additional communication re: MDT technical roadmap</a:t>
            </a:r>
          </a:p>
          <a:p>
            <a:pPr lvl="1"/>
            <a:r>
              <a:rPr lang="en-US" dirty="0" smtClean="0"/>
              <a:t>Bi-annual Market Data Transparency Forum</a:t>
            </a:r>
            <a:r>
              <a:rPr lang="en-US" dirty="0" smtClean="0"/>
              <a:t>?</a:t>
            </a:r>
            <a:br>
              <a:rPr lang="en-US" dirty="0" smtClean="0"/>
            </a:br>
            <a:r>
              <a:rPr lang="en-US" dirty="0" smtClean="0"/>
              <a:t/>
            </a:r>
            <a:br>
              <a:rPr lang="en-US" dirty="0" smtClean="0"/>
            </a:br>
            <a:r>
              <a:rPr lang="en-US" dirty="0" smtClean="0"/>
              <a:t/>
            </a:r>
            <a:br>
              <a:rPr lang="en-US" dirty="0" smtClean="0"/>
            </a:br>
            <a:endParaRPr lang="en-US" dirty="0" smtClean="0"/>
          </a:p>
          <a:p>
            <a:pPr marL="0" indent="0" algn="ctr">
              <a:buNone/>
            </a:pPr>
            <a:r>
              <a:rPr lang="en-US" sz="2000" dirty="0" smtClean="0"/>
              <a:t>Feedback at any time to </a:t>
            </a:r>
            <a:r>
              <a:rPr lang="en-US" sz="2000" dirty="0" smtClean="0">
                <a:hlinkClick r:id="rId3"/>
              </a:rPr>
              <a:t>webmaster@ercot.com</a:t>
            </a:r>
            <a:r>
              <a:rPr lang="en-US" sz="2000" dirty="0" smtClean="0"/>
              <a:t> </a:t>
            </a:r>
          </a:p>
          <a:p>
            <a:pPr marL="0" indent="0" algn="ctr">
              <a:buNone/>
            </a:pPr>
            <a:r>
              <a:rPr lang="en-US" sz="2000" dirty="0" smtClean="0"/>
              <a:t>Redesign info: </a:t>
            </a:r>
            <a:r>
              <a:rPr lang="en-US" sz="2000" dirty="0" smtClean="0">
                <a:hlinkClick r:id="rId4"/>
              </a:rPr>
              <a:t>www.ercot.com/about/redesign</a:t>
            </a:r>
            <a:endParaRPr lang="en-US" sz="2000" dirty="0"/>
          </a:p>
          <a:p>
            <a:pPr marL="0" lvl="0" indent="0">
              <a:buNone/>
            </a:pPr>
            <a:endParaRPr lang="en-US" sz="2000" dirty="0"/>
          </a:p>
          <a:p>
            <a:pPr marL="0" lvl="0" indent="0">
              <a:buNone/>
            </a:pPr>
            <a:endParaRPr lang="en-US" sz="2000" dirty="0"/>
          </a:p>
          <a:p>
            <a:pPr lvl="0"/>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dirty="0"/>
          </a:p>
        </p:txBody>
      </p:sp>
    </p:spTree>
    <p:extLst>
      <p:ext uri="{BB962C8B-B14F-4D97-AF65-F5344CB8AC3E}">
        <p14:creationId xmlns:p14="http://schemas.microsoft.com/office/powerpoint/2010/main" val="3015940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we talking about integrations?</a:t>
            </a:r>
            <a:endParaRPr lang="en-US" dirty="0"/>
          </a:p>
        </p:txBody>
      </p:sp>
      <p:sp>
        <p:nvSpPr>
          <p:cNvPr id="3" name="Content Placeholder 2"/>
          <p:cNvSpPr>
            <a:spLocks noGrp="1"/>
          </p:cNvSpPr>
          <p:nvPr>
            <p:ph idx="1"/>
          </p:nvPr>
        </p:nvSpPr>
        <p:spPr/>
        <p:txBody>
          <a:bodyPr/>
          <a:lstStyle/>
          <a:p>
            <a:pPr>
              <a:lnSpc>
                <a:spcPct val="150000"/>
              </a:lnSpc>
            </a:pPr>
            <a:r>
              <a:rPr lang="en-US" sz="2800" dirty="0" smtClean="0"/>
              <a:t>MIS hasn’t changed since Nodal Go-Live</a:t>
            </a:r>
          </a:p>
          <a:p>
            <a:pPr>
              <a:lnSpc>
                <a:spcPct val="150000"/>
              </a:lnSpc>
            </a:pPr>
            <a:r>
              <a:rPr lang="en-US" sz="2800" dirty="0" smtClean="0"/>
              <a:t>ERCOT isn’t aware of all integration use cases</a:t>
            </a:r>
          </a:p>
          <a:p>
            <a:pPr>
              <a:lnSpc>
                <a:spcPct val="150000"/>
              </a:lnSpc>
            </a:pPr>
            <a:r>
              <a:rPr lang="en-US" sz="2800" dirty="0" smtClean="0"/>
              <a:t>Some integrations can cause supportability issues</a:t>
            </a:r>
          </a:p>
          <a:p>
            <a:pPr>
              <a:lnSpc>
                <a:spcPct val="150000"/>
              </a:lnSpc>
            </a:pPr>
            <a:r>
              <a:rPr lang="en-US" sz="2800" dirty="0" smtClean="0"/>
              <a:t>We want to point users towards available resources</a:t>
            </a:r>
          </a:p>
          <a:p>
            <a:pPr>
              <a:lnSpc>
                <a:spcPct val="150000"/>
              </a:lnSpc>
            </a:pPr>
            <a:r>
              <a:rPr lang="en-US" sz="2800" dirty="0" smtClean="0"/>
              <a:t>We want to minimize the impact at November Go-Live</a:t>
            </a:r>
            <a:endParaRPr lang="en-US" sz="2800" dirty="0"/>
          </a:p>
          <a:p>
            <a:endParaRPr lang="en-US" sz="2800" dirty="0"/>
          </a:p>
          <a:p>
            <a:pPr marL="0" lvl="0" indent="0">
              <a:buNone/>
            </a:pPr>
            <a:endParaRPr lang="en-US" sz="28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27747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 Redesign Scope</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6" name="Picture 5"/>
          <p:cNvPicPr>
            <a:picLocks noChangeAspect="1"/>
          </p:cNvPicPr>
          <p:nvPr/>
        </p:nvPicPr>
        <p:blipFill>
          <a:blip r:embed="rId2"/>
          <a:stretch>
            <a:fillRect/>
          </a:stretch>
        </p:blipFill>
        <p:spPr>
          <a:xfrm>
            <a:off x="508000" y="1066800"/>
            <a:ext cx="6781800" cy="4878018"/>
          </a:xfrm>
          <a:prstGeom prst="rect">
            <a:avLst/>
          </a:prstGeom>
        </p:spPr>
      </p:pic>
      <p:sp>
        <p:nvSpPr>
          <p:cNvPr id="5" name="Content Placeholder 2"/>
          <p:cNvSpPr>
            <a:spLocks noGrp="1"/>
          </p:cNvSpPr>
          <p:nvPr>
            <p:ph idx="1"/>
          </p:nvPr>
        </p:nvSpPr>
        <p:spPr>
          <a:xfrm>
            <a:off x="7772400" y="953109"/>
            <a:ext cx="4013200" cy="5105399"/>
          </a:xfrm>
        </p:spPr>
        <p:txBody>
          <a:bodyPr/>
          <a:lstStyle/>
          <a:p>
            <a:pPr lvl="0"/>
            <a:r>
              <a:rPr lang="en-US" dirty="0" smtClean="0"/>
              <a:t>Updated user interface</a:t>
            </a:r>
          </a:p>
          <a:p>
            <a:pPr lvl="0"/>
            <a:r>
              <a:rPr lang="en-US" dirty="0" smtClean="0"/>
              <a:t>Improved search &amp; metadata</a:t>
            </a:r>
          </a:p>
          <a:p>
            <a:pPr lvl="0"/>
            <a:r>
              <a:rPr lang="en-US" dirty="0" smtClean="0"/>
              <a:t>Integrated EMIL &amp; report </a:t>
            </a:r>
            <a:r>
              <a:rPr lang="en-US" dirty="0"/>
              <a:t>l</a:t>
            </a:r>
            <a:r>
              <a:rPr lang="en-US" dirty="0" smtClean="0"/>
              <a:t>inks </a:t>
            </a:r>
          </a:p>
          <a:p>
            <a:pPr lvl="0"/>
            <a:r>
              <a:rPr lang="en-US" dirty="0" smtClean="0"/>
              <a:t>Easier access to applications</a:t>
            </a:r>
          </a:p>
          <a:p>
            <a:pPr lvl="0"/>
            <a:r>
              <a:rPr lang="en-US" dirty="0" smtClean="0"/>
              <a:t>Updated technology platform</a:t>
            </a:r>
          </a:p>
          <a:p>
            <a:pPr lvl="0"/>
            <a:r>
              <a:rPr lang="en-US" dirty="0" smtClean="0"/>
              <a:t>More secure</a:t>
            </a:r>
          </a:p>
        </p:txBody>
      </p:sp>
    </p:spTree>
    <p:extLst>
      <p:ext uri="{BB962C8B-B14F-4D97-AF65-F5344CB8AC3E}">
        <p14:creationId xmlns:p14="http://schemas.microsoft.com/office/powerpoint/2010/main" val="21095767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 </a:t>
            </a:r>
            <a:r>
              <a:rPr lang="en-US" dirty="0" smtClean="0"/>
              <a:t>Redesign Benefits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3" name="Content Placeholder 2"/>
          <p:cNvSpPr>
            <a:spLocks noGrp="1"/>
          </p:cNvSpPr>
          <p:nvPr>
            <p:ph idx="1"/>
          </p:nvPr>
        </p:nvSpPr>
        <p:spPr>
          <a:xfrm>
            <a:off x="406400" y="990601"/>
            <a:ext cx="11379200" cy="5257799"/>
          </a:xfrm>
        </p:spPr>
        <p:txBody>
          <a:bodyPr/>
          <a:lstStyle/>
          <a:p>
            <a:r>
              <a:rPr lang="en-US" dirty="0"/>
              <a:t>Improved Market Data </a:t>
            </a:r>
            <a:r>
              <a:rPr lang="en-US" dirty="0" smtClean="0"/>
              <a:t>Transparency (MDT)</a:t>
            </a:r>
            <a:endParaRPr lang="en-US" dirty="0"/>
          </a:p>
          <a:p>
            <a:pPr lvl="1"/>
            <a:r>
              <a:rPr lang="en-US" dirty="0" smtClean="0"/>
              <a:t>What data is available?</a:t>
            </a:r>
          </a:p>
          <a:p>
            <a:pPr lvl="1"/>
            <a:r>
              <a:rPr lang="en-US" dirty="0" smtClean="0"/>
              <a:t>How often is data updated?</a:t>
            </a:r>
          </a:p>
          <a:p>
            <a:pPr lvl="1"/>
            <a:r>
              <a:rPr lang="en-US" dirty="0" smtClean="0"/>
              <a:t>Which reports have data?</a:t>
            </a:r>
          </a:p>
          <a:p>
            <a:pPr lvl="1"/>
            <a:endParaRPr lang="en-US" dirty="0" smtClean="0"/>
          </a:p>
          <a:p>
            <a:pPr lvl="0"/>
            <a:r>
              <a:rPr lang="en-US" dirty="0" smtClean="0"/>
              <a:t>One-Stop Information Clearinghouse</a:t>
            </a:r>
          </a:p>
          <a:p>
            <a:pPr lvl="1"/>
            <a:r>
              <a:rPr lang="en-US" dirty="0"/>
              <a:t>Integrated platform with ERCOT.com</a:t>
            </a:r>
          </a:p>
          <a:p>
            <a:pPr lvl="1"/>
            <a:r>
              <a:rPr lang="en-US" dirty="0"/>
              <a:t>Responsive design for use on multiple devices</a:t>
            </a:r>
          </a:p>
          <a:p>
            <a:pPr lvl="1"/>
            <a:r>
              <a:rPr lang="en-US" dirty="0"/>
              <a:t>Applied taxonomy and improved search</a:t>
            </a:r>
          </a:p>
          <a:p>
            <a:pPr marL="0" lvl="0" indent="0">
              <a:buNone/>
            </a:pPr>
            <a:endParaRPr lang="en-US" dirty="0" smtClean="0"/>
          </a:p>
          <a:p>
            <a:pPr lvl="0"/>
            <a:r>
              <a:rPr lang="en-US" dirty="0"/>
              <a:t>Maintain Technical </a:t>
            </a:r>
            <a:r>
              <a:rPr lang="en-US" dirty="0" smtClean="0"/>
              <a:t>Health</a:t>
            </a:r>
            <a:endParaRPr lang="en-US" dirty="0"/>
          </a:p>
        </p:txBody>
      </p:sp>
    </p:spTree>
    <p:extLst>
      <p:ext uri="{BB962C8B-B14F-4D97-AF65-F5344CB8AC3E}">
        <p14:creationId xmlns:p14="http://schemas.microsoft.com/office/powerpoint/2010/main" val="39354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603" y="242424"/>
            <a:ext cx="11277600" cy="518318"/>
          </a:xfrm>
        </p:spPr>
        <p:txBody>
          <a:bodyPr/>
          <a:lstStyle/>
          <a:p>
            <a:r>
              <a:rPr lang="en-US" dirty="0"/>
              <a:t>MIS Release </a:t>
            </a:r>
            <a:r>
              <a:rPr lang="en-US" dirty="0" smtClean="0"/>
              <a:t>Timeline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graphicFrame>
        <p:nvGraphicFramePr>
          <p:cNvPr id="40" name="Table 39"/>
          <p:cNvGraphicFramePr>
            <a:graphicFrameLocks noGrp="1"/>
          </p:cNvGraphicFramePr>
          <p:nvPr>
            <p:extLst>
              <p:ext uri="{D42A27DB-BD31-4B8C-83A1-F6EECF244321}">
                <p14:modId xmlns:p14="http://schemas.microsoft.com/office/powerpoint/2010/main" val="1928163252"/>
              </p:ext>
            </p:extLst>
          </p:nvPr>
        </p:nvGraphicFramePr>
        <p:xfrm>
          <a:off x="533400" y="3483322"/>
          <a:ext cx="7072275" cy="1974080"/>
        </p:xfrm>
        <a:graphic>
          <a:graphicData uri="http://schemas.openxmlformats.org/drawingml/2006/table">
            <a:tbl>
              <a:tblPr firstRow="1" bandRow="1">
                <a:effectLst>
                  <a:outerShdw blurRad="50800" dist="38100" dir="8100000" algn="tr" rotWithShape="0">
                    <a:prstClr val="black">
                      <a:alpha val="40000"/>
                    </a:prstClr>
                  </a:outerShdw>
                </a:effectLst>
                <a:tableStyleId>{5C22544A-7EE6-4342-B048-85BDC9FD1C3A}</a:tableStyleId>
              </a:tblPr>
              <a:tblGrid>
                <a:gridCol w="1800835"/>
                <a:gridCol w="5271440"/>
              </a:tblGrid>
              <a:tr h="383037">
                <a:tc gridSpan="2">
                  <a:txBody>
                    <a:bodyPr/>
                    <a:lstStyle/>
                    <a:p>
                      <a:r>
                        <a:rPr lang="en-US" sz="1600" b="1" dirty="0" smtClean="0"/>
                        <a:t>2020</a:t>
                      </a:r>
                      <a:endParaRPr lang="en-US" sz="1600" dirty="0"/>
                    </a:p>
                  </a:txBody>
                  <a:tcPr/>
                </a:tc>
                <a:tc hMerge="1">
                  <a:txBody>
                    <a:bodyPr/>
                    <a:lstStyle/>
                    <a:p>
                      <a:endParaRPr lang="en-US" sz="1800" dirty="0"/>
                    </a:p>
                  </a:txBody>
                  <a:tcPr/>
                </a:tc>
              </a:tr>
              <a:tr h="441932">
                <a:tc>
                  <a:txBody>
                    <a:bodyPr/>
                    <a:lstStyle/>
                    <a:p>
                      <a:r>
                        <a:rPr lang="en-US" sz="1600" dirty="0" smtClean="0"/>
                        <a:t>Jan   30</a:t>
                      </a:r>
                      <a:r>
                        <a:rPr lang="en-US" sz="1600" baseline="30000" dirty="0" smtClean="0"/>
                        <a:t>th</a:t>
                      </a:r>
                      <a:r>
                        <a:rPr lang="en-US" sz="1600" dirty="0" smtClean="0"/>
                        <a:t> </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EMIL web interface release </a:t>
                      </a:r>
                      <a:r>
                        <a:rPr lang="en-US" sz="1600" dirty="0" smtClean="0">
                          <a:solidFill>
                            <a:srgbClr val="00B050"/>
                          </a:solidFill>
                          <a:sym typeface="Wingdings" panose="05000000000000000000" pitchFamily="2" charset="2"/>
                        </a:rPr>
                        <a:t></a:t>
                      </a:r>
                      <a:endParaRPr lang="en-US" sz="1600" dirty="0" smtClean="0">
                        <a:solidFill>
                          <a:srgbClr val="00B050"/>
                        </a:solidFill>
                      </a:endParaRPr>
                    </a:p>
                  </a:txBody>
                  <a:tcPr/>
                </a:tc>
              </a:tr>
              <a:tr h="383037">
                <a:tc>
                  <a:txBody>
                    <a:bodyPr/>
                    <a:lstStyle/>
                    <a:p>
                      <a:pPr marL="0" algn="l" defTabSz="914400" rtl="0" eaLnBrk="1" latinLnBrk="0" hangingPunct="1"/>
                      <a:r>
                        <a:rPr lang="en-US" sz="1600" kern="1200" dirty="0" smtClean="0">
                          <a:solidFill>
                            <a:schemeClr val="dk1"/>
                          </a:solidFill>
                          <a:latin typeface="+mn-lt"/>
                          <a:ea typeface="+mn-ea"/>
                          <a:cs typeface="+mn-cs"/>
                        </a:rPr>
                        <a:t>May  26</a:t>
                      </a:r>
                      <a:r>
                        <a:rPr lang="en-US" sz="1600" kern="1200" baseline="30000" dirty="0" smtClean="0">
                          <a:solidFill>
                            <a:schemeClr val="dk1"/>
                          </a:solidFill>
                          <a:latin typeface="+mn-lt"/>
                          <a:ea typeface="+mn-ea"/>
                          <a:cs typeface="+mn-cs"/>
                        </a:rPr>
                        <a:t>th</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 </a:t>
                      </a:r>
                      <a:endParaRPr lang="en-US" sz="16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Sandbox version of new MIS </a:t>
                      </a:r>
                      <a:r>
                        <a:rPr lang="en-US" sz="1600" dirty="0" smtClean="0">
                          <a:solidFill>
                            <a:srgbClr val="00B050"/>
                          </a:solidFill>
                          <a:sym typeface="Wingdings" panose="05000000000000000000" pitchFamily="2" charset="2"/>
                        </a:rPr>
                        <a:t></a:t>
                      </a:r>
                      <a:endParaRPr lang="en-US" sz="1600" dirty="0" smtClean="0">
                        <a:solidFill>
                          <a:srgbClr val="00B050"/>
                        </a:solidFill>
                      </a:endParaRPr>
                    </a:p>
                  </a:txBody>
                  <a:tcPr/>
                </a:tc>
              </a:tr>
              <a:tr h="383037">
                <a:tc>
                  <a:txBody>
                    <a:bodyPr/>
                    <a:lstStyle/>
                    <a:p>
                      <a:pPr marL="0" algn="l" defTabSz="914400" rtl="0" eaLnBrk="1" latinLnBrk="0" hangingPunct="1"/>
                      <a:r>
                        <a:rPr lang="en-US" sz="1600" b="1" kern="1200" dirty="0" smtClean="0">
                          <a:solidFill>
                            <a:schemeClr val="dk1"/>
                          </a:solidFill>
                          <a:latin typeface="+mn-lt"/>
                          <a:ea typeface="+mn-ea"/>
                          <a:cs typeface="+mn-cs"/>
                        </a:rPr>
                        <a:t>Sept</a:t>
                      </a:r>
                      <a:r>
                        <a:rPr lang="en-US" sz="1600" b="1" kern="1200" baseline="0" dirty="0" smtClean="0">
                          <a:solidFill>
                            <a:schemeClr val="dk1"/>
                          </a:solidFill>
                          <a:latin typeface="+mn-lt"/>
                          <a:ea typeface="+mn-ea"/>
                          <a:cs typeface="+mn-cs"/>
                        </a:rPr>
                        <a:t> 16</a:t>
                      </a:r>
                      <a:r>
                        <a:rPr lang="en-US" sz="1600" b="1" kern="1200" baseline="30000" dirty="0" smtClean="0">
                          <a:solidFill>
                            <a:schemeClr val="dk1"/>
                          </a:solidFill>
                          <a:latin typeface="+mn-lt"/>
                          <a:ea typeface="+mn-ea"/>
                          <a:cs typeface="+mn-cs"/>
                        </a:rPr>
                        <a:t>th</a:t>
                      </a:r>
                      <a:r>
                        <a:rPr lang="en-US" sz="1600" b="1" kern="1200" baseline="0" dirty="0" smtClean="0">
                          <a:solidFill>
                            <a:schemeClr val="dk1"/>
                          </a:solidFill>
                          <a:latin typeface="+mn-lt"/>
                          <a:ea typeface="+mn-ea"/>
                          <a:cs typeface="+mn-cs"/>
                        </a:rPr>
                        <a:t> </a:t>
                      </a:r>
                      <a:endParaRPr lang="en-US" sz="1600" b="1"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smtClean="0"/>
                        <a:t>MIS Production soft launch for MP testing </a:t>
                      </a:r>
                    </a:p>
                  </a:txBody>
                  <a:tcPr/>
                </a:tc>
              </a:tr>
              <a:tr h="383037">
                <a:tc>
                  <a:txBody>
                    <a:bodyPr/>
                    <a:lstStyle/>
                    <a:p>
                      <a:pPr marL="0" algn="l" defTabSz="914400" rtl="0" eaLnBrk="1" latinLnBrk="0" hangingPunct="1"/>
                      <a:r>
                        <a:rPr lang="en-US" sz="1600" kern="1200" dirty="0" smtClean="0">
                          <a:solidFill>
                            <a:schemeClr val="dk1"/>
                          </a:solidFill>
                          <a:latin typeface="+mn-lt"/>
                          <a:ea typeface="+mn-ea"/>
                          <a:cs typeface="+mn-cs"/>
                        </a:rPr>
                        <a:t>Nov  11</a:t>
                      </a:r>
                      <a:r>
                        <a:rPr lang="en-US" sz="1600" kern="1200" baseline="30000" dirty="0" smtClean="0">
                          <a:solidFill>
                            <a:schemeClr val="dk1"/>
                          </a:solidFill>
                          <a:latin typeface="+mn-lt"/>
                          <a:ea typeface="+mn-ea"/>
                          <a:cs typeface="+mn-cs"/>
                        </a:rPr>
                        <a:t>th</a:t>
                      </a:r>
                      <a:r>
                        <a:rPr lang="en-US" sz="1600" kern="1200" dirty="0" smtClean="0">
                          <a:solidFill>
                            <a:schemeClr val="dk1"/>
                          </a:solidFill>
                          <a:latin typeface="+mn-lt"/>
                          <a:ea typeface="+mn-ea"/>
                          <a:cs typeface="+mn-cs"/>
                        </a:rPr>
                        <a:t> </a:t>
                      </a:r>
                      <a:endParaRPr lang="en-US" sz="16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MIS Production Go-Live</a:t>
                      </a:r>
                    </a:p>
                  </a:txBody>
                  <a:tcPr/>
                </a:tc>
              </a:tr>
            </a:tbl>
          </a:graphicData>
        </a:graphic>
      </p:graphicFrame>
      <p:graphicFrame>
        <p:nvGraphicFramePr>
          <p:cNvPr id="41" name="Table 40"/>
          <p:cNvGraphicFramePr>
            <a:graphicFrameLocks noGrp="1"/>
          </p:cNvGraphicFramePr>
          <p:nvPr>
            <p:extLst>
              <p:ext uri="{D42A27DB-BD31-4B8C-83A1-F6EECF244321}">
                <p14:modId xmlns:p14="http://schemas.microsoft.com/office/powerpoint/2010/main" val="4151085966"/>
              </p:ext>
            </p:extLst>
          </p:nvPr>
        </p:nvGraphicFramePr>
        <p:xfrm>
          <a:off x="7834274" y="3483322"/>
          <a:ext cx="3954929" cy="1974081"/>
        </p:xfrm>
        <a:graphic>
          <a:graphicData uri="http://schemas.openxmlformats.org/drawingml/2006/table">
            <a:tbl>
              <a:tblPr firstRow="1" bandRow="1">
                <a:effectLst>
                  <a:outerShdw blurRad="50800" dist="38100" dir="8100000" algn="tr" rotWithShape="0">
                    <a:prstClr val="black">
                      <a:alpha val="40000"/>
                    </a:prstClr>
                  </a:outerShdw>
                </a:effectLst>
                <a:tableStyleId>{5C22544A-7EE6-4342-B048-85BDC9FD1C3A}</a:tableStyleId>
              </a:tblPr>
              <a:tblGrid>
                <a:gridCol w="1017703"/>
                <a:gridCol w="2937226"/>
              </a:tblGrid>
              <a:tr h="451432">
                <a:tc gridSpan="2">
                  <a:txBody>
                    <a:bodyPr/>
                    <a:lstStyle/>
                    <a:p>
                      <a:r>
                        <a:rPr lang="en-US" sz="1600" b="1" dirty="0" smtClean="0"/>
                        <a:t>2021</a:t>
                      </a:r>
                      <a:endParaRPr lang="en-US" sz="1600" dirty="0"/>
                    </a:p>
                  </a:txBody>
                  <a:tcPr/>
                </a:tc>
                <a:tc hMerge="1">
                  <a:txBody>
                    <a:bodyPr/>
                    <a:lstStyle/>
                    <a:p>
                      <a:endParaRPr lang="en-US" sz="1600" dirty="0"/>
                    </a:p>
                  </a:txBody>
                  <a:tcPr/>
                </a:tc>
              </a:tr>
              <a:tr h="520842">
                <a:tc>
                  <a:txBody>
                    <a:bodyPr/>
                    <a:lstStyle/>
                    <a:p>
                      <a:r>
                        <a:rPr lang="en-US" sz="1600" dirty="0" smtClean="0"/>
                        <a:t>Q1</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Decommission old MIS</a:t>
                      </a:r>
                      <a:endParaRPr lang="en-US" sz="1600" dirty="0" smtClean="0">
                        <a:solidFill>
                          <a:srgbClr val="00B050"/>
                        </a:solidFill>
                      </a:endParaRPr>
                    </a:p>
                  </a:txBody>
                  <a:tcPr/>
                </a:tc>
              </a:tr>
              <a:tr h="1001807">
                <a:tc>
                  <a:txBody>
                    <a:bodyPr/>
                    <a:lstStyle/>
                    <a:p>
                      <a:pPr marL="0" algn="l" defTabSz="914400" rtl="0" eaLnBrk="1" latinLnBrk="0" hangingPunct="1"/>
                      <a:r>
                        <a:rPr lang="en-US" sz="1600" kern="1200" dirty="0" smtClean="0">
                          <a:solidFill>
                            <a:schemeClr val="dk1"/>
                          </a:solidFill>
                          <a:latin typeface="+mn-lt"/>
                          <a:ea typeface="+mn-ea"/>
                          <a:cs typeface="+mn-cs"/>
                        </a:rPr>
                        <a:t>Q1 – Q4</a:t>
                      </a:r>
                      <a:endParaRPr lang="en-US" sz="16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Transition ERCOT.COM content into integrated platform</a:t>
                      </a:r>
                      <a:endParaRPr lang="en-US" sz="1600" dirty="0" smtClean="0">
                        <a:solidFill>
                          <a:srgbClr val="00B050"/>
                        </a:solidFill>
                      </a:endParaRPr>
                    </a:p>
                  </a:txBody>
                  <a:tcPr/>
                </a:tc>
              </a:tr>
            </a:tbl>
          </a:graphicData>
        </a:graphic>
      </p:graphicFrame>
      <p:graphicFrame>
        <p:nvGraphicFramePr>
          <p:cNvPr id="42" name="Diagram 41"/>
          <p:cNvGraphicFramePr/>
          <p:nvPr>
            <p:extLst>
              <p:ext uri="{D42A27DB-BD31-4B8C-83A1-F6EECF244321}">
                <p14:modId xmlns:p14="http://schemas.microsoft.com/office/powerpoint/2010/main" val="986074021"/>
              </p:ext>
            </p:extLst>
          </p:nvPr>
        </p:nvGraphicFramePr>
        <p:xfrm>
          <a:off x="533400" y="1143000"/>
          <a:ext cx="11237875" cy="2208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3" name="Picture 4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3875" y="2409403"/>
            <a:ext cx="381000" cy="381000"/>
          </a:xfrm>
          <a:prstGeom prst="rect">
            <a:avLst/>
          </a:prstGeom>
        </p:spPr>
      </p:pic>
      <p:pic>
        <p:nvPicPr>
          <p:cNvPr id="44" name="Picture 4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06292" y="2432926"/>
            <a:ext cx="381000" cy="381000"/>
          </a:xfrm>
          <a:prstGeom prst="rect">
            <a:avLst/>
          </a:prstGeom>
        </p:spPr>
      </p:pic>
      <p:sp>
        <p:nvSpPr>
          <p:cNvPr id="45" name="TextBox 44"/>
          <p:cNvSpPr txBox="1"/>
          <p:nvPr/>
        </p:nvSpPr>
        <p:spPr>
          <a:xfrm>
            <a:off x="1291179" y="1438134"/>
            <a:ext cx="106680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Jan</a:t>
            </a:r>
            <a:r>
              <a:rPr lang="en-US" sz="1600" dirty="0" smtClean="0"/>
              <a:t> </a:t>
            </a:r>
            <a:r>
              <a:rPr lang="en-US" sz="1400" dirty="0" smtClean="0"/>
              <a:t>30</a:t>
            </a:r>
            <a:r>
              <a:rPr lang="en-US" sz="1400" baseline="30000" dirty="0" smtClean="0"/>
              <a:t>th</a:t>
            </a:r>
            <a:endParaRPr lang="en-US" sz="1600" baseline="30000" dirty="0"/>
          </a:p>
        </p:txBody>
      </p:sp>
      <p:sp>
        <p:nvSpPr>
          <p:cNvPr id="46" name="TextBox 45"/>
          <p:cNvSpPr txBox="1"/>
          <p:nvPr/>
        </p:nvSpPr>
        <p:spPr>
          <a:xfrm>
            <a:off x="2987292" y="1442460"/>
            <a:ext cx="106680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May </a:t>
            </a:r>
            <a:r>
              <a:rPr lang="en-US" sz="1600" dirty="0">
                <a:solidFill>
                  <a:schemeClr val="tx1">
                    <a:lumMod val="65000"/>
                    <a:lumOff val="35000"/>
                  </a:schemeClr>
                </a:solidFill>
              </a:rPr>
              <a:t>26th</a:t>
            </a:r>
          </a:p>
        </p:txBody>
      </p:sp>
      <p:sp>
        <p:nvSpPr>
          <p:cNvPr id="47" name="TextBox 46"/>
          <p:cNvSpPr txBox="1"/>
          <p:nvPr/>
        </p:nvSpPr>
        <p:spPr>
          <a:xfrm>
            <a:off x="4693509" y="1442460"/>
            <a:ext cx="106680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Sept 16</a:t>
            </a:r>
            <a:r>
              <a:rPr lang="en-US" sz="1600" baseline="30000" dirty="0" smtClean="0">
                <a:solidFill>
                  <a:schemeClr val="tx1">
                    <a:lumMod val="65000"/>
                    <a:lumOff val="35000"/>
                  </a:schemeClr>
                </a:solidFill>
              </a:rPr>
              <a:t>th</a:t>
            </a:r>
            <a:endParaRPr lang="en-US" sz="1600" baseline="30000" dirty="0">
              <a:solidFill>
                <a:schemeClr val="tx1">
                  <a:lumMod val="65000"/>
                  <a:lumOff val="35000"/>
                </a:schemeClr>
              </a:solidFill>
            </a:endParaRPr>
          </a:p>
        </p:txBody>
      </p:sp>
      <p:sp>
        <p:nvSpPr>
          <p:cNvPr id="48" name="TextBox 47"/>
          <p:cNvSpPr txBox="1"/>
          <p:nvPr/>
        </p:nvSpPr>
        <p:spPr>
          <a:xfrm>
            <a:off x="6462841" y="1438134"/>
            <a:ext cx="106680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Nov 11</a:t>
            </a:r>
            <a:r>
              <a:rPr lang="en-US" sz="1600" baseline="30000" dirty="0" smtClean="0">
                <a:solidFill>
                  <a:schemeClr val="tx1">
                    <a:lumMod val="65000"/>
                    <a:lumOff val="35000"/>
                  </a:schemeClr>
                </a:solidFill>
              </a:rPr>
              <a:t>th</a:t>
            </a:r>
            <a:endParaRPr lang="en-US" sz="1600" baseline="30000" dirty="0">
              <a:solidFill>
                <a:schemeClr val="tx1">
                  <a:lumMod val="65000"/>
                  <a:lumOff val="35000"/>
                </a:schemeClr>
              </a:solidFill>
            </a:endParaRPr>
          </a:p>
        </p:txBody>
      </p:sp>
      <p:sp>
        <p:nvSpPr>
          <p:cNvPr id="49" name="TextBox 48"/>
          <p:cNvSpPr txBox="1"/>
          <p:nvPr/>
        </p:nvSpPr>
        <p:spPr>
          <a:xfrm>
            <a:off x="8145203" y="1423149"/>
            <a:ext cx="106680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Q1</a:t>
            </a:r>
            <a:endParaRPr lang="en-US" sz="1600" baseline="30000" dirty="0">
              <a:solidFill>
                <a:schemeClr val="tx1">
                  <a:lumMod val="65000"/>
                  <a:lumOff val="35000"/>
                </a:schemeClr>
              </a:solidFill>
            </a:endParaRPr>
          </a:p>
        </p:txBody>
      </p:sp>
      <p:sp>
        <p:nvSpPr>
          <p:cNvPr id="50" name="TextBox 49"/>
          <p:cNvSpPr txBox="1"/>
          <p:nvPr/>
        </p:nvSpPr>
        <p:spPr>
          <a:xfrm>
            <a:off x="9914535" y="1438134"/>
            <a:ext cx="106680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Q1- Q4</a:t>
            </a:r>
            <a:endParaRPr lang="en-US" sz="1600" baseline="30000" dirty="0">
              <a:solidFill>
                <a:schemeClr val="tx1">
                  <a:lumMod val="65000"/>
                  <a:lumOff val="35000"/>
                </a:schemeClr>
              </a:solidFill>
            </a:endParaRPr>
          </a:p>
        </p:txBody>
      </p:sp>
      <p:sp>
        <p:nvSpPr>
          <p:cNvPr id="51" name="TextBox 50"/>
          <p:cNvSpPr txBox="1"/>
          <p:nvPr/>
        </p:nvSpPr>
        <p:spPr>
          <a:xfrm>
            <a:off x="4149696" y="3003408"/>
            <a:ext cx="693420" cy="338554"/>
          </a:xfrm>
          <a:prstGeom prst="rect">
            <a:avLst/>
          </a:prstGeom>
          <a:noFill/>
        </p:spPr>
        <p:txBody>
          <a:bodyPr wrap="square" rtlCol="0">
            <a:spAutoFit/>
          </a:bodyPr>
          <a:lstStyle/>
          <a:p>
            <a:pPr algn="ctr"/>
            <a:r>
              <a:rPr lang="en-US" sz="1600" dirty="0" smtClean="0">
                <a:solidFill>
                  <a:schemeClr val="tx1">
                    <a:lumMod val="65000"/>
                    <a:lumOff val="35000"/>
                  </a:schemeClr>
                </a:solidFill>
              </a:rPr>
              <a:t>2020</a:t>
            </a:r>
            <a:endParaRPr lang="en-US" sz="1600" baseline="30000" dirty="0">
              <a:solidFill>
                <a:schemeClr val="tx1">
                  <a:lumMod val="65000"/>
                  <a:lumOff val="35000"/>
                </a:schemeClr>
              </a:solidFill>
            </a:endParaRPr>
          </a:p>
        </p:txBody>
      </p:sp>
      <p:sp>
        <p:nvSpPr>
          <p:cNvPr id="53" name="TextBox 52"/>
          <p:cNvSpPr txBox="1"/>
          <p:nvPr/>
        </p:nvSpPr>
        <p:spPr>
          <a:xfrm>
            <a:off x="9486898" y="2993782"/>
            <a:ext cx="762001" cy="338554"/>
          </a:xfrm>
          <a:prstGeom prst="rect">
            <a:avLst/>
          </a:prstGeom>
          <a:noFill/>
        </p:spPr>
        <p:txBody>
          <a:bodyPr wrap="square" rtlCol="0">
            <a:spAutoFit/>
          </a:bodyPr>
          <a:lstStyle/>
          <a:p>
            <a:pPr algn="ctr"/>
            <a:r>
              <a:rPr lang="en-US" sz="1600" dirty="0" smtClean="0">
                <a:solidFill>
                  <a:schemeClr val="tx1">
                    <a:lumMod val="65000"/>
                    <a:lumOff val="35000"/>
                  </a:schemeClr>
                </a:solidFill>
              </a:rPr>
              <a:t>2021</a:t>
            </a:r>
            <a:endParaRPr lang="en-US" sz="1600" baseline="30000" dirty="0">
              <a:solidFill>
                <a:schemeClr val="tx1">
                  <a:lumMod val="65000"/>
                  <a:lumOff val="35000"/>
                </a:schemeClr>
              </a:solidFill>
            </a:endParaRPr>
          </a:p>
        </p:txBody>
      </p:sp>
      <p:sp>
        <p:nvSpPr>
          <p:cNvPr id="55" name="Right Brace 54"/>
          <p:cNvSpPr/>
          <p:nvPr/>
        </p:nvSpPr>
        <p:spPr>
          <a:xfrm rot="5400000">
            <a:off x="4387159" y="-544943"/>
            <a:ext cx="218495" cy="6936235"/>
          </a:xfrm>
          <a:prstGeom prst="rightBrace">
            <a:avLst>
              <a:gd name="adj1" fmla="val 37446"/>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6" name="Right Brace 55"/>
          <p:cNvSpPr/>
          <p:nvPr/>
        </p:nvSpPr>
        <p:spPr>
          <a:xfrm rot="5400000">
            <a:off x="9755394" y="1135733"/>
            <a:ext cx="225010" cy="3581400"/>
          </a:xfrm>
          <a:prstGeom prst="rightBrace">
            <a:avLst>
              <a:gd name="adj1" fmla="val 37446"/>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2147839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Data Transparency (MDT) Portfolio Diagram</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grpSp>
        <p:nvGrpSpPr>
          <p:cNvPr id="6" name="Group 5"/>
          <p:cNvGrpSpPr/>
          <p:nvPr/>
        </p:nvGrpSpPr>
        <p:grpSpPr>
          <a:xfrm>
            <a:off x="440827" y="1089954"/>
            <a:ext cx="10963182" cy="5194846"/>
            <a:chOff x="-151542" y="-558922"/>
            <a:chExt cx="4975785" cy="3215719"/>
          </a:xfrm>
          <a:effectLst>
            <a:outerShdw blurRad="50800" dist="38100" dir="8100000" algn="tr" rotWithShape="0">
              <a:prstClr val="black">
                <a:alpha val="40000"/>
              </a:prstClr>
            </a:outerShdw>
          </a:effectLst>
        </p:grpSpPr>
        <p:sp>
          <p:nvSpPr>
            <p:cNvPr id="7" name="Rounded Rectangle 6"/>
            <p:cNvSpPr/>
            <p:nvPr/>
          </p:nvSpPr>
          <p:spPr>
            <a:xfrm>
              <a:off x="1170095" y="322964"/>
              <a:ext cx="2247985" cy="1509420"/>
            </a:xfrm>
            <a:prstGeom prst="roundRect">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dirty="0" smtClean="0"/>
                <a:t>Market Data Transparency</a:t>
              </a:r>
            </a:p>
            <a:p>
              <a:pPr algn="ctr"/>
              <a:r>
                <a:rPr lang="en-US" dirty="0" smtClean="0"/>
                <a:t>(MDT)</a:t>
              </a:r>
              <a:endParaRPr lang="en-US" dirty="0"/>
            </a:p>
          </p:txBody>
        </p:sp>
        <p:sp>
          <p:nvSpPr>
            <p:cNvPr id="10" name="Rounded Rectangle 4"/>
            <p:cNvSpPr/>
            <p:nvPr/>
          </p:nvSpPr>
          <p:spPr>
            <a:xfrm>
              <a:off x="535780" y="-391791"/>
              <a:ext cx="1546576" cy="79719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600" kern="1200" dirty="0" smtClean="0"/>
                <a:t>MIS</a:t>
              </a:r>
              <a:endParaRPr lang="en-US" sz="1600" kern="1200" dirty="0"/>
            </a:p>
          </p:txBody>
        </p:sp>
        <p:sp>
          <p:nvSpPr>
            <p:cNvPr id="11" name="Rounded Rectangle 10"/>
            <p:cNvSpPr/>
            <p:nvPr/>
          </p:nvSpPr>
          <p:spPr>
            <a:xfrm>
              <a:off x="-151542" y="2162571"/>
              <a:ext cx="650722" cy="180494"/>
            </a:xfrm>
            <a:prstGeom prst="roundRect">
              <a:avLst/>
            </a:pr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Changing</a:t>
              </a:r>
              <a:endParaRPr lang="en-US" sz="1400" dirty="0"/>
            </a:p>
          </p:txBody>
        </p:sp>
        <p:sp>
          <p:nvSpPr>
            <p:cNvPr id="17" name="Rounded Rectangle 16"/>
            <p:cNvSpPr/>
            <p:nvPr/>
          </p:nvSpPr>
          <p:spPr>
            <a:xfrm>
              <a:off x="1483666" y="-558922"/>
              <a:ext cx="753615"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ERCOT.COM</a:t>
              </a:r>
              <a:endParaRPr lang="en-US" sz="1400" dirty="0"/>
            </a:p>
          </p:txBody>
        </p:sp>
        <p:sp>
          <p:nvSpPr>
            <p:cNvPr id="18" name="Rounded Rectangle 17"/>
            <p:cNvSpPr/>
            <p:nvPr/>
          </p:nvSpPr>
          <p:spPr>
            <a:xfrm>
              <a:off x="2343210" y="-558922"/>
              <a:ext cx="753615"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APIs</a:t>
              </a:r>
              <a:endParaRPr lang="en-US" sz="1400" dirty="0"/>
            </a:p>
          </p:txBody>
        </p:sp>
        <p:sp>
          <p:nvSpPr>
            <p:cNvPr id="19" name="Rounded Rectangle 18"/>
            <p:cNvSpPr/>
            <p:nvPr/>
          </p:nvSpPr>
          <p:spPr>
            <a:xfrm>
              <a:off x="3196427" y="-558922"/>
              <a:ext cx="753615"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Dashboards &amp; Displays</a:t>
              </a:r>
              <a:endParaRPr lang="en-US" sz="1400" dirty="0"/>
            </a:p>
          </p:txBody>
        </p:sp>
        <p:sp>
          <p:nvSpPr>
            <p:cNvPr id="20" name="Rounded Rectangle 19"/>
            <p:cNvSpPr/>
            <p:nvPr/>
          </p:nvSpPr>
          <p:spPr>
            <a:xfrm>
              <a:off x="3956371" y="57698"/>
              <a:ext cx="867872"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Market Applications</a:t>
              </a:r>
            </a:p>
            <a:p>
              <a:pPr algn="ctr"/>
              <a:r>
                <a:rPr lang="en-US" sz="1400" dirty="0" smtClean="0"/>
                <a:t>(Market Trak, OS, etc.,)</a:t>
              </a:r>
              <a:endParaRPr lang="en-US" sz="1400" dirty="0"/>
            </a:p>
          </p:txBody>
        </p:sp>
        <p:sp>
          <p:nvSpPr>
            <p:cNvPr id="21" name="Rounded Rectangle 20"/>
            <p:cNvSpPr/>
            <p:nvPr/>
          </p:nvSpPr>
          <p:spPr>
            <a:xfrm>
              <a:off x="3941894" y="761883"/>
              <a:ext cx="882349"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Reports &amp; Extracts</a:t>
              </a:r>
              <a:endParaRPr lang="en-US" sz="1400" dirty="0"/>
            </a:p>
          </p:txBody>
        </p:sp>
        <p:sp>
          <p:nvSpPr>
            <p:cNvPr id="22" name="Rounded Rectangle 21"/>
            <p:cNvSpPr/>
            <p:nvPr/>
          </p:nvSpPr>
          <p:spPr>
            <a:xfrm>
              <a:off x="3936264" y="1486626"/>
              <a:ext cx="887979"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Grid Communication</a:t>
              </a:r>
            </a:p>
            <a:p>
              <a:pPr algn="ctr"/>
              <a:r>
                <a:rPr lang="en-US" sz="1400" dirty="0" smtClean="0"/>
                <a:t>(ERCOT.COM, MIS)</a:t>
              </a:r>
              <a:endParaRPr lang="en-US" sz="1400" dirty="0"/>
            </a:p>
          </p:txBody>
        </p:sp>
        <p:sp>
          <p:nvSpPr>
            <p:cNvPr id="23" name="Rounded Rectangle 22"/>
            <p:cNvSpPr/>
            <p:nvPr/>
          </p:nvSpPr>
          <p:spPr>
            <a:xfrm>
              <a:off x="2823752" y="2058825"/>
              <a:ext cx="897924" cy="597971"/>
            </a:xfrm>
            <a:prstGeom prst="roundRect">
              <a:avLst/>
            </a:pr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Technical Documentation</a:t>
              </a:r>
            </a:p>
            <a:p>
              <a:pPr algn="ctr"/>
              <a:r>
                <a:rPr lang="en-US" sz="1400" dirty="0" smtClean="0"/>
                <a:t>(MIS User &amp; Integration Guides)</a:t>
              </a:r>
              <a:endParaRPr lang="en-US" sz="1400" dirty="0"/>
            </a:p>
          </p:txBody>
        </p:sp>
        <p:sp>
          <p:nvSpPr>
            <p:cNvPr id="26" name="Rounded Rectangle 25"/>
            <p:cNvSpPr/>
            <p:nvPr/>
          </p:nvSpPr>
          <p:spPr>
            <a:xfrm>
              <a:off x="1845126" y="2058826"/>
              <a:ext cx="897924" cy="5979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MP Authentication &amp; Authorization</a:t>
              </a:r>
            </a:p>
            <a:p>
              <a:pPr algn="ctr"/>
              <a:r>
                <a:rPr lang="en-US" sz="1400" dirty="0" smtClean="0"/>
                <a:t>(Certs, MFA)</a:t>
              </a:r>
              <a:endParaRPr lang="en-US" sz="1400" dirty="0"/>
            </a:p>
          </p:txBody>
        </p:sp>
        <p:sp>
          <p:nvSpPr>
            <p:cNvPr id="27" name="Rounded Rectangle 26"/>
            <p:cNvSpPr/>
            <p:nvPr/>
          </p:nvSpPr>
          <p:spPr>
            <a:xfrm>
              <a:off x="862479" y="2058826"/>
              <a:ext cx="897924" cy="597971"/>
            </a:xfrm>
            <a:prstGeom prst="roundRect">
              <a:avLst/>
            </a:pr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Search &amp; Metadata</a:t>
              </a:r>
              <a:endParaRPr lang="en-US" sz="1400" dirty="0"/>
            </a:p>
          </p:txBody>
        </p:sp>
        <p:sp>
          <p:nvSpPr>
            <p:cNvPr id="62" name="Rounded Rectangle 61"/>
            <p:cNvSpPr/>
            <p:nvPr/>
          </p:nvSpPr>
          <p:spPr>
            <a:xfrm>
              <a:off x="-151542" y="2377736"/>
              <a:ext cx="650722" cy="179839"/>
            </a:xfrm>
            <a:prstGeom prst="roundRect">
              <a:avLst/>
            </a:pr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Not </a:t>
              </a:r>
              <a:r>
                <a:rPr lang="en-US" sz="1400" dirty="0"/>
                <a:t>Changing</a:t>
              </a:r>
            </a:p>
          </p:txBody>
        </p:sp>
        <p:sp>
          <p:nvSpPr>
            <p:cNvPr id="63" name="Rounded Rectangle 62"/>
            <p:cNvSpPr/>
            <p:nvPr/>
          </p:nvSpPr>
          <p:spPr>
            <a:xfrm>
              <a:off x="631052" y="-558922"/>
              <a:ext cx="753615" cy="597971"/>
            </a:xfrm>
            <a:prstGeom prst="roundRect">
              <a:avLst/>
            </a:pr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en-US" sz="1400" dirty="0" smtClean="0"/>
                <a:t>MIS</a:t>
              </a:r>
              <a:endParaRPr lang="en-US" sz="1400" dirty="0"/>
            </a:p>
          </p:txBody>
        </p:sp>
      </p:grpSp>
      <p:sp>
        <p:nvSpPr>
          <p:cNvPr id="28" name="TextBox 27"/>
          <p:cNvSpPr txBox="1"/>
          <p:nvPr/>
        </p:nvSpPr>
        <p:spPr>
          <a:xfrm>
            <a:off x="186561" y="4365929"/>
            <a:ext cx="1941557" cy="338554"/>
          </a:xfrm>
          <a:prstGeom prst="rect">
            <a:avLst/>
          </a:prstGeom>
          <a:noFill/>
        </p:spPr>
        <p:txBody>
          <a:bodyPr wrap="none" rtlCol="0">
            <a:spAutoFit/>
          </a:bodyPr>
          <a:lstStyle/>
          <a:p>
            <a:pPr algn="ctr"/>
            <a:r>
              <a:rPr lang="en-US" sz="1600" dirty="0" smtClean="0">
                <a:solidFill>
                  <a:schemeClr val="tx1">
                    <a:lumMod val="65000"/>
                    <a:lumOff val="35000"/>
                  </a:schemeClr>
                </a:solidFill>
              </a:rPr>
              <a:t>Market Participants</a:t>
            </a:r>
            <a:endParaRPr lang="en-US" sz="1600" dirty="0">
              <a:solidFill>
                <a:schemeClr val="tx1">
                  <a:lumMod val="65000"/>
                  <a:lumOff val="35000"/>
                </a:schemeClr>
              </a:solidFill>
            </a:endParaRPr>
          </a:p>
        </p:txBody>
      </p:sp>
      <p:cxnSp>
        <p:nvCxnSpPr>
          <p:cNvPr id="32" name="Straight Arrow Connector 31"/>
          <p:cNvCxnSpPr/>
          <p:nvPr/>
        </p:nvCxnSpPr>
        <p:spPr>
          <a:xfrm>
            <a:off x="1912677" y="3733800"/>
            <a:ext cx="1319563" cy="0"/>
          </a:xfrm>
          <a:prstGeom prst="straightConnector1">
            <a:avLst/>
          </a:prstGeom>
          <a:ln>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196" y="3056412"/>
            <a:ext cx="1300480" cy="1300480"/>
          </a:xfrm>
          <a:prstGeom prst="rect">
            <a:avLst/>
          </a:prstGeom>
          <a:effectLst>
            <a:outerShdw blurRad="50800" dist="38100" dir="8100000" algn="tr" rotWithShape="0">
              <a:prstClr val="black">
                <a:alpha val="40000"/>
              </a:prstClr>
            </a:outerShdw>
          </a:effectLst>
        </p:spPr>
      </p:pic>
      <p:cxnSp>
        <p:nvCxnSpPr>
          <p:cNvPr id="38" name="Straight Arrow Connector 37"/>
          <p:cNvCxnSpPr>
            <a:stCxn id="17" idx="2"/>
          </p:cNvCxnSpPr>
          <p:nvPr/>
        </p:nvCxnSpPr>
        <p:spPr>
          <a:xfrm>
            <a:off x="4873915" y="2055949"/>
            <a:ext cx="1" cy="382451"/>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8" idx="2"/>
          </p:cNvCxnSpPr>
          <p:nvPr/>
        </p:nvCxnSpPr>
        <p:spPr>
          <a:xfrm>
            <a:off x="6767755" y="2055949"/>
            <a:ext cx="0" cy="382451"/>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9" idx="2"/>
          </p:cNvCxnSpPr>
          <p:nvPr/>
        </p:nvCxnSpPr>
        <p:spPr>
          <a:xfrm flipH="1">
            <a:off x="8172718" y="2055949"/>
            <a:ext cx="474936" cy="482998"/>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20" idx="1"/>
          </p:cNvCxnSpPr>
          <p:nvPr/>
        </p:nvCxnSpPr>
        <p:spPr>
          <a:xfrm flipH="1">
            <a:off x="8382000" y="2569073"/>
            <a:ext cx="1109821" cy="654581"/>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21" idx="1"/>
          </p:cNvCxnSpPr>
          <p:nvPr/>
        </p:nvCxnSpPr>
        <p:spPr>
          <a:xfrm flipH="1">
            <a:off x="8382000" y="3706652"/>
            <a:ext cx="1077923" cy="27148"/>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22" idx="1"/>
          </p:cNvCxnSpPr>
          <p:nvPr/>
        </p:nvCxnSpPr>
        <p:spPr>
          <a:xfrm flipH="1" flipV="1">
            <a:off x="8382000" y="4189649"/>
            <a:ext cx="1065519" cy="687792"/>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23" idx="0"/>
          </p:cNvCxnSpPr>
          <p:nvPr/>
        </p:nvCxnSpPr>
        <p:spPr>
          <a:xfrm flipH="1" flipV="1">
            <a:off x="7696200" y="5029200"/>
            <a:ext cx="289314" cy="289604"/>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26" idx="0"/>
          </p:cNvCxnSpPr>
          <p:nvPr/>
        </p:nvCxnSpPr>
        <p:spPr>
          <a:xfrm flipV="1">
            <a:off x="5829301" y="5029200"/>
            <a:ext cx="0" cy="289605"/>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27" idx="0"/>
          </p:cNvCxnSpPr>
          <p:nvPr/>
        </p:nvCxnSpPr>
        <p:spPr>
          <a:xfrm flipV="1">
            <a:off x="3664228" y="5029200"/>
            <a:ext cx="221972" cy="289605"/>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3" idx="2"/>
          </p:cNvCxnSpPr>
          <p:nvPr/>
        </p:nvCxnSpPr>
        <p:spPr>
          <a:xfrm>
            <a:off x="2995345" y="2055949"/>
            <a:ext cx="426535" cy="513124"/>
          </a:xfrm>
          <a:prstGeom prst="straightConnector1">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82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Questions</a:t>
            </a:r>
            <a:endParaRPr lang="en-US" dirty="0"/>
          </a:p>
        </p:txBody>
      </p:sp>
      <p:sp>
        <p:nvSpPr>
          <p:cNvPr id="3" name="Content Placeholder 2"/>
          <p:cNvSpPr>
            <a:spLocks noGrp="1"/>
          </p:cNvSpPr>
          <p:nvPr>
            <p:ph idx="1"/>
          </p:nvPr>
        </p:nvSpPr>
        <p:spPr>
          <a:xfrm>
            <a:off x="2308225" y="7301463"/>
            <a:ext cx="8806511" cy="1426401"/>
          </a:xfrm>
        </p:spPr>
        <p:txBody>
          <a:bodyPr/>
          <a:lstStyle/>
          <a:p>
            <a:endParaRPr lang="en-US" sz="2400" dirty="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pic>
        <p:nvPicPr>
          <p:cNvPr id="1028" name="Picture 4" descr="Questions From Our Mailbag — Healthcare Coun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914400"/>
            <a:ext cx="5334000" cy="4740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232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Question</a:t>
            </a:r>
            <a:endParaRPr lang="en-US" dirty="0"/>
          </a:p>
        </p:txBody>
      </p:sp>
      <p:sp>
        <p:nvSpPr>
          <p:cNvPr id="3" name="Content Placeholder 2"/>
          <p:cNvSpPr>
            <a:spLocks noGrp="1"/>
          </p:cNvSpPr>
          <p:nvPr>
            <p:ph idx="1"/>
          </p:nvPr>
        </p:nvSpPr>
        <p:spPr/>
        <p:txBody>
          <a:bodyPr/>
          <a:lstStyle/>
          <a:p>
            <a:pPr marL="0" indent="0">
              <a:buNone/>
            </a:pPr>
            <a:r>
              <a:rPr lang="en-US" sz="2400" b="1" dirty="0" smtClean="0"/>
              <a:t>Q: Will the new MIS continue to work in IE?</a:t>
            </a:r>
          </a:p>
          <a:p>
            <a:pPr marL="0" indent="0">
              <a:buNone/>
            </a:pPr>
            <a:endParaRPr lang="en-US" sz="2400" dirty="0"/>
          </a:p>
          <a:p>
            <a:pPr marL="0" indent="0">
              <a:buNone/>
            </a:pPr>
            <a:r>
              <a:rPr lang="en-US" sz="2400" dirty="0" smtClean="0"/>
              <a:t>The new site will continue to work in Internet Explorer versions X.XX but does not work well in IE8.0 Compatibility Mode.</a:t>
            </a:r>
            <a:br>
              <a:rPr lang="en-US" sz="2400" dirty="0" smtClean="0"/>
            </a:br>
            <a:r>
              <a:rPr lang="en-US" sz="2400" dirty="0" smtClean="0"/>
              <a:t/>
            </a:r>
            <a:br>
              <a:rPr lang="en-US" sz="2400" dirty="0" smtClean="0"/>
            </a:br>
            <a:r>
              <a:rPr lang="en-US" sz="2400" dirty="0" smtClean="0"/>
              <a:t>Please refer to ERCOT’s </a:t>
            </a:r>
            <a:r>
              <a:rPr lang="en-US" sz="2400" dirty="0" smtClean="0">
                <a:hlinkClick r:id="rId2"/>
              </a:rPr>
              <a:t>IE Browser Configuration Guide</a:t>
            </a:r>
            <a:r>
              <a:rPr lang="en-US" sz="2400" dirty="0" smtClean="0"/>
              <a:t>. </a:t>
            </a:r>
            <a:endParaRPr lang="en-US" sz="2400" dirty="0"/>
          </a:p>
          <a:p>
            <a:pPr marL="0" indent="0">
              <a:buNone/>
            </a:pPr>
            <a:endParaRPr lang="en-US" sz="2400" dirty="0"/>
          </a:p>
          <a:p>
            <a:pPr marL="0" indent="0">
              <a:buNone/>
            </a:pPr>
            <a:r>
              <a:rPr lang="en-US" sz="2400" b="1" dirty="0" smtClean="0"/>
              <a:t/>
            </a:r>
            <a:br>
              <a:rPr lang="en-US" sz="2400" b="1" dirty="0" smtClean="0"/>
            </a:br>
            <a:r>
              <a:rPr lang="en-US" sz="2400" b="1" dirty="0" smtClean="0"/>
              <a:t/>
            </a:r>
            <a:br>
              <a:rPr lang="en-US" sz="2400" b="1" dirty="0" smtClean="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140065960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12681</TotalTime>
  <Words>1032</Words>
  <Application>Microsoft Office PowerPoint</Application>
  <PresentationFormat>Widescreen</PresentationFormat>
  <Paragraphs>230</Paragraphs>
  <Slides>22</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Wingdings</vt:lpstr>
      <vt:lpstr>1_Custom Design</vt:lpstr>
      <vt:lpstr>Office Theme</vt:lpstr>
      <vt:lpstr>PowerPoint Presentation</vt:lpstr>
      <vt:lpstr>MIS Integration Workshop Agenda</vt:lpstr>
      <vt:lpstr>Why are we talking about integrations?</vt:lpstr>
      <vt:lpstr>MIS Redesign Scope</vt:lpstr>
      <vt:lpstr>MIS Redesign Benefits</vt:lpstr>
      <vt:lpstr>MIS Release Timeline</vt:lpstr>
      <vt:lpstr>Market Data Transparency (MDT) Portfolio Diagram</vt:lpstr>
      <vt:lpstr>Integration Questions</vt:lpstr>
      <vt:lpstr>Integration Question</vt:lpstr>
      <vt:lpstr>Integration Question</vt:lpstr>
      <vt:lpstr>Integration Question</vt:lpstr>
      <vt:lpstr>Integration Question</vt:lpstr>
      <vt:lpstr>Integration Question</vt:lpstr>
      <vt:lpstr>Integration Question</vt:lpstr>
      <vt:lpstr>Integration Question</vt:lpstr>
      <vt:lpstr>Are there additional questions?</vt:lpstr>
      <vt:lpstr>Let’s talk about Screen Scraping</vt:lpstr>
      <vt:lpstr>Impacts to data access</vt:lpstr>
      <vt:lpstr>Screen Scraping: URL Scenario</vt:lpstr>
      <vt:lpstr>Integration Help and Documentation</vt:lpstr>
      <vt:lpstr>Screen Scraping Supportability Challenges</vt:lpstr>
      <vt:lpstr>Communication Moving Forward</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Hale, Aubrey</cp:lastModifiedBy>
  <cp:revision>113</cp:revision>
  <cp:lastPrinted>2016-01-21T20:53:15Z</cp:lastPrinted>
  <dcterms:created xsi:type="dcterms:W3CDTF">2016-01-21T15:20:31Z</dcterms:created>
  <dcterms:modified xsi:type="dcterms:W3CDTF">2020-08-12T13:48:18Z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