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2" r:id="rId6"/>
  </p:sldMasterIdLst>
  <p:notesMasterIdLst>
    <p:notesMasterId r:id="rId23"/>
  </p:notesMasterIdLst>
  <p:handoutMasterIdLst>
    <p:handoutMasterId r:id="rId24"/>
  </p:handoutMasterIdLst>
  <p:sldIdLst>
    <p:sldId id="260" r:id="rId7"/>
    <p:sldId id="301" r:id="rId8"/>
    <p:sldId id="328" r:id="rId9"/>
    <p:sldId id="336" r:id="rId10"/>
    <p:sldId id="337" r:id="rId11"/>
    <p:sldId id="324" r:id="rId12"/>
    <p:sldId id="312" r:id="rId13"/>
    <p:sldId id="315" r:id="rId14"/>
    <p:sldId id="313" r:id="rId15"/>
    <p:sldId id="323" r:id="rId16"/>
    <p:sldId id="330" r:id="rId17"/>
    <p:sldId id="331" r:id="rId18"/>
    <p:sldId id="332" r:id="rId19"/>
    <p:sldId id="333" r:id="rId20"/>
    <p:sldId id="334" r:id="rId21"/>
    <p:sldId id="29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1"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3492"/>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96220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8476141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5454751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0394816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3187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143075516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rcot.com/committee/rtct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hyperlink" Target="http://www.ercot.com/content/wcm/key_documents_lists/191167/1013NPRR-04_NP_1__2__16__and_25_PRS_Report_061120_ERCOT_080420.docx" TargetMode="External"/><Relationship Id="rId3" Type="http://schemas.openxmlformats.org/officeDocument/2006/relationships/hyperlink" Target="http://www.ercot.com/content/wcm/key_documents_lists/191167/1008NPRR-05_NP_4_ERCOT_Comments_070820.docx" TargetMode="External"/><Relationship Id="rId7" Type="http://schemas.openxmlformats.org/officeDocument/2006/relationships/hyperlink" Target="http://www.ercot.com/content/wcm/key_documents_lists/191167/1012NPRR-04_NP_9_PRS_Report_061120_ERCOT_071420.docx" TargetMode="External"/><Relationship Id="rId2" Type="http://schemas.openxmlformats.org/officeDocument/2006/relationships/hyperlink" Target="http://www.ercot.com/content/wcm/key_documents_lists/191167/1007NPRR-05_NP_3_ERCOT_Comments_070820_ERCOT_071420.docx" TargetMode="External"/><Relationship Id="rId1" Type="http://schemas.openxmlformats.org/officeDocument/2006/relationships/slideLayout" Target="../slideLayouts/slideLayout6.xml"/><Relationship Id="rId6" Type="http://schemas.openxmlformats.org/officeDocument/2006/relationships/hyperlink" Target="http://www.ercot.com/content/wcm/key_documents_lists/191167/1011NPRR-04_NP_8_PRS_Report_061120_ERCOT_080420.docx" TargetMode="External"/><Relationship Id="rId5" Type="http://schemas.openxmlformats.org/officeDocument/2006/relationships/hyperlink" Target="http://www.ercot.com/content/wcm/key_documents_lists/191167/1010NPRR-05_NP_6_ERCOT_Comments_070820_ERCOT_080420.docx" TargetMode="External"/><Relationship Id="rId4" Type="http://schemas.openxmlformats.org/officeDocument/2006/relationships/hyperlink" Target="http://www.ercot.com/content/wcm/key_documents_lists/191167/1009NPRR-05_NP_5_ERCOT_Comments_070820_ERCOT_072020.docx" TargetMode="External"/><Relationship Id="rId9" Type="http://schemas.openxmlformats.org/officeDocument/2006/relationships/hyperlink" Target="http://www.ercot.com/content/wcm/key_documents_lists/191167/211NOGRR-04_NOG_2_and_9_ROS_Report_060420_RTCTF_072220.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mailto:MMereness@ercot.com" TargetMode="External"/><Relationship Id="rId2" Type="http://schemas.openxmlformats.org/officeDocument/2006/relationships/hyperlink" Target="mailto:DMaggio@ercot.co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677656"/>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General Update</a:t>
            </a:r>
          </a:p>
          <a:p>
            <a:endParaRPr lang="en-US" sz="2000" b="1" dirty="0">
              <a:solidFill>
                <a:schemeClr val="tx2"/>
              </a:solidFill>
            </a:endParaRPr>
          </a:p>
          <a:p>
            <a:endParaRPr lang="en-US" dirty="0">
              <a:solidFill>
                <a:schemeClr val="tx2"/>
              </a:solidFill>
            </a:endParaRPr>
          </a:p>
          <a:p>
            <a:r>
              <a:rPr lang="en-US" dirty="0" smtClean="0">
                <a:solidFill>
                  <a:schemeClr val="tx2"/>
                </a:solidFill>
              </a:rPr>
              <a:t>Matt </a:t>
            </a:r>
            <a:r>
              <a:rPr lang="en-US" dirty="0" err="1" smtClean="0">
                <a:solidFill>
                  <a:schemeClr val="tx2"/>
                </a:solidFill>
              </a:rPr>
              <a:t>Mereness</a:t>
            </a:r>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RTCTF </a:t>
            </a:r>
          </a:p>
          <a:p>
            <a:r>
              <a:rPr lang="en-US" dirty="0" smtClean="0">
                <a:solidFill>
                  <a:schemeClr val="tx2"/>
                </a:solidFill>
              </a:rPr>
              <a:t>August 12,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10</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3508494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81003" y="243682"/>
            <a:ext cx="8610597" cy="518318"/>
          </a:xfrm>
        </p:spPr>
        <p:txBody>
          <a:bodyPr/>
          <a:lstStyle/>
          <a:p>
            <a:r>
              <a:rPr lang="en-US" sz="2400" dirty="0" smtClean="0"/>
              <a:t>RTCRR Review </a:t>
            </a:r>
            <a:br>
              <a:rPr lang="en-US" sz="2400" dirty="0" smtClean="0"/>
            </a:br>
            <a:r>
              <a:rPr lang="en-US" sz="2400" dirty="0" smtClean="0"/>
              <a:t>Schedule and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sections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questions and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758976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TAC Direction on RR changes different from Key Principles </a:t>
            </a:r>
            <a:br>
              <a:rPr lang="en-US" sz="2000" dirty="0" smtClean="0"/>
            </a:br>
            <a:r>
              <a:rPr lang="en-US" sz="2000" dirty="0" smtClean="0"/>
              <a:t>(TAC </a:t>
            </a:r>
            <a:r>
              <a:rPr lang="en-US" sz="2000" dirty="0"/>
              <a:t>Discussion May </a:t>
            </a:r>
            <a:r>
              <a:rPr lang="en-US" sz="2000" dirty="0" smtClean="0"/>
              <a:t>27, 2020)</a:t>
            </a:r>
            <a:endParaRPr lang="en-US" sz="2000" dirty="0"/>
          </a:p>
        </p:txBody>
      </p:sp>
      <p:sp>
        <p:nvSpPr>
          <p:cNvPr id="3" name="Content Placeholder 2"/>
          <p:cNvSpPr>
            <a:spLocks noGrp="1"/>
          </p:cNvSpPr>
          <p:nvPr>
            <p:ph idx="1"/>
          </p:nvPr>
        </p:nvSpPr>
        <p:spPr>
          <a:xfrm>
            <a:off x="304800" y="990600"/>
            <a:ext cx="8686800" cy="5181600"/>
          </a:xfrm>
        </p:spPr>
        <p:txBody>
          <a:bodyPr/>
          <a:lstStyle/>
          <a:p>
            <a:endParaRPr lang="en-US" sz="1800" dirty="0" smtClean="0">
              <a:solidFill>
                <a:schemeClr val="accent2"/>
              </a:solidFill>
            </a:endParaRPr>
          </a:p>
          <a:p>
            <a:r>
              <a:rPr lang="en-US" sz="1800" dirty="0" smtClean="0">
                <a:solidFill>
                  <a:schemeClr val="accent2"/>
                </a:solidFill>
              </a:rPr>
              <a:t>Below are the </a:t>
            </a:r>
            <a:r>
              <a:rPr lang="en-US" sz="1800" dirty="0">
                <a:solidFill>
                  <a:schemeClr val="accent2"/>
                </a:solidFill>
              </a:rPr>
              <a:t>following criteria to modify 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r>
              <a:rPr lang="en-US" sz="1600" i="1" dirty="0" smtClean="0">
                <a:solidFill>
                  <a:schemeClr val="accent1"/>
                </a:solidFill>
              </a:rPr>
              <a:t>).</a:t>
            </a:r>
            <a:endParaRPr lang="en-US" sz="1600" dirty="0">
              <a:solidFill>
                <a:srgbClr val="FF0000"/>
              </a:solidFill>
            </a:endParaRPr>
          </a:p>
          <a:p>
            <a:pPr marL="57150" indent="0">
              <a:buNone/>
            </a:pPr>
            <a:endParaRPr lang="en-US" sz="1800" i="1" dirty="0">
              <a:solidFill>
                <a:srgbClr val="FF0000"/>
              </a:solidFill>
            </a:endParaRPr>
          </a:p>
          <a:p>
            <a:pPr marL="57150" indent="0">
              <a:buNone/>
            </a:pPr>
            <a:r>
              <a:rPr lang="en-US" sz="1800" dirty="0" smtClean="0"/>
              <a:t>(Step-by-step process described on next slide)</a:t>
            </a:r>
            <a:endParaRPr lang="en-US" sz="1800" dirty="0"/>
          </a:p>
          <a:p>
            <a:pPr marL="57150" indent="0">
              <a:buNone/>
            </a:pPr>
            <a:endParaRPr lang="en-US" sz="1800" i="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145982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458200" cy="788987"/>
          </a:xfrm>
        </p:spPr>
        <p:txBody>
          <a:bodyPr/>
          <a:lstStyle/>
          <a:p>
            <a:r>
              <a:rPr lang="en-US" sz="2000" dirty="0"/>
              <a:t>TAC Direction on RR changes different from Key Principles</a:t>
            </a:r>
            <a:br>
              <a:rPr lang="en-US" sz="2000" dirty="0"/>
            </a:br>
            <a:r>
              <a:rPr lang="en-US" sz="2000" dirty="0"/>
              <a:t>(TAC Discussion May 27, 2020</a:t>
            </a:r>
            <a:r>
              <a:rPr lang="en-US" sz="2000" dirty="0" smtClean="0"/>
              <a:t>)</a:t>
            </a:r>
            <a:endParaRPr lang="en-US" sz="2000" dirty="0"/>
          </a:p>
        </p:txBody>
      </p:sp>
      <p:sp>
        <p:nvSpPr>
          <p:cNvPr id="3" name="Content Placeholder 2"/>
          <p:cNvSpPr>
            <a:spLocks noGrp="1"/>
          </p:cNvSpPr>
          <p:nvPr>
            <p:ph idx="1"/>
          </p:nvPr>
        </p:nvSpPr>
        <p:spPr>
          <a:xfrm>
            <a:off x="121920" y="1032669"/>
            <a:ext cx="8915400" cy="5139531"/>
          </a:xfrm>
        </p:spPr>
        <p:txBody>
          <a:bodyPr/>
          <a:lstStyle/>
          <a:p>
            <a:r>
              <a:rPr lang="en-US" sz="1600" dirty="0" smtClean="0"/>
              <a:t>A </a:t>
            </a:r>
            <a:r>
              <a:rPr lang="en-US" sz="1600" dirty="0"/>
              <a:t>Market Participant has the right to express concerns with a RTCRR.</a:t>
            </a:r>
          </a:p>
          <a:p>
            <a:pPr lvl="1"/>
            <a:r>
              <a:rPr lang="en-US" sz="1400" dirty="0" smtClean="0"/>
              <a:t>Any MP </a:t>
            </a:r>
            <a:r>
              <a:rPr lang="en-US" sz="1400" dirty="0"/>
              <a:t>may file comments to modify a RTCRR beyond the scope of the Board-approved KPs.</a:t>
            </a:r>
          </a:p>
          <a:p>
            <a:pPr lvl="1"/>
            <a:r>
              <a:rPr lang="en-US" sz="1400" dirty="0"/>
              <a:t>In comments to modify an RTCRR, the submitting party shall explain how the revisions meet the criteria proposed on the previous slide.</a:t>
            </a:r>
          </a:p>
          <a:p>
            <a:r>
              <a:rPr lang="en-US" sz="1600" dirty="0"/>
              <a:t>RTCTF will </a:t>
            </a:r>
            <a:r>
              <a:rPr lang="en-US" sz="1600" dirty="0" smtClean="0"/>
              <a:t>provide:</a:t>
            </a:r>
          </a:p>
          <a:p>
            <a:pPr lvl="1"/>
            <a:r>
              <a:rPr lang="en-US" sz="1400" dirty="0" smtClean="0"/>
              <a:t>The </a:t>
            </a:r>
            <a:r>
              <a:rPr lang="en-US" sz="1400" dirty="0"/>
              <a:t>technical forum (e.g., an extra off-cycle meeting) for discussion of the proposed RTCRR changes with the understanding that RTCTF consensus is not practical and will not occur.</a:t>
            </a:r>
          </a:p>
          <a:p>
            <a:r>
              <a:rPr lang="en-US" sz="1600" dirty="0" smtClean="0"/>
              <a:t>At TAC:</a:t>
            </a:r>
          </a:p>
          <a:p>
            <a:pPr lvl="1"/>
            <a:r>
              <a:rPr lang="en-US" sz="1400" dirty="0" smtClean="0"/>
              <a:t>RTCTF </a:t>
            </a:r>
            <a:r>
              <a:rPr lang="en-US" sz="1400" dirty="0"/>
              <a:t>Chair will advise TAC leadership of any RTCRR Comments that </a:t>
            </a:r>
            <a:r>
              <a:rPr lang="en-US" sz="1400" dirty="0" smtClean="0"/>
              <a:t>propose </a:t>
            </a:r>
            <a:r>
              <a:rPr lang="en-US" sz="1400" dirty="0"/>
              <a:t>to modify the scope of </a:t>
            </a:r>
            <a:r>
              <a:rPr lang="en-US" sz="1400" dirty="0" smtClean="0"/>
              <a:t>the </a:t>
            </a:r>
            <a:r>
              <a:rPr lang="en-US" sz="1400" dirty="0"/>
              <a:t>KPs beyond that which was approved by the Board, and </a:t>
            </a:r>
            <a:endParaRPr lang="en-US" sz="1400" dirty="0" smtClean="0"/>
          </a:p>
          <a:p>
            <a:pPr lvl="1"/>
            <a:r>
              <a:rPr lang="en-US" sz="1400" dirty="0" smtClean="0"/>
              <a:t>Request </a:t>
            </a:r>
            <a:r>
              <a:rPr lang="en-US" sz="1400" dirty="0"/>
              <a:t>time for the MP to present to TAC for consideration, as well as another MP to present the counterpoints (if any) as to why the existing KP should continue to be maintained and aligned with RTCRRs.  </a:t>
            </a:r>
          </a:p>
          <a:p>
            <a:pPr lvl="1"/>
            <a:r>
              <a:rPr lang="en-US" sz="1400" dirty="0"/>
              <a:t>TAC may take a straw poll to endorse the proposed NPRR comments; the vote would not be </a:t>
            </a:r>
            <a:r>
              <a:rPr lang="en-US" sz="1400" dirty="0" smtClean="0"/>
              <a:t>binding and therefore non-appealable, </a:t>
            </a:r>
            <a:r>
              <a:rPr lang="en-US" sz="1400" dirty="0"/>
              <a:t>but would classify the modified/added concept as valid</a:t>
            </a:r>
            <a:r>
              <a:rPr lang="en-US" sz="1400" dirty="0" smtClean="0"/>
              <a:t>.</a:t>
            </a:r>
          </a:p>
          <a:p>
            <a:r>
              <a:rPr lang="en-US" sz="1600" dirty="0" smtClean="0"/>
              <a:t>If TAC endorses the alternative, the RTCTF Chair would update the Board of the straw poll decision.</a:t>
            </a:r>
            <a:endParaRPr lang="en-US" sz="1600" dirty="0"/>
          </a:p>
          <a:p>
            <a:r>
              <a:rPr lang="en-US" sz="1600" dirty="0"/>
              <a:t>The RTCRR comments would </a:t>
            </a:r>
            <a:r>
              <a:rPr lang="en-US" sz="1600" dirty="0" smtClean="0"/>
              <a:t>subsequently be </a:t>
            </a:r>
            <a:r>
              <a:rPr lang="en-US" sz="1600" dirty="0"/>
              <a:t>considered at PRS, TAC, and ultimately the ERCOT </a:t>
            </a:r>
            <a:r>
              <a:rPr lang="en-US" sz="1600" dirty="0" smtClean="0"/>
              <a:t>Board as consistent with Protocols Section 21 process.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64616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Storage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36" name="Rectangle 35"/>
          <p:cNvSpPr/>
          <p:nvPr/>
        </p:nvSpPr>
        <p:spPr>
          <a:xfrm>
            <a:off x="447675" y="128944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KPs</a:t>
            </a:r>
          </a:p>
        </p:txBody>
      </p:sp>
      <p:cxnSp>
        <p:nvCxnSpPr>
          <p:cNvPr id="37" name="Straight Arrow Connector 36"/>
          <p:cNvCxnSpPr/>
          <p:nvPr/>
        </p:nvCxnSpPr>
        <p:spPr>
          <a:xfrm flipV="1">
            <a:off x="1457325" y="1654374"/>
            <a:ext cx="619125" cy="1"/>
          </a:xfrm>
          <a:prstGeom prst="straightConnector1">
            <a:avLst/>
          </a:prstGeom>
          <a:noFill/>
          <a:ln w="6350" cap="flat" cmpd="sng" algn="ctr">
            <a:solidFill>
              <a:srgbClr val="5B9BD5"/>
            </a:solidFill>
            <a:prstDash val="solid"/>
            <a:miter lim="800000"/>
            <a:tailEnd type="triangle"/>
          </a:ln>
          <a:effectLst/>
        </p:spPr>
      </p:cxnSp>
      <p:sp>
        <p:nvSpPr>
          <p:cNvPr id="38" name="Rectangle 37"/>
          <p:cNvSpPr/>
          <p:nvPr/>
        </p:nvSpPr>
        <p:spPr>
          <a:xfrm>
            <a:off x="2076450" y="15370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2190750" y="16513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2305050" y="17656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2419350" y="1879998"/>
            <a:ext cx="1009650" cy="5012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RRs</a:t>
            </a:r>
          </a:p>
        </p:txBody>
      </p:sp>
      <p:cxnSp>
        <p:nvCxnSpPr>
          <p:cNvPr id="42" name="Straight Arrow Connector 41"/>
          <p:cNvCxnSpPr/>
          <p:nvPr/>
        </p:nvCxnSpPr>
        <p:spPr>
          <a:xfrm flipV="1">
            <a:off x="1457325" y="1354635"/>
            <a:ext cx="619125" cy="1"/>
          </a:xfrm>
          <a:prstGeom prst="straightConnector1">
            <a:avLst/>
          </a:prstGeom>
          <a:noFill/>
          <a:ln w="6350" cap="flat" cmpd="sng" algn="ctr">
            <a:solidFill>
              <a:srgbClr val="5B9BD5"/>
            </a:solidFill>
            <a:prstDash val="solid"/>
            <a:miter lim="800000"/>
            <a:tailEnd type="triangle"/>
          </a:ln>
          <a:effectLst/>
        </p:spPr>
      </p:cxnSp>
      <p:sp>
        <p:nvSpPr>
          <p:cNvPr id="43" name="Rectangle 42"/>
          <p:cNvSpPr/>
          <p:nvPr/>
        </p:nvSpPr>
        <p:spPr>
          <a:xfrm>
            <a:off x="2076450" y="1166219"/>
            <a:ext cx="1352550" cy="272653"/>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IA</a:t>
            </a:r>
          </a:p>
        </p:txBody>
      </p:sp>
      <p:sp>
        <p:nvSpPr>
          <p:cNvPr id="44" name="Rectangle 43"/>
          <p:cNvSpPr/>
          <p:nvPr/>
        </p:nvSpPr>
        <p:spPr>
          <a:xfrm>
            <a:off x="447675" y="3670698"/>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BESTF KTCs</a:t>
            </a:r>
          </a:p>
        </p:txBody>
      </p:sp>
      <p:cxnSp>
        <p:nvCxnSpPr>
          <p:cNvPr id="45" name="Straight Arrow Connector 44"/>
          <p:cNvCxnSpPr/>
          <p:nvPr/>
        </p:nvCxnSpPr>
        <p:spPr>
          <a:xfrm flipV="1">
            <a:off x="1457325" y="4035624"/>
            <a:ext cx="619125" cy="1"/>
          </a:xfrm>
          <a:prstGeom prst="straightConnector1">
            <a:avLst/>
          </a:prstGeom>
          <a:noFill/>
          <a:ln w="6350" cap="flat" cmpd="sng" algn="ctr">
            <a:solidFill>
              <a:srgbClr val="5B9BD5"/>
            </a:solidFill>
            <a:prstDash val="solid"/>
            <a:miter lim="800000"/>
            <a:tailEnd type="triangle"/>
          </a:ln>
          <a:effectLst/>
        </p:spPr>
      </p:cxnSp>
      <p:sp>
        <p:nvSpPr>
          <p:cNvPr id="46" name="Rectangle 45"/>
          <p:cNvSpPr/>
          <p:nvPr/>
        </p:nvSpPr>
        <p:spPr>
          <a:xfrm>
            <a:off x="447675" y="46237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561975" y="47380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676275" y="48523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790575" y="4966695"/>
            <a:ext cx="1009650" cy="5012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Other BES RRs</a:t>
            </a:r>
          </a:p>
        </p:txBody>
      </p:sp>
      <p:cxnSp>
        <p:nvCxnSpPr>
          <p:cNvPr id="50" name="Straight Arrow Connector 49"/>
          <p:cNvCxnSpPr/>
          <p:nvPr/>
        </p:nvCxnSpPr>
        <p:spPr>
          <a:xfrm flipV="1">
            <a:off x="1457325" y="3735885"/>
            <a:ext cx="619125" cy="1"/>
          </a:xfrm>
          <a:prstGeom prst="straightConnector1">
            <a:avLst/>
          </a:prstGeom>
          <a:noFill/>
          <a:ln w="6350" cap="flat" cmpd="sng" algn="ctr">
            <a:solidFill>
              <a:srgbClr val="5B9BD5"/>
            </a:solidFill>
            <a:prstDash val="solid"/>
            <a:miter lim="800000"/>
            <a:tailEnd type="triangle"/>
          </a:ln>
          <a:effectLst/>
        </p:spPr>
      </p:cxnSp>
      <p:sp>
        <p:nvSpPr>
          <p:cNvPr id="51" name="Rectangle 50"/>
          <p:cNvSpPr/>
          <p:nvPr/>
        </p:nvSpPr>
        <p:spPr>
          <a:xfrm>
            <a:off x="2076450" y="3547469"/>
            <a:ext cx="1352550" cy="272653"/>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IA</a:t>
            </a:r>
          </a:p>
        </p:txBody>
      </p:sp>
      <p:sp>
        <p:nvSpPr>
          <p:cNvPr id="52" name="Rectangle 51"/>
          <p:cNvSpPr/>
          <p:nvPr/>
        </p:nvSpPr>
        <p:spPr>
          <a:xfrm>
            <a:off x="2076450" y="3915669"/>
            <a:ext cx="1352550" cy="2332731"/>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Single Model NPRR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_____________</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For overlapping sections, authors use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ESR Redlines</a:t>
            </a:r>
          </a:p>
        </p:txBody>
      </p:sp>
      <p:cxnSp>
        <p:nvCxnSpPr>
          <p:cNvPr id="53" name="Straight Arrow Connector 52"/>
          <p:cNvCxnSpPr>
            <a:stCxn id="44" idx="2"/>
            <a:endCxn id="46" idx="0"/>
          </p:cNvCxnSpPr>
          <p:nvPr/>
        </p:nvCxnSpPr>
        <p:spPr>
          <a:xfrm>
            <a:off x="952500" y="4171951"/>
            <a:ext cx="0" cy="451844"/>
          </a:xfrm>
          <a:prstGeom prst="straightConnector1">
            <a:avLst/>
          </a:prstGeom>
          <a:noFill/>
          <a:ln w="6350" cap="flat" cmpd="sng" algn="ctr">
            <a:solidFill>
              <a:srgbClr val="5B9BD5"/>
            </a:solidFill>
            <a:prstDash val="solid"/>
            <a:miter lim="800000"/>
            <a:tailEnd type="triangle"/>
          </a:ln>
          <a:effectLst/>
        </p:spPr>
      </p:cxnSp>
      <p:sp>
        <p:nvSpPr>
          <p:cNvPr id="55" name="Right Arrow 54"/>
          <p:cNvSpPr/>
          <p:nvPr/>
        </p:nvSpPr>
        <p:spPr>
          <a:xfrm>
            <a:off x="6648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56" name="Right Arrow 55"/>
          <p:cNvSpPr/>
          <p:nvPr/>
        </p:nvSpPr>
        <p:spPr>
          <a:xfrm>
            <a:off x="7410450" y="1879998"/>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57" name="Right Arrow 56"/>
          <p:cNvSpPr/>
          <p:nvPr/>
        </p:nvSpPr>
        <p:spPr>
          <a:xfrm>
            <a:off x="8172450" y="1892499"/>
            <a:ext cx="762000" cy="501253"/>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58" name="Right Arrow 57"/>
          <p:cNvSpPr/>
          <p:nvPr/>
        </p:nvSpPr>
        <p:spPr>
          <a:xfrm>
            <a:off x="3429000" y="4089502"/>
            <a:ext cx="3219450" cy="554234"/>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BESTF Meetings</a:t>
            </a:r>
          </a:p>
        </p:txBody>
      </p:sp>
      <p:sp>
        <p:nvSpPr>
          <p:cNvPr id="59" name="Right Arrow 58"/>
          <p:cNvSpPr/>
          <p:nvPr/>
        </p:nvSpPr>
        <p:spPr>
          <a:xfrm>
            <a:off x="6648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PRS</a:t>
            </a:r>
          </a:p>
        </p:txBody>
      </p:sp>
      <p:sp>
        <p:nvSpPr>
          <p:cNvPr id="60" name="Right Arrow 59"/>
          <p:cNvSpPr/>
          <p:nvPr/>
        </p:nvSpPr>
        <p:spPr>
          <a:xfrm>
            <a:off x="7410450" y="4108848"/>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TAC</a:t>
            </a:r>
          </a:p>
        </p:txBody>
      </p:sp>
      <p:sp>
        <p:nvSpPr>
          <p:cNvPr id="61" name="Right Arrow 60"/>
          <p:cNvSpPr/>
          <p:nvPr/>
        </p:nvSpPr>
        <p:spPr>
          <a:xfrm>
            <a:off x="8172450" y="4121349"/>
            <a:ext cx="762000" cy="501253"/>
          </a:xfrm>
          <a:prstGeom prst="rightArrow">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BOD</a:t>
            </a:r>
          </a:p>
        </p:txBody>
      </p:sp>
      <p:sp>
        <p:nvSpPr>
          <p:cNvPr id="62" name="Right Arrow 61"/>
          <p:cNvSpPr/>
          <p:nvPr/>
        </p:nvSpPr>
        <p:spPr>
          <a:xfrm rot="5400000">
            <a:off x="3160215" y="3086103"/>
            <a:ext cx="2023472"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3" name="Right Arrow 62"/>
          <p:cNvSpPr/>
          <p:nvPr/>
        </p:nvSpPr>
        <p:spPr>
          <a:xfrm rot="5400000">
            <a:off x="4060328" y="3086102"/>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4" name="Right Arrow 63"/>
          <p:cNvSpPr/>
          <p:nvPr/>
        </p:nvSpPr>
        <p:spPr>
          <a:xfrm rot="5400000">
            <a:off x="4960441" y="3094733"/>
            <a:ext cx="2023469" cy="342900"/>
          </a:xfrm>
          <a:prstGeom prst="rightArrow">
            <a:avLst/>
          </a:prstGeom>
          <a:solidFill>
            <a:schemeClr val="tx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RTC Redline Changes</a:t>
            </a:r>
          </a:p>
        </p:txBody>
      </p:sp>
      <p:sp>
        <p:nvSpPr>
          <p:cNvPr id="65" name="Rectangle 64"/>
          <p:cNvSpPr/>
          <p:nvPr/>
        </p:nvSpPr>
        <p:spPr>
          <a:xfrm>
            <a:off x="6724650" y="2400301"/>
            <a:ext cx="2076450" cy="613172"/>
          </a:xfrm>
          <a:prstGeom prst="rect">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RTC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RRs and IA</a:t>
            </a:r>
          </a:p>
        </p:txBody>
      </p:sp>
      <p:sp>
        <p:nvSpPr>
          <p:cNvPr id="66" name="Rectangle 65"/>
          <p:cNvSpPr/>
          <p:nvPr/>
        </p:nvSpPr>
        <p:spPr>
          <a:xfrm>
            <a:off x="6724650" y="4629447"/>
            <a:ext cx="2076450" cy="1171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Approval of Single Model NPRR &amp; IA</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0" i="0" u="none" strike="noStrike" kern="0" cap="none" spc="0" normalizeH="0" baseline="0" noProof="0" dirty="0" smtClean="0">
                <a:ln>
                  <a:noFill/>
                </a:ln>
                <a:solidFill>
                  <a:prstClr val="white"/>
                </a:solidFill>
                <a:effectLst/>
                <a:uLnTx/>
                <a:uFillTx/>
                <a:latin typeface="Calibri" panose="020F0502020204030204"/>
                <a:ea typeface="+mn-ea"/>
                <a:cs typeface="+mn-cs"/>
              </a:rPr>
              <a:t>(acknowledging subset of identical RTC redlines to support ESR redlines).</a:t>
            </a:r>
          </a:p>
        </p:txBody>
      </p:sp>
      <p:sp>
        <p:nvSpPr>
          <p:cNvPr id="54" name="Right Arrow 53"/>
          <p:cNvSpPr/>
          <p:nvPr/>
        </p:nvSpPr>
        <p:spPr>
          <a:xfrm>
            <a:off x="3429000" y="1843092"/>
            <a:ext cx="3219450" cy="557210"/>
          </a:xfrm>
          <a:prstGeom prst="rightArrow">
            <a:avLst/>
          </a:prstGeom>
          <a:solidFill>
            <a:schemeClr val="accent2">
              <a:lumMod val="60000"/>
              <a:lumOff val="40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350" b="1" i="0" u="none" strike="noStrike" kern="0" cap="none" spc="0" normalizeH="0" baseline="0" noProof="0" dirty="0" smtClean="0">
                <a:ln>
                  <a:noFill/>
                </a:ln>
                <a:solidFill>
                  <a:schemeClr val="tx1">
                    <a:lumMod val="75000"/>
                    <a:lumOff val="25000"/>
                  </a:schemeClr>
                </a:solidFill>
                <a:effectLst/>
                <a:uLnTx/>
                <a:uFillTx/>
                <a:latin typeface="Calibri" panose="020F0502020204030204"/>
                <a:ea typeface="+mn-ea"/>
                <a:cs typeface="+mn-cs"/>
              </a:rPr>
              <a:t>RTCTF Meetings</a:t>
            </a:r>
          </a:p>
        </p:txBody>
      </p:sp>
    </p:spTree>
    <p:extLst>
      <p:ext uri="{BB962C8B-B14F-4D97-AF65-F5344CB8AC3E}">
        <p14:creationId xmlns:p14="http://schemas.microsoft.com/office/powerpoint/2010/main" val="659201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Harmonizing RTC </a:t>
            </a:r>
            <a:r>
              <a:rPr lang="en-US" sz="2400" dirty="0" smtClean="0"/>
              <a:t>&amp; Battery </a:t>
            </a:r>
            <a:r>
              <a:rPr lang="en-US" sz="2400" dirty="0"/>
              <a:t>Energy </a:t>
            </a:r>
            <a:r>
              <a:rPr lang="en-US" sz="2400" dirty="0" smtClean="0"/>
              <a:t>Storage (BES)</a:t>
            </a:r>
            <a:endParaRPr lang="en-US" sz="2400" dirty="0"/>
          </a:p>
        </p:txBody>
      </p:sp>
      <p:sp>
        <p:nvSpPr>
          <p:cNvPr id="3" name="Content Placeholder 2"/>
          <p:cNvSpPr>
            <a:spLocks noGrp="1"/>
          </p:cNvSpPr>
          <p:nvPr>
            <p:ph idx="1"/>
          </p:nvPr>
        </p:nvSpPr>
        <p:spPr>
          <a:xfrm>
            <a:off x="304800" y="835761"/>
            <a:ext cx="8534400" cy="868163"/>
          </a:xfrm>
        </p:spPr>
        <p:txBody>
          <a:bodyPr/>
          <a:lstStyle/>
          <a:p>
            <a:pPr algn="just"/>
            <a:r>
              <a:rPr lang="en-US" sz="2000" dirty="0" smtClean="0"/>
              <a:t>RTCTF &amp; BES Task Force (BESTF) meetings are purposefully adjacent or straddling PRS due to inter-relationships of RTC &amp; BES concepts</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6" name="TextBox 5"/>
          <p:cNvSpPr txBox="1"/>
          <p:nvPr/>
        </p:nvSpPr>
        <p:spPr>
          <a:xfrm>
            <a:off x="1066800" y="1905000"/>
            <a:ext cx="2514600" cy="3293209"/>
          </a:xfrm>
          <a:prstGeom prst="rect">
            <a:avLst/>
          </a:prstGeom>
          <a:noFill/>
          <a:ln>
            <a:solidFill>
              <a:schemeClr val="tx2"/>
            </a:solidFill>
          </a:ln>
        </p:spPr>
        <p:txBody>
          <a:bodyPr wrap="square" rtlCol="0">
            <a:spAutoFit/>
          </a:bodyPr>
          <a:lstStyle/>
          <a:p>
            <a:pPr algn="ctr" defTabSz="114300"/>
            <a:r>
              <a:rPr lang="en-US" sz="1600" b="1" dirty="0" smtClean="0">
                <a:solidFill>
                  <a:schemeClr val="tx2"/>
                </a:solidFill>
              </a:rPr>
              <a:t>RTCTF		</a:t>
            </a:r>
          </a:p>
          <a:p>
            <a:r>
              <a:rPr lang="en-US" sz="1600" dirty="0" smtClean="0">
                <a:solidFill>
                  <a:schemeClr val="tx2"/>
                </a:solidFill>
              </a:rPr>
              <a:t>March 11 </a:t>
            </a:r>
          </a:p>
          <a:p>
            <a:r>
              <a:rPr lang="en-US" sz="1600" dirty="0" smtClean="0">
                <a:solidFill>
                  <a:schemeClr val="tx2"/>
                </a:solidFill>
              </a:rPr>
              <a:t>April 8</a:t>
            </a:r>
          </a:p>
          <a:p>
            <a:r>
              <a:rPr lang="en-US" sz="1600" dirty="0" smtClean="0">
                <a:solidFill>
                  <a:schemeClr val="tx2"/>
                </a:solidFill>
              </a:rPr>
              <a:t>April 30</a:t>
            </a:r>
          </a:p>
          <a:p>
            <a:r>
              <a:rPr lang="en-US" sz="1600" dirty="0" smtClean="0">
                <a:solidFill>
                  <a:schemeClr val="tx2"/>
                </a:solidFill>
              </a:rPr>
              <a:t>May 20</a:t>
            </a:r>
          </a:p>
          <a:p>
            <a:r>
              <a:rPr lang="en-US" sz="1600" dirty="0" smtClean="0">
                <a:solidFill>
                  <a:schemeClr val="tx2"/>
                </a:solidFill>
              </a:rPr>
              <a:t>June 10</a:t>
            </a:r>
          </a:p>
          <a:p>
            <a:r>
              <a:rPr lang="en-US" sz="1600" dirty="0" smtClean="0">
                <a:solidFill>
                  <a:schemeClr val="tx2"/>
                </a:solidFill>
              </a:rPr>
              <a:t>June 29</a:t>
            </a:r>
          </a:p>
          <a:p>
            <a:r>
              <a:rPr lang="en-US" sz="1600" dirty="0" smtClean="0">
                <a:solidFill>
                  <a:schemeClr val="tx2"/>
                </a:solidFill>
              </a:rPr>
              <a:t>July 22</a:t>
            </a:r>
          </a:p>
          <a:p>
            <a:r>
              <a:rPr lang="en-US" sz="1600" dirty="0" smtClean="0">
                <a:solidFill>
                  <a:schemeClr val="tx2"/>
                </a:solidFill>
              </a:rPr>
              <a:t>August 12</a:t>
            </a:r>
          </a:p>
          <a:p>
            <a:r>
              <a:rPr lang="en-US" sz="1600" dirty="0" smtClean="0">
                <a:solidFill>
                  <a:schemeClr val="tx2"/>
                </a:solidFill>
              </a:rPr>
              <a:t>September 9</a:t>
            </a:r>
          </a:p>
          <a:p>
            <a:r>
              <a:rPr lang="en-US" sz="1600" dirty="0" smtClean="0">
                <a:solidFill>
                  <a:schemeClr val="tx2"/>
                </a:solidFill>
              </a:rPr>
              <a:t>September 28</a:t>
            </a:r>
          </a:p>
          <a:p>
            <a:r>
              <a:rPr lang="en-US" sz="1600" dirty="0" smtClean="0">
                <a:solidFill>
                  <a:schemeClr val="tx2"/>
                </a:solidFill>
              </a:rPr>
              <a:t>October 21</a:t>
            </a:r>
          </a:p>
          <a:p>
            <a:r>
              <a:rPr lang="en-US" sz="1600" dirty="0" smtClean="0">
                <a:solidFill>
                  <a:schemeClr val="tx2"/>
                </a:solidFill>
              </a:rPr>
              <a:t>November 12 </a:t>
            </a:r>
            <a:r>
              <a:rPr lang="en-US" sz="1600" i="1" dirty="0" smtClean="0">
                <a:solidFill>
                  <a:schemeClr val="tx2"/>
                </a:solidFill>
              </a:rPr>
              <a:t>(if needed)</a:t>
            </a:r>
          </a:p>
        </p:txBody>
      </p:sp>
      <p:sp>
        <p:nvSpPr>
          <p:cNvPr id="7" name="TextBox 6"/>
          <p:cNvSpPr txBox="1"/>
          <p:nvPr/>
        </p:nvSpPr>
        <p:spPr>
          <a:xfrm>
            <a:off x="3581400" y="1905000"/>
            <a:ext cx="2743200" cy="3293209"/>
          </a:xfrm>
          <a:prstGeom prst="rect">
            <a:avLst/>
          </a:prstGeom>
          <a:noFill/>
          <a:ln>
            <a:solidFill>
              <a:schemeClr val="tx2"/>
            </a:solidFill>
          </a:ln>
        </p:spPr>
        <p:txBody>
          <a:bodyPr wrap="square" rtlCol="0">
            <a:spAutoFit/>
          </a:bodyPr>
          <a:lstStyle/>
          <a:p>
            <a:pPr algn="ctr" defTabSz="114300"/>
            <a:r>
              <a:rPr lang="en-US" sz="1600" b="1" i="1" dirty="0" smtClean="0">
                <a:solidFill>
                  <a:schemeClr val="tx2"/>
                </a:solidFill>
              </a:rPr>
              <a:t>BESTF		</a:t>
            </a:r>
          </a:p>
          <a:p>
            <a:r>
              <a:rPr lang="en-US" sz="1600" i="1" dirty="0" smtClean="0">
                <a:solidFill>
                  <a:schemeClr val="tx2"/>
                </a:solidFill>
              </a:rPr>
              <a:t>March 13</a:t>
            </a:r>
          </a:p>
          <a:p>
            <a:r>
              <a:rPr lang="en-US" sz="1600" i="1" smtClean="0">
                <a:solidFill>
                  <a:schemeClr val="tx2"/>
                </a:solidFill>
              </a:rPr>
              <a:t>April 16</a:t>
            </a:r>
            <a:endParaRPr lang="en-US" sz="1600" i="1" dirty="0" smtClean="0">
              <a:solidFill>
                <a:schemeClr val="tx2"/>
              </a:solidFill>
            </a:endParaRPr>
          </a:p>
          <a:p>
            <a:r>
              <a:rPr lang="en-US" sz="1600" i="1" dirty="0" smtClean="0">
                <a:solidFill>
                  <a:schemeClr val="tx2"/>
                </a:solidFill>
              </a:rPr>
              <a:t>May 1</a:t>
            </a:r>
            <a:endParaRPr lang="en-US" sz="1600" i="1" dirty="0">
              <a:solidFill>
                <a:schemeClr val="tx2"/>
              </a:solidFill>
            </a:endParaRPr>
          </a:p>
          <a:p>
            <a:r>
              <a:rPr lang="en-US" sz="1600" i="1" dirty="0">
                <a:solidFill>
                  <a:schemeClr val="tx2"/>
                </a:solidFill>
              </a:rPr>
              <a:t>May </a:t>
            </a:r>
            <a:r>
              <a:rPr lang="en-US" sz="1600" i="1" dirty="0" smtClean="0">
                <a:solidFill>
                  <a:schemeClr val="tx2"/>
                </a:solidFill>
              </a:rPr>
              <a:t>21</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12</a:t>
            </a:r>
            <a:endParaRPr lang="en-US" sz="1600" i="1" dirty="0">
              <a:solidFill>
                <a:schemeClr val="tx2"/>
              </a:solidFill>
            </a:endParaRPr>
          </a:p>
          <a:p>
            <a:r>
              <a:rPr lang="en-US" sz="1600" i="1" dirty="0">
                <a:solidFill>
                  <a:schemeClr val="tx2"/>
                </a:solidFill>
              </a:rPr>
              <a:t>June </a:t>
            </a:r>
            <a:r>
              <a:rPr lang="en-US" sz="1600" i="1" dirty="0" smtClean="0">
                <a:solidFill>
                  <a:schemeClr val="tx2"/>
                </a:solidFill>
              </a:rPr>
              <a:t>30</a:t>
            </a:r>
            <a:endParaRPr lang="en-US" sz="1600" i="1" dirty="0">
              <a:solidFill>
                <a:schemeClr val="tx2"/>
              </a:solidFill>
            </a:endParaRPr>
          </a:p>
          <a:p>
            <a:r>
              <a:rPr lang="en-US" sz="1600" i="1" dirty="0">
                <a:solidFill>
                  <a:schemeClr val="tx2"/>
                </a:solidFill>
              </a:rPr>
              <a:t>July </a:t>
            </a:r>
            <a:r>
              <a:rPr lang="en-US" sz="1600" i="1" dirty="0" smtClean="0">
                <a:solidFill>
                  <a:schemeClr val="tx2"/>
                </a:solidFill>
              </a:rPr>
              <a:t>23</a:t>
            </a:r>
            <a:endParaRPr lang="en-US" sz="1600" i="1" dirty="0">
              <a:solidFill>
                <a:schemeClr val="tx2"/>
              </a:solidFill>
            </a:endParaRPr>
          </a:p>
          <a:p>
            <a:r>
              <a:rPr lang="en-US" sz="1600" i="1" dirty="0">
                <a:solidFill>
                  <a:schemeClr val="tx2"/>
                </a:solidFill>
              </a:rPr>
              <a:t>August </a:t>
            </a:r>
            <a:r>
              <a:rPr lang="en-US" sz="1600" i="1" dirty="0" smtClean="0">
                <a:solidFill>
                  <a:schemeClr val="tx2"/>
                </a:solidFill>
              </a:rPr>
              <a:t>14</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11</a:t>
            </a:r>
            <a:endParaRPr lang="en-US" sz="1600" i="1" dirty="0">
              <a:solidFill>
                <a:schemeClr val="tx2"/>
              </a:solidFill>
            </a:endParaRPr>
          </a:p>
          <a:p>
            <a:r>
              <a:rPr lang="en-US" sz="1600" i="1" dirty="0">
                <a:solidFill>
                  <a:schemeClr val="tx2"/>
                </a:solidFill>
              </a:rPr>
              <a:t>September </a:t>
            </a:r>
            <a:r>
              <a:rPr lang="en-US" sz="1600" i="1" dirty="0" smtClean="0">
                <a:solidFill>
                  <a:schemeClr val="tx2"/>
                </a:solidFill>
              </a:rPr>
              <a:t>29</a:t>
            </a:r>
            <a:endParaRPr lang="en-US" sz="1600" i="1" dirty="0">
              <a:solidFill>
                <a:schemeClr val="tx2"/>
              </a:solidFill>
            </a:endParaRPr>
          </a:p>
          <a:p>
            <a:r>
              <a:rPr lang="en-US" sz="1600" i="1" dirty="0">
                <a:solidFill>
                  <a:schemeClr val="tx2"/>
                </a:solidFill>
              </a:rPr>
              <a:t>October </a:t>
            </a:r>
            <a:r>
              <a:rPr lang="en-US" sz="1600" i="1" dirty="0" smtClean="0">
                <a:solidFill>
                  <a:schemeClr val="tx2"/>
                </a:solidFill>
              </a:rPr>
              <a:t>22</a:t>
            </a:r>
            <a:endParaRPr lang="en-US" sz="1600" i="1" dirty="0">
              <a:solidFill>
                <a:schemeClr val="tx2"/>
              </a:solidFill>
            </a:endParaRPr>
          </a:p>
          <a:p>
            <a:r>
              <a:rPr lang="en-US" sz="1600" i="1" dirty="0" smtClean="0">
                <a:solidFill>
                  <a:schemeClr val="tx2"/>
                </a:solidFill>
              </a:rPr>
              <a:t>November 13 (if needed)</a:t>
            </a:r>
            <a:endParaRPr lang="en-US" sz="1600" i="1" dirty="0">
              <a:solidFill>
                <a:schemeClr val="tx2"/>
              </a:solidFill>
            </a:endParaRPr>
          </a:p>
        </p:txBody>
      </p:sp>
      <p:sp>
        <p:nvSpPr>
          <p:cNvPr id="8" name="TextBox 7"/>
          <p:cNvSpPr txBox="1"/>
          <p:nvPr/>
        </p:nvSpPr>
        <p:spPr>
          <a:xfrm>
            <a:off x="1066800" y="5198209"/>
            <a:ext cx="5257800" cy="1077218"/>
          </a:xfrm>
          <a:prstGeom prst="rect">
            <a:avLst/>
          </a:prstGeom>
          <a:noFill/>
          <a:ln>
            <a:solidFill>
              <a:schemeClr val="tx2"/>
            </a:solidFill>
          </a:ln>
        </p:spPr>
        <p:txBody>
          <a:bodyPr wrap="square" rtlCol="0">
            <a:spAutoFit/>
          </a:bodyPr>
          <a:lstStyle/>
          <a:p>
            <a:r>
              <a:rPr lang="en-US" sz="1600" dirty="0">
                <a:solidFill>
                  <a:schemeClr val="tx2"/>
                </a:solidFill>
              </a:rPr>
              <a:t>November 5 (ROS)</a:t>
            </a:r>
          </a:p>
          <a:p>
            <a:r>
              <a:rPr lang="en-US" sz="1600" dirty="0" smtClean="0">
                <a:solidFill>
                  <a:schemeClr val="tx2"/>
                </a:solidFill>
              </a:rPr>
              <a:t>November 11 (PRS)</a:t>
            </a:r>
          </a:p>
          <a:p>
            <a:r>
              <a:rPr lang="en-US" sz="1600" dirty="0" smtClean="0">
                <a:solidFill>
                  <a:schemeClr val="tx2"/>
                </a:solidFill>
              </a:rPr>
              <a:t>November 18 (TAC)</a:t>
            </a:r>
          </a:p>
          <a:p>
            <a:r>
              <a:rPr lang="en-US" sz="1600" dirty="0" smtClean="0">
                <a:solidFill>
                  <a:schemeClr val="tx2"/>
                </a:solidFill>
              </a:rPr>
              <a:t>December 8 (Board of Directors)</a:t>
            </a:r>
          </a:p>
        </p:txBody>
      </p:sp>
    </p:spTree>
    <p:extLst>
      <p:ext uri="{BB962C8B-B14F-4D97-AF65-F5344CB8AC3E}">
        <p14:creationId xmlns:p14="http://schemas.microsoft.com/office/powerpoint/2010/main" val="1894604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Overall RTC Delivery Schedule</a:t>
            </a:r>
            <a:endParaRPr lang="en-US" sz="2400" dirty="0"/>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2020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General Update </a:t>
            </a:r>
            <a:endParaRPr lang="en-US" sz="2400" dirty="0"/>
          </a:p>
        </p:txBody>
      </p:sp>
      <p:sp>
        <p:nvSpPr>
          <p:cNvPr id="3" name="Content Placeholder 2"/>
          <p:cNvSpPr>
            <a:spLocks noGrp="1"/>
          </p:cNvSpPr>
          <p:nvPr>
            <p:ph idx="1"/>
          </p:nvPr>
        </p:nvSpPr>
        <p:spPr>
          <a:xfrm>
            <a:off x="397747" y="990600"/>
            <a:ext cx="8534400" cy="5486400"/>
          </a:xfrm>
        </p:spPr>
        <p:txBody>
          <a:bodyPr/>
          <a:lstStyle/>
          <a:p>
            <a:pPr>
              <a:spcBef>
                <a:spcPts val="1000"/>
              </a:spcBef>
              <a:spcAft>
                <a:spcPts val="1000"/>
              </a:spcAft>
            </a:pPr>
            <a:r>
              <a:rPr lang="en-US" sz="2000" dirty="0" smtClean="0"/>
              <a:t>RTC Revision Requests (RTCRRs)</a:t>
            </a:r>
            <a:r>
              <a:rPr lang="en-US" sz="2000" dirty="0" smtClean="0">
                <a:solidFill>
                  <a:srgbClr val="FF0000"/>
                </a:solidFill>
              </a:rPr>
              <a:t> </a:t>
            </a:r>
            <a:r>
              <a:rPr lang="en-US" sz="2000" dirty="0"/>
              <a:t>Review </a:t>
            </a:r>
            <a:r>
              <a:rPr lang="en-US" sz="2000" dirty="0" smtClean="0"/>
              <a:t>Schedule and Progress</a:t>
            </a:r>
          </a:p>
          <a:p>
            <a:pPr>
              <a:spcBef>
                <a:spcPts val="1000"/>
              </a:spcBef>
              <a:spcAft>
                <a:spcPts val="1000"/>
              </a:spcAft>
            </a:pPr>
            <a:r>
              <a:rPr lang="en-US" sz="2000" dirty="0" smtClean="0"/>
              <a:t>General Update</a:t>
            </a:r>
          </a:p>
          <a:p>
            <a:pPr>
              <a:spcBef>
                <a:spcPts val="1000"/>
              </a:spcBef>
              <a:spcAft>
                <a:spcPts val="1000"/>
              </a:spcAft>
            </a:pPr>
            <a:r>
              <a:rPr lang="en-US" sz="2000" dirty="0" smtClean="0"/>
              <a:t>Today’s Discussion of RR Language</a:t>
            </a:r>
          </a:p>
          <a:p>
            <a:pPr>
              <a:spcBef>
                <a:spcPts val="1000"/>
              </a:spcBef>
              <a:spcAft>
                <a:spcPts val="1000"/>
              </a:spcAft>
            </a:pPr>
            <a:r>
              <a:rPr lang="en-US" sz="2000" dirty="0" smtClean="0"/>
              <a:t>Next Steps</a:t>
            </a:r>
          </a:p>
          <a:p>
            <a:pPr>
              <a:spcBef>
                <a:spcPts val="1000"/>
              </a:spcBef>
            </a:pPr>
            <a:r>
              <a:rPr lang="en-US" sz="2000" dirty="0" smtClean="0"/>
              <a:t>Appendix</a:t>
            </a:r>
          </a:p>
          <a:p>
            <a:pPr lvl="1">
              <a:spcBef>
                <a:spcPts val="1000"/>
              </a:spcBef>
            </a:pPr>
            <a:r>
              <a:rPr lang="en-US" sz="1800" dirty="0"/>
              <a:t>RTCRR Summary </a:t>
            </a:r>
          </a:p>
          <a:p>
            <a:pPr lvl="1">
              <a:spcBef>
                <a:spcPts val="1000"/>
              </a:spcBef>
            </a:pPr>
            <a:r>
              <a:rPr lang="en-US" sz="1800" dirty="0"/>
              <a:t>Updates to Telemetry From/To QSE in RTC</a:t>
            </a:r>
          </a:p>
          <a:p>
            <a:pPr lvl="1">
              <a:spcBef>
                <a:spcPts val="1000"/>
              </a:spcBef>
            </a:pPr>
            <a:r>
              <a:rPr lang="en-US" sz="1800" dirty="0"/>
              <a:t>RTCRR Review Process </a:t>
            </a:r>
            <a:endParaRPr lang="en-US" sz="1800" dirty="0" smtClean="0"/>
          </a:p>
          <a:p>
            <a:pPr lvl="1">
              <a:spcBef>
                <a:spcPts val="1000"/>
              </a:spcBef>
            </a:pPr>
            <a:r>
              <a:rPr lang="en-US" sz="1800" dirty="0"/>
              <a:t>TAC Direction on RR changes different from Key Principles </a:t>
            </a:r>
          </a:p>
          <a:p>
            <a:pPr lvl="1">
              <a:spcBef>
                <a:spcPts val="1000"/>
              </a:spcBef>
            </a:pPr>
            <a:r>
              <a:rPr lang="en-US" sz="1800" dirty="0" smtClean="0"/>
              <a:t>Overall </a:t>
            </a:r>
            <a:r>
              <a:rPr lang="en-US" sz="1800" dirty="0"/>
              <a:t>RTC Delivery Schedule</a:t>
            </a:r>
          </a:p>
          <a:p>
            <a:pPr lvl="1">
              <a:spcBef>
                <a:spcPts val="1000"/>
              </a:spcBef>
            </a:pPr>
            <a:r>
              <a:rPr lang="en-US" sz="1800" dirty="0"/>
              <a:t>Harmonizing RTC and Battery Energy </a:t>
            </a:r>
            <a:r>
              <a:rPr lang="en-US" sz="1800" dirty="0" smtClean="0"/>
              <a:t>Storage</a:t>
            </a:r>
            <a:endParaRPr lang="en-US" sz="1800" dirty="0"/>
          </a:p>
          <a:p>
            <a:pPr lvl="1">
              <a:spcBef>
                <a:spcPts val="1000"/>
              </a:spcBef>
            </a:pPr>
            <a:endParaRPr lang="en-US" sz="800" dirty="0" smtClean="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solidFill>
                  <a:schemeClr val="accent3">
                    <a:lumMod val="60000"/>
                    <a:lumOff val="40000"/>
                  </a:schemeClr>
                </a:solidFill>
              </a:rPr>
              <a:t>Aug. 12 – RTCTF </a:t>
            </a:r>
          </a:p>
          <a:p>
            <a:pPr marL="682625">
              <a:buFont typeface="Courier New" panose="02070309020205020404" pitchFamily="49" charset="0"/>
              <a:buChar char="o"/>
            </a:pPr>
            <a:r>
              <a:rPr lang="en-US" sz="1400" dirty="0"/>
              <a:t>Sep. </a:t>
            </a:r>
            <a:r>
              <a:rPr lang="en-US" sz="1400" dirty="0" smtClean="0"/>
              <a:t>9   </a:t>
            </a:r>
            <a:r>
              <a:rPr lang="en-US" sz="1400" dirty="0"/>
              <a:t>– RTCTF </a:t>
            </a:r>
          </a:p>
          <a:p>
            <a:pPr marL="682625">
              <a:buFont typeface="Courier New" panose="02070309020205020404" pitchFamily="49" charset="0"/>
              <a:buChar char="o"/>
            </a:pPr>
            <a:r>
              <a:rPr lang="en-US" sz="1400" dirty="0"/>
              <a:t>Sep. 28 – RTCTF </a:t>
            </a:r>
          </a:p>
          <a:p>
            <a:pPr marL="682625">
              <a:buFont typeface="Courier New" panose="02070309020205020404" pitchFamily="49" charset="0"/>
              <a:buChar char="o"/>
            </a:pPr>
            <a:r>
              <a:rPr lang="en-US" sz="1400" dirty="0"/>
              <a:t>Oct. 21 – RTCTF </a:t>
            </a:r>
          </a:p>
          <a:p>
            <a:pPr marL="682625">
              <a:buFont typeface="Courier New" panose="02070309020205020404" pitchFamily="49" charset="0"/>
              <a:buChar char="o"/>
            </a:pPr>
            <a:r>
              <a:rPr lang="en-US" sz="1400" dirty="0">
                <a:solidFill>
                  <a:srgbClr val="0070C0"/>
                </a:solidFill>
              </a:rPr>
              <a:t>Nov. 5 – ROS</a:t>
            </a:r>
          </a:p>
          <a:p>
            <a:pPr marL="682625">
              <a:buFont typeface="Courier New" panose="02070309020205020404" pitchFamily="49" charset="0"/>
              <a:buChar char="o"/>
            </a:pPr>
            <a:r>
              <a:rPr lang="en-US" sz="1400" dirty="0">
                <a:solidFill>
                  <a:srgbClr val="0070C0"/>
                </a:solidFill>
              </a:rPr>
              <a:t>Nov. 11 – PRS</a:t>
            </a:r>
          </a:p>
          <a:p>
            <a:pPr marL="682625">
              <a:buFont typeface="Courier New" panose="02070309020205020404" pitchFamily="49" charset="0"/>
              <a:buChar char="o"/>
            </a:pPr>
            <a:r>
              <a:rPr lang="en-US" sz="1400" i="1" dirty="0"/>
              <a:t>Nov. 12 – RTCTF (if needed)</a:t>
            </a:r>
            <a:endParaRPr lang="en-US" sz="1400" dirty="0"/>
          </a:p>
          <a:p>
            <a:pPr marL="682625">
              <a:buFont typeface="Courier New" panose="02070309020205020404" pitchFamily="49" charset="0"/>
              <a:buChar char="o"/>
            </a:pPr>
            <a:r>
              <a:rPr lang="en-US" sz="1400" dirty="0">
                <a:solidFill>
                  <a:srgbClr val="0070C0"/>
                </a:solidFill>
              </a:rPr>
              <a:t>Nov. 17 – CWG</a:t>
            </a:r>
          </a:p>
          <a:p>
            <a:pPr marL="682625">
              <a:buFont typeface="Courier New" panose="02070309020205020404" pitchFamily="49" charset="0"/>
              <a:buChar char="o"/>
            </a:pPr>
            <a:r>
              <a:rPr lang="en-US" sz="1400" dirty="0">
                <a:solidFill>
                  <a:srgbClr val="0070C0"/>
                </a:solidFill>
              </a:rPr>
              <a:t>Nov. 18 – TAC</a:t>
            </a:r>
          </a:p>
          <a:p>
            <a:pPr marL="682625">
              <a:buFont typeface="Courier New" panose="02070309020205020404" pitchFamily="49" charset="0"/>
              <a:buChar char="o"/>
            </a:pPr>
            <a:r>
              <a:rPr lang="en-US" sz="1400" dirty="0">
                <a:solidFill>
                  <a:srgbClr val="0070C0"/>
                </a:solidFill>
              </a:rPr>
              <a:t>Dec. 8 – ERCOT </a:t>
            </a:r>
            <a:r>
              <a:rPr lang="en-US" sz="1400" dirty="0" smtClean="0">
                <a:solidFill>
                  <a:srgbClr val="0070C0"/>
                </a:solidFill>
              </a:rPr>
              <a:t>Board</a:t>
            </a:r>
            <a:endParaRPr lang="en-US" sz="1400" dirty="0">
              <a:solidFill>
                <a:srgbClr val="0070C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985064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Schedule &amp; Progress to Date</a:t>
            </a:r>
          </a:p>
        </p:txBody>
      </p:sp>
      <p:sp>
        <p:nvSpPr>
          <p:cNvPr id="3" name="Content Placeholder 2"/>
          <p:cNvSpPr>
            <a:spLocks noGrp="1"/>
          </p:cNvSpPr>
          <p:nvPr>
            <p:ph idx="1"/>
          </p:nvPr>
        </p:nvSpPr>
        <p:spPr>
          <a:xfrm>
            <a:off x="265096" y="885924"/>
            <a:ext cx="8534400" cy="1933475"/>
          </a:xfrm>
        </p:spPr>
        <p:txBody>
          <a:bodyPr/>
          <a:lstStyle/>
          <a:p>
            <a:r>
              <a:rPr lang="en-US" sz="1800" dirty="0" smtClean="0"/>
              <a:t>Detailed RTCTF schedule </a:t>
            </a:r>
            <a:r>
              <a:rPr lang="en-US" sz="1800" dirty="0"/>
              <a:t>for reviewing the RTCRR language </a:t>
            </a:r>
            <a:r>
              <a:rPr lang="en-US" sz="1800" dirty="0" smtClean="0"/>
              <a:t>is posted </a:t>
            </a:r>
            <a:r>
              <a:rPr lang="en-US" sz="1800" dirty="0"/>
              <a:t>on the </a:t>
            </a:r>
            <a:r>
              <a:rPr lang="en-US" sz="1800" dirty="0">
                <a:hlinkClick r:id="rId2"/>
              </a:rPr>
              <a:t>RTCTF</a:t>
            </a:r>
            <a:r>
              <a:rPr lang="en-US" sz="1800" dirty="0"/>
              <a:t> </a:t>
            </a:r>
            <a:r>
              <a:rPr lang="en-US" sz="1800" dirty="0" smtClean="0"/>
              <a:t>page, and excerpt below.</a:t>
            </a:r>
          </a:p>
          <a:p>
            <a:endParaRPr lang="en-US" sz="1200" dirty="0" smtClean="0"/>
          </a:p>
          <a:p>
            <a:r>
              <a:rPr lang="en-US" sz="1800" dirty="0" smtClean="0"/>
              <a:t>Of the 193 </a:t>
            </a:r>
            <a:r>
              <a:rPr lang="en-US" sz="1800" dirty="0"/>
              <a:t>total </a:t>
            </a:r>
            <a:r>
              <a:rPr lang="en-US" sz="1800" dirty="0" smtClean="0"/>
              <a:t>Protocol/OBD sections </a:t>
            </a:r>
            <a:r>
              <a:rPr lang="en-US" sz="1800" dirty="0"/>
              <a:t>under </a:t>
            </a:r>
            <a:r>
              <a:rPr lang="en-US" sz="1800" dirty="0" smtClean="0"/>
              <a:t>review, </a:t>
            </a:r>
            <a:r>
              <a:rPr lang="en-US" sz="1800" dirty="0"/>
              <a:t>RTCTF has reached consensus on 141 sections to </a:t>
            </a:r>
            <a:r>
              <a:rPr lang="en-US" sz="1800" dirty="0" smtClean="0"/>
              <a:t>date (73% complete).</a:t>
            </a:r>
            <a:endParaRPr lang="en-US" sz="1800" dirty="0"/>
          </a:p>
          <a:p>
            <a:pPr lvl="1" algn="just"/>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p:cNvPicPr>
            <a:picLocks noChangeAspect="1"/>
          </p:cNvPicPr>
          <p:nvPr/>
        </p:nvPicPr>
        <p:blipFill>
          <a:blip r:embed="rId3"/>
          <a:stretch>
            <a:fillRect/>
          </a:stretch>
        </p:blipFill>
        <p:spPr>
          <a:xfrm>
            <a:off x="152399" y="2514600"/>
            <a:ext cx="8807141" cy="2590800"/>
          </a:xfrm>
          <a:prstGeom prst="rect">
            <a:avLst/>
          </a:prstGeom>
        </p:spPr>
      </p:pic>
    </p:spTree>
    <p:extLst>
      <p:ext uri="{BB962C8B-B14F-4D97-AF65-F5344CB8AC3E}">
        <p14:creationId xmlns:p14="http://schemas.microsoft.com/office/powerpoint/2010/main" val="1985980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General Update</a:t>
            </a:r>
            <a:endParaRPr lang="en-US" sz="2400" dirty="0"/>
          </a:p>
        </p:txBody>
      </p:sp>
      <p:sp>
        <p:nvSpPr>
          <p:cNvPr id="3" name="Content Placeholder 2"/>
          <p:cNvSpPr>
            <a:spLocks noGrp="1"/>
          </p:cNvSpPr>
          <p:nvPr>
            <p:ph idx="1"/>
          </p:nvPr>
        </p:nvSpPr>
        <p:spPr>
          <a:xfrm>
            <a:off x="381000" y="990600"/>
            <a:ext cx="8534400" cy="5334000"/>
          </a:xfrm>
        </p:spPr>
        <p:txBody>
          <a:bodyPr/>
          <a:lstStyle/>
          <a:p>
            <a:r>
              <a:rPr lang="en-US" sz="2000" dirty="0" smtClean="0"/>
              <a:t>As described in RTCTF email last week:</a:t>
            </a:r>
          </a:p>
          <a:p>
            <a:pPr lvl="1"/>
            <a:r>
              <a:rPr lang="en-US" sz="2000" dirty="0" smtClean="0"/>
              <a:t>Team </a:t>
            </a:r>
            <a:r>
              <a:rPr lang="en-US" sz="2000" dirty="0"/>
              <a:t>believes there will be enough time </a:t>
            </a:r>
            <a:r>
              <a:rPr lang="en-US" sz="2000" dirty="0" smtClean="0"/>
              <a:t>to </a:t>
            </a:r>
            <a:r>
              <a:rPr lang="en-US" sz="2000" dirty="0"/>
              <a:t>begin considering NPRR revisions related to the theme of “Reporting</a:t>
            </a:r>
            <a:r>
              <a:rPr lang="en-US" sz="2000" dirty="0" smtClean="0"/>
              <a:t>” today.</a:t>
            </a:r>
          </a:p>
          <a:p>
            <a:pPr lvl="1"/>
            <a:r>
              <a:rPr lang="en-US" sz="2000" dirty="0" smtClean="0"/>
              <a:t>ERCOT </a:t>
            </a:r>
            <a:r>
              <a:rPr lang="en-US" sz="2000" dirty="0"/>
              <a:t>Legal and Market Rules </a:t>
            </a:r>
            <a:r>
              <a:rPr lang="en-US" sz="2000" dirty="0" smtClean="0"/>
              <a:t>reviewed </a:t>
            </a:r>
            <a:r>
              <a:rPr lang="en-US" sz="2000" dirty="0"/>
              <a:t>the cumulative language changes to date and proposed a limited number of redlines as part of Agenda Item </a:t>
            </a:r>
            <a:r>
              <a:rPr lang="en-US" sz="2000" dirty="0" smtClean="0"/>
              <a:t>5.</a:t>
            </a:r>
          </a:p>
          <a:p>
            <a:pPr lvl="1"/>
            <a:r>
              <a:rPr lang="en-US" sz="2000" dirty="0" smtClean="0"/>
              <a:t>Dr</a:t>
            </a:r>
            <a:r>
              <a:rPr lang="en-US" sz="2000" dirty="0"/>
              <a:t>. Siddiqi provided an update that he will not be escalating the AS deployment duration issue to TAC</a:t>
            </a:r>
            <a:r>
              <a:rPr lang="en-US" sz="2000" dirty="0" smtClean="0"/>
              <a:t>.</a:t>
            </a:r>
          </a:p>
          <a:p>
            <a:pPr lvl="1"/>
            <a:endParaRPr lang="en-US" sz="2000" dirty="0"/>
          </a:p>
          <a:p>
            <a:r>
              <a:rPr lang="en-US" sz="2000" dirty="0" smtClean="0"/>
              <a:t>Currently </a:t>
            </a:r>
            <a:r>
              <a:rPr lang="en-US" sz="2000" dirty="0"/>
              <a:t>no items queued for TAC </a:t>
            </a:r>
            <a:r>
              <a:rPr lang="en-US" sz="2000" dirty="0" smtClean="0"/>
              <a:t>escalation.</a:t>
            </a:r>
          </a:p>
          <a:p>
            <a:endParaRPr lang="en-US" sz="2000" dirty="0"/>
          </a:p>
          <a:p>
            <a:r>
              <a:rPr lang="en-US" sz="2000" dirty="0" smtClean="0"/>
              <a:t>RTCTF Chair initiated outreach to ROS, PRS, and CWG leadership to raise awareness of timing for anticipated review and approval of Revision Requests.</a:t>
            </a:r>
            <a:endParaRPr lang="en-US" sz="2000" dirty="0"/>
          </a:p>
          <a:p>
            <a:endParaRPr lang="en-US" sz="2000" dirty="0"/>
          </a:p>
          <a:p>
            <a:pPr>
              <a:spcBef>
                <a:spcPts val="0"/>
              </a:spcBef>
            </a:pPr>
            <a:endParaRPr lang="en-US" sz="16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20784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Today’s </a:t>
            </a:r>
            <a:r>
              <a:rPr lang="en-US" sz="2400" dirty="0"/>
              <a:t>Discussion of RR </a:t>
            </a:r>
            <a:r>
              <a:rPr lang="en-US" sz="2400" dirty="0" smtClean="0"/>
              <a:t>Language and </a:t>
            </a:r>
            <a:endParaRPr lang="en-US" sz="2400" dirty="0"/>
          </a:p>
        </p:txBody>
      </p:sp>
      <p:sp>
        <p:nvSpPr>
          <p:cNvPr id="3" name="Content Placeholder 2"/>
          <p:cNvSpPr>
            <a:spLocks noGrp="1"/>
          </p:cNvSpPr>
          <p:nvPr>
            <p:ph idx="1"/>
          </p:nvPr>
        </p:nvSpPr>
        <p:spPr>
          <a:xfrm>
            <a:off x="381000" y="990600"/>
            <a:ext cx="8534400" cy="5334000"/>
          </a:xfrm>
        </p:spPr>
        <p:txBody>
          <a:bodyPr/>
          <a:lstStyle/>
          <a:p>
            <a:r>
              <a:rPr lang="en-US" sz="2000" dirty="0" smtClean="0"/>
              <a:t>Agenda </a:t>
            </a:r>
            <a:r>
              <a:rPr lang="en-US" sz="2000" dirty="0"/>
              <a:t>has breakdown of </a:t>
            </a:r>
            <a:r>
              <a:rPr lang="en-US" sz="2000" dirty="0" smtClean="0"/>
              <a:t>discussion</a:t>
            </a:r>
          </a:p>
          <a:p>
            <a:endParaRPr lang="en-US" sz="2000" b="1" dirty="0"/>
          </a:p>
          <a:p>
            <a:r>
              <a:rPr lang="en-US" sz="1800" dirty="0" smtClean="0"/>
              <a:t>Key Documents for today (cumulative language</a:t>
            </a:r>
            <a:r>
              <a:rPr lang="en-US" sz="1800" dirty="0" smtClean="0"/>
              <a:t>):</a:t>
            </a:r>
            <a:endParaRPr lang="en-US" b="1" dirty="0"/>
          </a:p>
          <a:p>
            <a:endParaRPr lang="en-US" sz="1800" b="1" dirty="0" smtClean="0"/>
          </a:p>
          <a:p>
            <a:r>
              <a:rPr lang="en-US" b="1" dirty="0" smtClean="0">
                <a:hlinkClick r:id="rId2"/>
              </a:rPr>
              <a:t>NPRR1007</a:t>
            </a:r>
            <a:endParaRPr lang="en-US" b="1" dirty="0" smtClean="0"/>
          </a:p>
          <a:p>
            <a:r>
              <a:rPr lang="en-US" sz="1800" b="1" dirty="0" smtClean="0">
                <a:hlinkClick r:id="rId3"/>
              </a:rPr>
              <a:t>NPRR1008</a:t>
            </a:r>
            <a:endParaRPr lang="en-US" sz="1800" b="1" dirty="0" smtClean="0"/>
          </a:p>
          <a:p>
            <a:r>
              <a:rPr lang="en-US" b="1" dirty="0" smtClean="0">
                <a:hlinkClick r:id="rId4"/>
              </a:rPr>
              <a:t>NPRR1009</a:t>
            </a:r>
            <a:endParaRPr lang="en-US" b="1" dirty="0" smtClean="0"/>
          </a:p>
          <a:p>
            <a:r>
              <a:rPr lang="en-US" sz="1800" b="1" dirty="0" smtClean="0">
                <a:hlinkClick r:id="rId5"/>
              </a:rPr>
              <a:t>NPRR1010</a:t>
            </a:r>
            <a:endParaRPr lang="en-US" sz="1800" b="1" dirty="0" smtClean="0"/>
          </a:p>
          <a:p>
            <a:r>
              <a:rPr lang="en-US" b="1" dirty="0" smtClean="0">
                <a:hlinkClick r:id="rId6"/>
              </a:rPr>
              <a:t>NPRR1011</a:t>
            </a:r>
            <a:endParaRPr lang="en-US" b="1" dirty="0" smtClean="0"/>
          </a:p>
          <a:p>
            <a:r>
              <a:rPr lang="en-US" sz="1800" b="1" dirty="0" smtClean="0">
                <a:hlinkClick r:id="rId7"/>
              </a:rPr>
              <a:t>NPRR1012</a:t>
            </a:r>
            <a:endParaRPr lang="en-US" sz="1800" b="1" dirty="0" smtClean="0"/>
          </a:p>
          <a:p>
            <a:r>
              <a:rPr lang="en-US" b="1" dirty="0" smtClean="0">
                <a:hlinkClick r:id="rId8"/>
              </a:rPr>
              <a:t>NPRR1013</a:t>
            </a:r>
            <a:endParaRPr lang="en-US" b="1" dirty="0" smtClean="0"/>
          </a:p>
          <a:p>
            <a:r>
              <a:rPr lang="en-US" sz="1800" b="1" dirty="0" smtClean="0">
                <a:hlinkClick r:id="rId9"/>
              </a:rPr>
              <a:t>NOGRR211</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407131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Next Steps</a:t>
            </a:r>
            <a:endParaRPr lang="en-US" sz="2400" dirty="0"/>
          </a:p>
        </p:txBody>
      </p:sp>
      <p:sp>
        <p:nvSpPr>
          <p:cNvPr id="3" name="Content Placeholder 2"/>
          <p:cNvSpPr>
            <a:spLocks noGrp="1"/>
          </p:cNvSpPr>
          <p:nvPr>
            <p:ph idx="1"/>
          </p:nvPr>
        </p:nvSpPr>
        <p:spPr>
          <a:xfrm>
            <a:off x="304800" y="914400"/>
            <a:ext cx="8534400" cy="4876800"/>
          </a:xfrm>
        </p:spPr>
        <p:txBody>
          <a:bodyPr/>
          <a:lstStyle/>
          <a:p>
            <a:r>
              <a:rPr lang="en-US" sz="2000" dirty="0" smtClean="0"/>
              <a:t>Ready to proceed with review today</a:t>
            </a:r>
            <a:endParaRPr lang="en-US" sz="1800" dirty="0" smtClean="0"/>
          </a:p>
          <a:p>
            <a:endParaRPr lang="en-US" sz="2000" dirty="0" smtClean="0"/>
          </a:p>
          <a:p>
            <a:r>
              <a:rPr lang="en-US" sz="2000" dirty="0" smtClean="0"/>
              <a:t>At the conclusion of the meeting:</a:t>
            </a:r>
          </a:p>
          <a:p>
            <a:pPr lvl="1"/>
            <a:r>
              <a:rPr lang="en-US" sz="1800" dirty="0" smtClean="0"/>
              <a:t>MPs encouraged to send Revision Request redlines for RTCTF consideration to </a:t>
            </a:r>
            <a:r>
              <a:rPr lang="en-US" sz="1800" dirty="0" smtClean="0">
                <a:hlinkClick r:id="rId2"/>
              </a:rPr>
              <a:t>DMaggio@ercot.com</a:t>
            </a:r>
            <a:r>
              <a:rPr lang="en-US" sz="1800" dirty="0" smtClean="0"/>
              <a:t> &amp; </a:t>
            </a:r>
            <a:r>
              <a:rPr lang="en-US" sz="1800" dirty="0" smtClean="0">
                <a:hlinkClick r:id="rId3"/>
              </a:rPr>
              <a:t>MMereness@ercot.com</a:t>
            </a:r>
            <a:r>
              <a:rPr lang="en-US" sz="1800" dirty="0" smtClean="0"/>
              <a:t> to document and discuss at next meeting.  </a:t>
            </a:r>
          </a:p>
          <a:p>
            <a:pPr lvl="1"/>
            <a:r>
              <a:rPr lang="en-US" sz="1800" dirty="0" smtClean="0"/>
              <a:t>You can also submit formal comments through the standard Market Rules </a:t>
            </a:r>
            <a:r>
              <a:rPr lang="en-US" sz="1800" dirty="0" err="1" smtClean="0"/>
              <a:t>RevisionRequest</a:t>
            </a:r>
            <a:r>
              <a:rPr lang="en-US" sz="1800" dirty="0" smtClean="0"/>
              <a:t> process.</a:t>
            </a:r>
          </a:p>
          <a:p>
            <a:endParaRPr lang="en-US" sz="1600" dirty="0" smtClean="0"/>
          </a:p>
          <a:p>
            <a:r>
              <a:rPr lang="en-US" sz="2000" dirty="0" smtClean="0"/>
              <a:t>Next RTCTF is Monday Sep 9</a:t>
            </a:r>
            <a:r>
              <a:rPr lang="en-US" sz="2000" baseline="30000" dirty="0" smtClean="0"/>
              <a:t>th</a:t>
            </a:r>
            <a:endParaRPr lang="en-US" sz="2000" dirty="0" smtClean="0"/>
          </a:p>
          <a:p>
            <a:endParaRPr lang="en-US" sz="1100" dirty="0" smtClean="0"/>
          </a:p>
          <a:p>
            <a:r>
              <a:rPr lang="en-US" sz="2000" dirty="0" smtClean="0"/>
              <a:t>Any comments or questions?</a:t>
            </a:r>
          </a:p>
          <a:p>
            <a:pPr lvl="1"/>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14390034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pPr>
              <a:spcBef>
                <a:spcPts val="1000"/>
              </a:spcBef>
            </a:pPr>
            <a:r>
              <a:rPr lang="en-US" sz="2000" dirty="0" smtClean="0"/>
              <a:t>RTCRR </a:t>
            </a:r>
            <a:r>
              <a:rPr lang="en-US" sz="2000" dirty="0"/>
              <a:t>Summary </a:t>
            </a:r>
          </a:p>
          <a:p>
            <a:pPr>
              <a:spcBef>
                <a:spcPts val="1000"/>
              </a:spcBef>
            </a:pPr>
            <a:r>
              <a:rPr lang="en-US" sz="2000" dirty="0"/>
              <a:t>Updates to Telemetry From/To QSE in RTC</a:t>
            </a:r>
          </a:p>
          <a:p>
            <a:pPr>
              <a:spcBef>
                <a:spcPts val="1000"/>
              </a:spcBef>
            </a:pPr>
            <a:r>
              <a:rPr lang="en-US" sz="2000" dirty="0"/>
              <a:t>RTCRR Review </a:t>
            </a:r>
            <a:r>
              <a:rPr lang="en-US" sz="2000" dirty="0" smtClean="0"/>
              <a:t>Process </a:t>
            </a:r>
          </a:p>
          <a:p>
            <a:pPr>
              <a:spcBef>
                <a:spcPts val="1000"/>
              </a:spcBef>
            </a:pPr>
            <a:r>
              <a:rPr lang="en-US" sz="2000" dirty="0"/>
              <a:t>TAC Direction on RR changes different from Key Principles </a:t>
            </a:r>
            <a:endParaRPr lang="en-US" sz="2000" dirty="0" smtClean="0"/>
          </a:p>
          <a:p>
            <a:pPr>
              <a:spcBef>
                <a:spcPts val="1000"/>
              </a:spcBef>
            </a:pPr>
            <a:r>
              <a:rPr lang="en-US" sz="2000" dirty="0" smtClean="0"/>
              <a:t>Overall </a:t>
            </a:r>
            <a:r>
              <a:rPr lang="en-US" sz="2000" dirty="0"/>
              <a:t>RTC Delivery Schedule</a:t>
            </a:r>
          </a:p>
          <a:p>
            <a:pPr>
              <a:spcBef>
                <a:spcPts val="1000"/>
              </a:spcBef>
            </a:pPr>
            <a:r>
              <a:rPr lang="en-US" sz="2000" dirty="0"/>
              <a:t>Harmonizing RTC and Battery Energy </a:t>
            </a:r>
            <a:r>
              <a:rPr lang="en-US" sz="2000" dirty="0" smtClean="0"/>
              <a:t>Storage</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262128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 (RTCRRs) Summary</a:t>
            </a:r>
            <a:endParaRPr lang="en-US" sz="2400" dirty="0"/>
          </a:p>
        </p:txBody>
      </p:sp>
      <p:sp>
        <p:nvSpPr>
          <p:cNvPr id="3" name="Content Placeholder 2"/>
          <p:cNvSpPr>
            <a:spLocks noGrp="1"/>
          </p:cNvSpPr>
          <p:nvPr>
            <p:ph idx="1"/>
          </p:nvPr>
        </p:nvSpPr>
        <p:spPr>
          <a:xfrm>
            <a:off x="304800" y="762000"/>
            <a:ext cx="8534400" cy="5715000"/>
          </a:xfrm>
        </p:spPr>
        <p:txBody>
          <a:bodyPr/>
          <a:lstStyle/>
          <a:p>
            <a:r>
              <a:rPr lang="en-US" sz="1600" dirty="0" smtClean="0"/>
              <a:t>Based on Board-approved RTC Key Principles (KPs), ERCOT developed and released the following NPRRs, NOGRR, and OBDRR with a single Impact Analysis (IA)</a:t>
            </a:r>
            <a:r>
              <a:rPr lang="en-US" sz="1800" dirty="0" smtClean="0"/>
              <a:t>.</a:t>
            </a:r>
          </a:p>
          <a:p>
            <a:endParaRPr lang="en-US" sz="1800" dirty="0" smtClean="0"/>
          </a:p>
          <a:p>
            <a:pPr marL="0" indent="0">
              <a:buNone/>
            </a:pPr>
            <a:r>
              <a:rPr lang="en-US" sz="1800" dirty="0" smtClean="0"/>
              <a: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721561169"/>
              </p:ext>
            </p:extLst>
          </p:nvPr>
        </p:nvGraphicFramePr>
        <p:xfrm>
          <a:off x="568036" y="15240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r>
                        <a:rPr lang="en-US" baseline="0" dirty="0" smtClean="0"/>
                        <a:t> </a:t>
                      </a:r>
                      <a:r>
                        <a:rPr lang="en-US" dirty="0" smtClean="0"/>
                        <a:t>released</a:t>
                      </a:r>
                      <a:r>
                        <a:rPr lang="en-US" baseline="0" dirty="0" smtClean="0"/>
                        <a:t> March 25, 2020</a:t>
                      </a:r>
                      <a:endParaRPr lang="en-US" dirty="0" smtClean="0"/>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Tree>
    <p:extLst>
      <p:ext uri="{BB962C8B-B14F-4D97-AF65-F5344CB8AC3E}">
        <p14:creationId xmlns:p14="http://schemas.microsoft.com/office/powerpoint/2010/main" val="1546203117"/>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schemas.microsoft.com/office/2006/documentManagement/typ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5511</TotalTime>
  <Words>1807</Words>
  <Application>Microsoft Office PowerPoint</Application>
  <PresentationFormat>On-screen Show (4:3)</PresentationFormat>
  <Paragraphs>294</Paragraphs>
  <Slides>16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16</vt:i4>
      </vt:variant>
    </vt:vector>
  </HeadingPairs>
  <TitlesOfParts>
    <vt:vector size="23" baseType="lpstr">
      <vt:lpstr>Arial</vt:lpstr>
      <vt:lpstr>Calibri</vt:lpstr>
      <vt:lpstr>Courier New</vt:lpstr>
      <vt:lpstr>Wingdings</vt:lpstr>
      <vt:lpstr>1_Custom Design</vt:lpstr>
      <vt:lpstr>Office Theme</vt:lpstr>
      <vt:lpstr>1_Office Theme</vt:lpstr>
      <vt:lpstr>PowerPoint Presentation</vt:lpstr>
      <vt:lpstr>Outline of RTCTF General Update </vt:lpstr>
      <vt:lpstr>RTCRR Review Schedule &amp; Progress to Date</vt:lpstr>
      <vt:lpstr>RTCRR Review Schedule &amp; Progress to Date</vt:lpstr>
      <vt:lpstr>General Update</vt:lpstr>
      <vt:lpstr>Today’s Discussion of RR Language and </vt:lpstr>
      <vt:lpstr>Next Steps</vt:lpstr>
      <vt:lpstr>Appendix</vt:lpstr>
      <vt:lpstr>RTC Revision Requests (RTCRRs) Summary</vt:lpstr>
      <vt:lpstr>Updates to Telemetry From/To QSE in RTC  (Updated 5/7/2020)</vt:lpstr>
      <vt:lpstr>RTCRR Review  Schedule and Process</vt:lpstr>
      <vt:lpstr>TAC Direction on RR changes different from Key Principles  (TAC Discussion May 27, 2020)</vt:lpstr>
      <vt:lpstr>TAC Direction on RR changes different from Key Principles (TAC Discussion May 27, 2020)</vt:lpstr>
      <vt:lpstr>Harmonizing RTC &amp; Battery Energy Storage</vt:lpstr>
      <vt:lpstr>Harmonizing RTC &amp; Battery Energy Storage (BES)</vt:lpstr>
      <vt:lpstr>Overall RTC Delivery Schedule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340</cp:revision>
  <cp:lastPrinted>2016-01-21T20:53:15Z</cp:lastPrinted>
  <dcterms:created xsi:type="dcterms:W3CDTF">2016-01-21T15:20:31Z</dcterms:created>
  <dcterms:modified xsi:type="dcterms:W3CDTF">2020-08-11T20:20:59Z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