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8"/>
  </p:notesMasterIdLst>
  <p:sldIdLst>
    <p:sldId id="256" r:id="rId2"/>
    <p:sldId id="273" r:id="rId3"/>
    <p:sldId id="271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75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1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6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2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D3AE16-2159-4F26-A7D3-0D10B303977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Julia Harvey</a:t>
            </a:r>
          </a:p>
          <a:p>
            <a:r>
              <a:rPr lang="en-US" dirty="0"/>
              <a:t>August 5, 2020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WMWG meets August 17</a:t>
            </a:r>
          </a:p>
          <a:p>
            <a:r>
              <a:rPr lang="en-US" dirty="0"/>
              <a:t>Topics will include:</a:t>
            </a:r>
          </a:p>
          <a:p>
            <a:pPr lvl="1"/>
            <a:r>
              <a:rPr lang="en-US" dirty="0"/>
              <a:t>Alternate Solutions to NPRR991</a:t>
            </a:r>
          </a:p>
          <a:p>
            <a:pPr lvl="1"/>
            <a:r>
              <a:rPr lang="en-US" dirty="0"/>
              <a:t>Review of the dollar values in NPRR1024</a:t>
            </a:r>
          </a:p>
          <a:p>
            <a:pPr lvl="1"/>
            <a:r>
              <a:rPr lang="en-US" dirty="0"/>
              <a:t>SOM recommendations in this order:</a:t>
            </a:r>
          </a:p>
          <a:p>
            <a:pPr lvl="2"/>
            <a:r>
              <a:rPr lang="en-US" dirty="0"/>
              <a:t>Remove RUC opt-out</a:t>
            </a:r>
          </a:p>
          <a:p>
            <a:pPr lvl="2"/>
            <a:r>
              <a:rPr lang="en-US" dirty="0"/>
              <a:t>Modifications to RDPA </a:t>
            </a:r>
          </a:p>
          <a:p>
            <a:pPr lvl="2"/>
            <a:r>
              <a:rPr lang="en-US" dirty="0"/>
              <a:t>Include shadow price of AS constraints in clearing prices</a:t>
            </a:r>
          </a:p>
          <a:p>
            <a:pPr lvl="2"/>
            <a:r>
              <a:rPr lang="en-US" dirty="0"/>
              <a:t>Mitigated offer changes </a:t>
            </a:r>
          </a:p>
          <a:p>
            <a:pPr lvl="2"/>
            <a:r>
              <a:rPr lang="en-US" dirty="0"/>
              <a:t>Change transmission cost allocation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Action Item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Constraint Definitions</a:t>
            </a:r>
          </a:p>
          <a:p>
            <a:pPr lvl="1"/>
            <a:r>
              <a:rPr lang="en-US" dirty="0"/>
              <a:t>ERCOT contingency builder at CMWG</a:t>
            </a:r>
          </a:p>
          <a:p>
            <a:r>
              <a:rPr lang="en-US" dirty="0"/>
              <a:t>Review concept of establishing a minimum threshold to post Total Wholesale Storage Load (WSL), utilization of Real-Time telemetry, and Resource disclosures</a:t>
            </a:r>
          </a:p>
          <a:p>
            <a:pPr lvl="1"/>
            <a:r>
              <a:rPr lang="en-US" dirty="0"/>
              <a:t>Open</a:t>
            </a:r>
          </a:p>
          <a:p>
            <a:r>
              <a:rPr lang="en-US" dirty="0"/>
              <a:t>Deep Dive of potential issues in  the Low System-Wide Offer Cap (LCAP) Methodology if cumulative Peaker Net Margin (PNM) exceeds $315,000/Megawatts (MW) year and there are insufficient Ancillary Service offers in the Day-Ahead Market (DAM) </a:t>
            </a:r>
          </a:p>
          <a:p>
            <a:pPr lvl="1"/>
            <a:r>
              <a:rPr lang="en-US" dirty="0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263709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Action Item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Review the mitigation issues and cost impacts and provide a recommendation </a:t>
            </a:r>
          </a:p>
          <a:p>
            <a:pPr lvl="1"/>
            <a:r>
              <a:rPr lang="en-US" dirty="0"/>
              <a:t>Open</a:t>
            </a:r>
          </a:p>
          <a:p>
            <a:r>
              <a:rPr lang="en-US" dirty="0"/>
              <a:t>TAC Assignment:   Review of Protocols in relation to use of “Emergency Condition”</a:t>
            </a:r>
          </a:p>
          <a:p>
            <a:pPr lvl="1"/>
            <a:r>
              <a:rPr lang="en-US" dirty="0"/>
              <a:t>NPRR 1001  </a:t>
            </a:r>
            <a:r>
              <a:rPr lang="en-US"/>
              <a:t>- At ROS</a:t>
            </a:r>
            <a:endParaRPr lang="en-US" dirty="0"/>
          </a:p>
          <a:p>
            <a:r>
              <a:rPr lang="en-US" dirty="0"/>
              <a:t>Look at actual loss factors compared to calculated losses in modeling</a:t>
            </a:r>
          </a:p>
          <a:p>
            <a:pPr lvl="1"/>
            <a:r>
              <a:rPr lang="en-US" dirty="0"/>
              <a:t>Open</a:t>
            </a:r>
          </a:p>
          <a:p>
            <a:r>
              <a:rPr lang="en-US" dirty="0"/>
              <a:t>Evaluate moving the deadline for revising energy offer curves closer to Real-Time operations</a:t>
            </a:r>
          </a:p>
          <a:p>
            <a:pPr lvl="1"/>
            <a:r>
              <a:rPr lang="en-US" dirty="0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368137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Action Item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Review market impacts from Tech Refresh project</a:t>
            </a:r>
          </a:p>
          <a:p>
            <a:pPr lvl="1"/>
            <a:r>
              <a:rPr lang="en-US" dirty="0"/>
              <a:t>PRS Project updates – closed</a:t>
            </a:r>
          </a:p>
          <a:p>
            <a:r>
              <a:rPr lang="en-US" dirty="0"/>
              <a:t>Review parameters/calculation for ORDC to account for ERS deployment</a:t>
            </a:r>
          </a:p>
          <a:p>
            <a:pPr lvl="1"/>
            <a:r>
              <a:rPr lang="en-US" dirty="0"/>
              <a:t>IMM recommendation #5 - open</a:t>
            </a:r>
          </a:p>
          <a:p>
            <a:r>
              <a:rPr lang="en-US" dirty="0"/>
              <a:t>Review Process for EMR to set expectations for the 2020 Spring transmission Outage Season and what is best way to support that process – OBD, business process manual etc. </a:t>
            </a:r>
          </a:p>
          <a:p>
            <a:pPr lvl="1"/>
            <a:r>
              <a:rPr lang="en-US" dirty="0"/>
              <a:t>Open	</a:t>
            </a:r>
          </a:p>
          <a:p>
            <a:r>
              <a:rPr lang="en-US" dirty="0"/>
              <a:t>Review the availability and performance metrics for self-deployment, the reliability deployment price adder ramp, and the TDSP Load management programs</a:t>
            </a:r>
          </a:p>
          <a:p>
            <a:pPr lvl="1"/>
            <a:r>
              <a:rPr lang="en-US" dirty="0"/>
              <a:t>NPRR</a:t>
            </a:r>
          </a:p>
        </p:txBody>
      </p:sp>
    </p:spTree>
    <p:extLst>
      <p:ext uri="{BB962C8B-B14F-4D97-AF65-F5344CB8AC3E}">
        <p14:creationId xmlns:p14="http://schemas.microsoft.com/office/powerpoint/2010/main" val="160009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Action Item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Price Corrections and Consideration of “Significance”</a:t>
            </a:r>
          </a:p>
          <a:p>
            <a:pPr lvl="1"/>
            <a:r>
              <a:rPr lang="en-US" dirty="0"/>
              <a:t>NPRR 1024 - open</a:t>
            </a:r>
          </a:p>
          <a:p>
            <a:r>
              <a:rPr lang="en-US" dirty="0"/>
              <a:t>Develop Alternatives 1 through 3 as potential solutions to the issues in NPRR991 as per the WMWG presentation to the June 3, 2020 WMS meeting </a:t>
            </a:r>
          </a:p>
          <a:p>
            <a:pPr lvl="1"/>
            <a:r>
              <a:rPr lang="en-US" dirty="0"/>
              <a:t>On August agenda</a:t>
            </a:r>
          </a:p>
          <a:p>
            <a:r>
              <a:rPr lang="en-US" dirty="0"/>
              <a:t>TAC Assignment:  Summer Assessment Items</a:t>
            </a:r>
          </a:p>
          <a:p>
            <a:pPr lvl="1"/>
            <a:r>
              <a:rPr lang="en-US" dirty="0"/>
              <a:t>1)	Switchable Generation Resources (SWGRs) with Exelon items – NPRR 1019</a:t>
            </a:r>
          </a:p>
          <a:p>
            <a:pPr lvl="1"/>
            <a:r>
              <a:rPr lang="en-US" dirty="0"/>
              <a:t>2)	Emergency Response Service (ERS) - NPRR	1006</a:t>
            </a:r>
          </a:p>
        </p:txBody>
      </p:sp>
    </p:spTree>
    <p:extLst>
      <p:ext uri="{BB962C8B-B14F-4D97-AF65-F5344CB8AC3E}">
        <p14:creationId xmlns:p14="http://schemas.microsoft.com/office/powerpoint/2010/main" val="942657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1902</TotalTime>
  <Words>323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Corbel</vt:lpstr>
      <vt:lpstr>Parallax</vt:lpstr>
      <vt:lpstr>Wholesale Market Working Group Report to WMS</vt:lpstr>
      <vt:lpstr>Next meeting</vt:lpstr>
      <vt:lpstr>Action Item Update</vt:lpstr>
      <vt:lpstr>Action Item Update</vt:lpstr>
      <vt:lpstr>Action Item Update</vt:lpstr>
      <vt:lpstr>Action Item Update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145</cp:revision>
  <dcterms:created xsi:type="dcterms:W3CDTF">2019-02-22T15:15:24Z</dcterms:created>
  <dcterms:modified xsi:type="dcterms:W3CDTF">2020-08-05T12:49:27Z</dcterms:modified>
</cp:coreProperties>
</file>