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0" d="100"/>
          <a:sy n="60" d="100"/>
        </p:scale>
        <p:origin x="1094" y="3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08/06/2020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August 6</a:t>
              </a:r>
              <a:r>
                <a:rPr lang="en-US" baseline="30000" dirty="0"/>
                <a:t>th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04" y="734880"/>
            <a:ext cx="7279255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4" y="726334"/>
            <a:ext cx="7279255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6" y="734880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6" y="726334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6" y="717789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6" y="726334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6" y="717789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2 FMEs in the month of June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7/15/2020</a:t>
            </a:r>
          </a:p>
          <a:p>
            <a:pPr lvl="1"/>
            <a:r>
              <a:rPr lang="en-US" sz="2000" kern="0" dirty="0"/>
              <a:t>SAR 12 for BAL-001-TRE</a:t>
            </a:r>
          </a:p>
          <a:p>
            <a:pPr lvl="1"/>
            <a:r>
              <a:rPr lang="en-US" sz="2000" kern="0" dirty="0"/>
              <a:t>Draft SCR to add Solar Feedback Component to GTBD Calculation</a:t>
            </a:r>
          </a:p>
          <a:p>
            <a:pPr lvl="1"/>
            <a:r>
              <a:rPr lang="en-US" sz="1800" kern="0" dirty="0"/>
              <a:t>High Frequency Event Follow-up Discussion (Event from 3/16/20)</a:t>
            </a:r>
          </a:p>
          <a:p>
            <a:pPr lvl="1"/>
            <a:r>
              <a:rPr lang="en-US" sz="1800" kern="0" dirty="0"/>
              <a:t>ERCOT Reports and FME Discussion</a:t>
            </a:r>
          </a:p>
          <a:p>
            <a:pPr lvl="1"/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2 FMEs in June</a:t>
            </a:r>
          </a:p>
          <a:p>
            <a:pPr lvl="1"/>
            <a:r>
              <a:rPr lang="en-US" sz="2200" dirty="0"/>
              <a:t>6/13/2020 12:00:48</a:t>
            </a:r>
          </a:p>
          <a:p>
            <a:pPr lvl="2"/>
            <a:r>
              <a:rPr lang="en-US" sz="1900" dirty="0"/>
              <a:t>Loss of 679 MW</a:t>
            </a:r>
          </a:p>
          <a:p>
            <a:pPr lvl="2"/>
            <a:r>
              <a:rPr lang="en-US" sz="1900" dirty="0"/>
              <a:t>Interconnection Frequency Response: 1293 MW/0.1 Hz</a:t>
            </a:r>
          </a:p>
          <a:p>
            <a:pPr lvl="2"/>
            <a:r>
              <a:rPr lang="en-US" sz="1900" dirty="0"/>
              <a:t>8 of 54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9 of 54 Evaluated Generation Resources had less than 75% of their expected Sustained Primary Frequency Response.</a:t>
            </a:r>
          </a:p>
          <a:p>
            <a:pPr lvl="1"/>
            <a:r>
              <a:rPr lang="en-US" sz="2200" dirty="0"/>
              <a:t>6/15/2020 </a:t>
            </a:r>
          </a:p>
          <a:p>
            <a:pPr lvl="2"/>
            <a:r>
              <a:rPr lang="en-US" sz="1900" dirty="0"/>
              <a:t>Loss of 511 MW</a:t>
            </a:r>
          </a:p>
          <a:p>
            <a:pPr lvl="2"/>
            <a:r>
              <a:rPr lang="en-US" sz="1900" dirty="0"/>
              <a:t>Interconnection Frequency Response: 1087 MW/0.1 Hz</a:t>
            </a:r>
          </a:p>
          <a:p>
            <a:pPr lvl="2"/>
            <a:r>
              <a:rPr lang="en-US" sz="1900" dirty="0"/>
              <a:t>15 of 54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11 of 54 Evaluated Generation Resources had less than 75% of their expected Sustained Primary Frequency Response.</a:t>
            </a:r>
          </a:p>
          <a:p>
            <a:pPr lvl="1"/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" y="691583"/>
            <a:ext cx="7227356" cy="52447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311" y="4342271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872.75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53" y="728783"/>
            <a:ext cx="7273158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4" y="734881"/>
            <a:ext cx="7291448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c34af464-7aa1-4edd-9be4-83dffc1cb92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11390</TotalTime>
  <Words>273</Words>
  <Application>Microsoft Office PowerPoint</Application>
  <PresentationFormat>On-screen Show (4:3)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596</cp:revision>
  <cp:lastPrinted>2013-01-30T23:16:36Z</cp:lastPrinted>
  <dcterms:created xsi:type="dcterms:W3CDTF">2010-04-12T23:12:02Z</dcterms:created>
  <dcterms:modified xsi:type="dcterms:W3CDTF">2020-08-05T18:21:39Z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