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sldIdLst>
    <p:sldId id="256" r:id="rId5"/>
    <p:sldId id="268" r:id="rId6"/>
    <p:sldId id="269" r:id="rId7"/>
    <p:sldId id="270" r:id="rId8"/>
    <p:sldId id="271" r:id="rId9"/>
    <p:sldId id="272" r:id="rId10"/>
    <p:sldId id="273" r:id="rId11"/>
    <p:sldId id="274" r:id="rId12"/>
    <p:sldId id="275" r:id="rId13"/>
    <p:sldId id="276" r:id="rId14"/>
    <p:sldId id="277"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EF56AF-45B6-406D-A4FB-B77ED886A625}" v="13" dt="2020-08-04T19:20:16.2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Rich" userId="5e9684b8-063c-4aeb-98ff-468c96de35a9" providerId="ADAL" clId="{16EF56AF-45B6-406D-A4FB-B77ED886A625}"/>
    <pc:docChg chg="modSld">
      <pc:chgData name="Katie Rich" userId="5e9684b8-063c-4aeb-98ff-468c96de35a9" providerId="ADAL" clId="{16EF56AF-45B6-406D-A4FB-B77ED886A625}" dt="2020-08-04T21:42:33.285" v="5" actId="20577"/>
      <pc:docMkLst>
        <pc:docMk/>
      </pc:docMkLst>
      <pc:sldChg chg="modSp">
        <pc:chgData name="Katie Rich" userId="5e9684b8-063c-4aeb-98ff-468c96de35a9" providerId="ADAL" clId="{16EF56AF-45B6-406D-A4FB-B77ED886A625}" dt="2020-08-04T21:42:33.285" v="5" actId="20577"/>
        <pc:sldMkLst>
          <pc:docMk/>
          <pc:sldMk cId="1205025673" sldId="276"/>
        </pc:sldMkLst>
        <pc:spChg chg="mod">
          <ac:chgData name="Katie Rich" userId="5e9684b8-063c-4aeb-98ff-468c96de35a9" providerId="ADAL" clId="{16EF56AF-45B6-406D-A4FB-B77ED886A625}" dt="2020-08-04T21:42:33.285" v="5" actId="20577"/>
          <ac:spMkLst>
            <pc:docMk/>
            <pc:sldMk cId="1205025673" sldId="276"/>
            <ac:spMk id="3" creationId="{3A6DBE9A-FD09-4015-9EE2-F689C0A2EC78}"/>
          </ac:spMkLst>
        </pc:spChg>
      </pc:sldChg>
    </pc:docChg>
  </pc:docChgLst>
  <pc:docChgLst>
    <pc:chgData name="Katie Rich" userId="5e9684b8-063c-4aeb-98ff-468c96de35a9" providerId="ADAL" clId="{63378ED6-43AA-4F15-8867-C0969148E753}"/>
    <pc:docChg chg="custSel addSld modSld">
      <pc:chgData name="Katie Rich" userId="5e9684b8-063c-4aeb-98ff-468c96de35a9" providerId="ADAL" clId="{63378ED6-43AA-4F15-8867-C0969148E753}" dt="2020-08-04T19:21:05.437" v="3132" actId="20577"/>
      <pc:docMkLst>
        <pc:docMk/>
      </pc:docMkLst>
      <pc:sldChg chg="modSp">
        <pc:chgData name="Katie Rich" userId="5e9684b8-063c-4aeb-98ff-468c96de35a9" providerId="ADAL" clId="{63378ED6-43AA-4F15-8867-C0969148E753}" dt="2020-08-03T21:42:10.550" v="808" actId="1076"/>
        <pc:sldMkLst>
          <pc:docMk/>
          <pc:sldMk cId="4210475668" sldId="268"/>
        </pc:sldMkLst>
        <pc:picChg chg="mod">
          <ac:chgData name="Katie Rich" userId="5e9684b8-063c-4aeb-98ff-468c96de35a9" providerId="ADAL" clId="{63378ED6-43AA-4F15-8867-C0969148E753}" dt="2020-08-03T21:42:10.550" v="808" actId="1076"/>
          <ac:picMkLst>
            <pc:docMk/>
            <pc:sldMk cId="4210475668" sldId="268"/>
            <ac:picMk id="4" creationId="{FB13EC52-B39B-4895-BC7A-9926CB6261B5}"/>
          </ac:picMkLst>
        </pc:picChg>
      </pc:sldChg>
      <pc:sldChg chg="modSp">
        <pc:chgData name="Katie Rich" userId="5e9684b8-063c-4aeb-98ff-468c96de35a9" providerId="ADAL" clId="{63378ED6-43AA-4F15-8867-C0969148E753}" dt="2020-08-04T13:44:03.649" v="1090" actId="20577"/>
        <pc:sldMkLst>
          <pc:docMk/>
          <pc:sldMk cId="725983576" sldId="270"/>
        </pc:sldMkLst>
        <pc:spChg chg="mod">
          <ac:chgData name="Katie Rich" userId="5e9684b8-063c-4aeb-98ff-468c96de35a9" providerId="ADAL" clId="{63378ED6-43AA-4F15-8867-C0969148E753}" dt="2020-08-04T13:44:03.649" v="1090" actId="20577"/>
          <ac:spMkLst>
            <pc:docMk/>
            <pc:sldMk cId="725983576" sldId="270"/>
            <ac:spMk id="3" creationId="{7AA4C168-3D00-489D-8684-2C1F025EB73C}"/>
          </ac:spMkLst>
        </pc:spChg>
      </pc:sldChg>
      <pc:sldChg chg="addSp modSp add">
        <pc:chgData name="Katie Rich" userId="5e9684b8-063c-4aeb-98ff-468c96de35a9" providerId="ADAL" clId="{63378ED6-43AA-4F15-8867-C0969148E753}" dt="2020-08-03T21:31:33.392" v="400" actId="1076"/>
        <pc:sldMkLst>
          <pc:docMk/>
          <pc:sldMk cId="1805997391" sldId="271"/>
        </pc:sldMkLst>
        <pc:spChg chg="mod">
          <ac:chgData name="Katie Rich" userId="5e9684b8-063c-4aeb-98ff-468c96de35a9" providerId="ADAL" clId="{63378ED6-43AA-4F15-8867-C0969148E753}" dt="2020-08-03T21:25:28.747" v="151" actId="20577"/>
          <ac:spMkLst>
            <pc:docMk/>
            <pc:sldMk cId="1805997391" sldId="271"/>
            <ac:spMk id="2" creationId="{03FF1D0B-B198-4D8E-93D3-B101660EE398}"/>
          </ac:spMkLst>
        </pc:spChg>
        <pc:spChg chg="mod">
          <ac:chgData name="Katie Rich" userId="5e9684b8-063c-4aeb-98ff-468c96de35a9" providerId="ADAL" clId="{63378ED6-43AA-4F15-8867-C0969148E753}" dt="2020-08-03T21:31:17.629" v="397" actId="20577"/>
          <ac:spMkLst>
            <pc:docMk/>
            <pc:sldMk cId="1805997391" sldId="271"/>
            <ac:spMk id="3" creationId="{86A39D79-BB40-4116-BC20-5CD26CA21E35}"/>
          </ac:spMkLst>
        </pc:spChg>
        <pc:picChg chg="add mod">
          <ac:chgData name="Katie Rich" userId="5e9684b8-063c-4aeb-98ff-468c96de35a9" providerId="ADAL" clId="{63378ED6-43AA-4F15-8867-C0969148E753}" dt="2020-08-03T21:31:33.392" v="400" actId="1076"/>
          <ac:picMkLst>
            <pc:docMk/>
            <pc:sldMk cId="1805997391" sldId="271"/>
            <ac:picMk id="4" creationId="{4DA427A6-A2AA-4A90-90D1-EDBDA7C9CBEE}"/>
          </ac:picMkLst>
        </pc:picChg>
      </pc:sldChg>
      <pc:sldChg chg="addSp modSp add">
        <pc:chgData name="Katie Rich" userId="5e9684b8-063c-4aeb-98ff-468c96de35a9" providerId="ADAL" clId="{63378ED6-43AA-4F15-8867-C0969148E753}" dt="2020-08-04T13:44:23.600" v="1114" actId="20577"/>
        <pc:sldMkLst>
          <pc:docMk/>
          <pc:sldMk cId="1919683354" sldId="272"/>
        </pc:sldMkLst>
        <pc:spChg chg="mod">
          <ac:chgData name="Katie Rich" userId="5e9684b8-063c-4aeb-98ff-468c96de35a9" providerId="ADAL" clId="{63378ED6-43AA-4F15-8867-C0969148E753}" dt="2020-08-03T21:36:06.906" v="426" actId="20577"/>
          <ac:spMkLst>
            <pc:docMk/>
            <pc:sldMk cId="1919683354" sldId="272"/>
            <ac:spMk id="2" creationId="{E6F07049-BBC6-46EF-98B2-71B8023F422F}"/>
          </ac:spMkLst>
        </pc:spChg>
        <pc:spChg chg="mod">
          <ac:chgData name="Katie Rich" userId="5e9684b8-063c-4aeb-98ff-468c96de35a9" providerId="ADAL" clId="{63378ED6-43AA-4F15-8867-C0969148E753}" dt="2020-08-04T13:44:23.600" v="1114" actId="20577"/>
          <ac:spMkLst>
            <pc:docMk/>
            <pc:sldMk cId="1919683354" sldId="272"/>
            <ac:spMk id="3" creationId="{B1351FF4-1483-4470-9C0E-24FD6038463B}"/>
          </ac:spMkLst>
        </pc:spChg>
        <pc:picChg chg="add mod">
          <ac:chgData name="Katie Rich" userId="5e9684b8-063c-4aeb-98ff-468c96de35a9" providerId="ADAL" clId="{63378ED6-43AA-4F15-8867-C0969148E753}" dt="2020-08-03T21:38:48.076" v="542" actId="1076"/>
          <ac:picMkLst>
            <pc:docMk/>
            <pc:sldMk cId="1919683354" sldId="272"/>
            <ac:picMk id="4" creationId="{5DBFC002-DCCB-42A7-971A-49D2AC916D8C}"/>
          </ac:picMkLst>
        </pc:picChg>
      </pc:sldChg>
      <pc:sldChg chg="modSp add">
        <pc:chgData name="Katie Rich" userId="5e9684b8-063c-4aeb-98ff-468c96de35a9" providerId="ADAL" clId="{63378ED6-43AA-4F15-8867-C0969148E753}" dt="2020-08-03T22:17:19.211" v="996" actId="20577"/>
        <pc:sldMkLst>
          <pc:docMk/>
          <pc:sldMk cId="3703228972" sldId="273"/>
        </pc:sldMkLst>
        <pc:spChg chg="mod">
          <ac:chgData name="Katie Rich" userId="5e9684b8-063c-4aeb-98ff-468c96de35a9" providerId="ADAL" clId="{63378ED6-43AA-4F15-8867-C0969148E753}" dt="2020-08-03T21:39:06.219" v="568" actId="20577"/>
          <ac:spMkLst>
            <pc:docMk/>
            <pc:sldMk cId="3703228972" sldId="273"/>
            <ac:spMk id="2" creationId="{A31B809E-75C3-488C-8D5C-24C5D7A2540D}"/>
          </ac:spMkLst>
        </pc:spChg>
        <pc:spChg chg="mod">
          <ac:chgData name="Katie Rich" userId="5e9684b8-063c-4aeb-98ff-468c96de35a9" providerId="ADAL" clId="{63378ED6-43AA-4F15-8867-C0969148E753}" dt="2020-08-03T22:17:19.211" v="996" actId="20577"/>
          <ac:spMkLst>
            <pc:docMk/>
            <pc:sldMk cId="3703228972" sldId="273"/>
            <ac:spMk id="3" creationId="{372BA8F1-BEEC-4017-AB08-9780E3655992}"/>
          </ac:spMkLst>
        </pc:spChg>
      </pc:sldChg>
      <pc:sldChg chg="modSp add">
        <pc:chgData name="Katie Rich" userId="5e9684b8-063c-4aeb-98ff-468c96de35a9" providerId="ADAL" clId="{63378ED6-43AA-4F15-8867-C0969148E753}" dt="2020-08-04T15:09:20.197" v="1918" actId="20577"/>
        <pc:sldMkLst>
          <pc:docMk/>
          <pc:sldMk cId="3493088593" sldId="274"/>
        </pc:sldMkLst>
        <pc:spChg chg="mod">
          <ac:chgData name="Katie Rich" userId="5e9684b8-063c-4aeb-98ff-468c96de35a9" providerId="ADAL" clId="{63378ED6-43AA-4F15-8867-C0969148E753}" dt="2020-08-03T21:46:06.140" v="887" actId="20577"/>
          <ac:spMkLst>
            <pc:docMk/>
            <pc:sldMk cId="3493088593" sldId="274"/>
            <ac:spMk id="2" creationId="{41F60A5B-9C79-4011-8F06-F3567DCE3B72}"/>
          </ac:spMkLst>
        </pc:spChg>
        <pc:spChg chg="mod">
          <ac:chgData name="Katie Rich" userId="5e9684b8-063c-4aeb-98ff-468c96de35a9" providerId="ADAL" clId="{63378ED6-43AA-4F15-8867-C0969148E753}" dt="2020-08-04T15:09:20.197" v="1918" actId="20577"/>
          <ac:spMkLst>
            <pc:docMk/>
            <pc:sldMk cId="3493088593" sldId="274"/>
            <ac:spMk id="3" creationId="{541B5475-80BE-420A-BC63-AE43E92BA7B9}"/>
          </ac:spMkLst>
        </pc:spChg>
      </pc:sldChg>
      <pc:sldChg chg="modSp add">
        <pc:chgData name="Katie Rich" userId="5e9684b8-063c-4aeb-98ff-468c96de35a9" providerId="ADAL" clId="{63378ED6-43AA-4F15-8867-C0969148E753}" dt="2020-08-04T15:14:01.528" v="2148" actId="20577"/>
        <pc:sldMkLst>
          <pc:docMk/>
          <pc:sldMk cId="1120150720" sldId="275"/>
        </pc:sldMkLst>
        <pc:spChg chg="mod">
          <ac:chgData name="Katie Rich" userId="5e9684b8-063c-4aeb-98ff-468c96de35a9" providerId="ADAL" clId="{63378ED6-43AA-4F15-8867-C0969148E753}" dt="2020-08-04T15:11:17.981" v="1939" actId="20577"/>
          <ac:spMkLst>
            <pc:docMk/>
            <pc:sldMk cId="1120150720" sldId="275"/>
            <ac:spMk id="2" creationId="{4F0FF633-CF12-4297-97FB-5BA28D21A32F}"/>
          </ac:spMkLst>
        </pc:spChg>
        <pc:spChg chg="mod">
          <ac:chgData name="Katie Rich" userId="5e9684b8-063c-4aeb-98ff-468c96de35a9" providerId="ADAL" clId="{63378ED6-43AA-4F15-8867-C0969148E753}" dt="2020-08-04T15:14:01.528" v="2148" actId="20577"/>
          <ac:spMkLst>
            <pc:docMk/>
            <pc:sldMk cId="1120150720" sldId="275"/>
            <ac:spMk id="3" creationId="{9C9867BE-DCE3-44FF-BD16-7080F3FB8A4A}"/>
          </ac:spMkLst>
        </pc:spChg>
      </pc:sldChg>
      <pc:sldChg chg="modSp add">
        <pc:chgData name="Katie Rich" userId="5e9684b8-063c-4aeb-98ff-468c96de35a9" providerId="ADAL" clId="{63378ED6-43AA-4F15-8867-C0969148E753}" dt="2020-08-04T16:34:23.070" v="2970" actId="12"/>
        <pc:sldMkLst>
          <pc:docMk/>
          <pc:sldMk cId="1205025673" sldId="276"/>
        </pc:sldMkLst>
        <pc:spChg chg="mod">
          <ac:chgData name="Katie Rich" userId="5e9684b8-063c-4aeb-98ff-468c96de35a9" providerId="ADAL" clId="{63378ED6-43AA-4F15-8867-C0969148E753}" dt="2020-08-04T15:14:21.932" v="2158" actId="20577"/>
          <ac:spMkLst>
            <pc:docMk/>
            <pc:sldMk cId="1205025673" sldId="276"/>
            <ac:spMk id="2" creationId="{52E3152F-9DBA-4B56-941D-976F5216EB3D}"/>
          </ac:spMkLst>
        </pc:spChg>
        <pc:spChg chg="mod">
          <ac:chgData name="Katie Rich" userId="5e9684b8-063c-4aeb-98ff-468c96de35a9" providerId="ADAL" clId="{63378ED6-43AA-4F15-8867-C0969148E753}" dt="2020-08-04T16:34:23.070" v="2970" actId="12"/>
          <ac:spMkLst>
            <pc:docMk/>
            <pc:sldMk cId="1205025673" sldId="276"/>
            <ac:spMk id="3" creationId="{3A6DBE9A-FD09-4015-9EE2-F689C0A2EC78}"/>
          </ac:spMkLst>
        </pc:spChg>
      </pc:sldChg>
      <pc:sldChg chg="modSp add">
        <pc:chgData name="Katie Rich" userId="5e9684b8-063c-4aeb-98ff-468c96de35a9" providerId="ADAL" clId="{63378ED6-43AA-4F15-8867-C0969148E753}" dt="2020-08-04T19:20:11.930" v="3099" actId="20577"/>
        <pc:sldMkLst>
          <pc:docMk/>
          <pc:sldMk cId="3870761025" sldId="277"/>
        </pc:sldMkLst>
        <pc:spChg chg="mod">
          <ac:chgData name="Katie Rich" userId="5e9684b8-063c-4aeb-98ff-468c96de35a9" providerId="ADAL" clId="{63378ED6-43AA-4F15-8867-C0969148E753}" dt="2020-08-04T15:27:08.421" v="2851" actId="20577"/>
          <ac:spMkLst>
            <pc:docMk/>
            <pc:sldMk cId="3870761025" sldId="277"/>
            <ac:spMk id="2" creationId="{31D88F31-EBD4-4F91-918C-B8AB0A652B07}"/>
          </ac:spMkLst>
        </pc:spChg>
        <pc:spChg chg="mod">
          <ac:chgData name="Katie Rich" userId="5e9684b8-063c-4aeb-98ff-468c96de35a9" providerId="ADAL" clId="{63378ED6-43AA-4F15-8867-C0969148E753}" dt="2020-08-04T19:20:11.930" v="3099" actId="20577"/>
          <ac:spMkLst>
            <pc:docMk/>
            <pc:sldMk cId="3870761025" sldId="277"/>
            <ac:spMk id="3" creationId="{7E091E9C-2C89-4C60-90D7-71CA4D6C670D}"/>
          </ac:spMkLst>
        </pc:spChg>
      </pc:sldChg>
      <pc:sldChg chg="modSp add">
        <pc:chgData name="Katie Rich" userId="5e9684b8-063c-4aeb-98ff-468c96de35a9" providerId="ADAL" clId="{63378ED6-43AA-4F15-8867-C0969148E753}" dt="2020-08-04T19:21:05.437" v="3132" actId="20577"/>
        <pc:sldMkLst>
          <pc:docMk/>
          <pc:sldMk cId="304191246" sldId="278"/>
        </pc:sldMkLst>
        <pc:spChg chg="mod">
          <ac:chgData name="Katie Rich" userId="5e9684b8-063c-4aeb-98ff-468c96de35a9" providerId="ADAL" clId="{63378ED6-43AA-4F15-8867-C0969148E753}" dt="2020-08-04T19:20:20.891" v="3112" actId="20577"/>
          <ac:spMkLst>
            <pc:docMk/>
            <pc:sldMk cId="304191246" sldId="278"/>
            <ac:spMk id="2" creationId="{4DD13679-4A64-4132-92AA-63E71FC1DA8F}"/>
          </ac:spMkLst>
        </pc:spChg>
        <pc:spChg chg="mod">
          <ac:chgData name="Katie Rich" userId="5e9684b8-063c-4aeb-98ff-468c96de35a9" providerId="ADAL" clId="{63378ED6-43AA-4F15-8867-C0969148E753}" dt="2020-08-04T19:21:05.437" v="3132" actId="20577"/>
          <ac:spMkLst>
            <pc:docMk/>
            <pc:sldMk cId="304191246" sldId="278"/>
            <ac:spMk id="3" creationId="{E39776C5-4A4A-42FA-9764-44476EA8BCB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78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07166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946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147447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63E7EB-62E5-4854-A58A-BCE516D80C67}"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29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63E7EB-62E5-4854-A58A-BCE516D80C67}"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6985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63E7EB-62E5-4854-A58A-BCE516D80C67}" type="datetimeFigureOut">
              <a:rPr lang="en-US" smtClean="0"/>
              <a:t>8/4/2020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8974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63E7EB-62E5-4854-A58A-BCE516D80C67}" type="datetimeFigureOut">
              <a:rPr lang="en-US" smtClean="0"/>
              <a:t>8/4/2020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00086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63E7EB-62E5-4854-A58A-BCE516D80C67}" type="datetimeFigureOut">
              <a:rPr lang="en-US" smtClean="0"/>
              <a:t>8/4/2020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71805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63E7EB-62E5-4854-A58A-BCE516D80C67}" type="datetimeFigureOut">
              <a:rPr lang="en-US" smtClean="0"/>
              <a:t>8/4/2020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BCDF4C-EFB4-45D2-9370-B6E859D55DCA}" type="slidenum">
              <a:rPr lang="en-US" smtClean="0"/>
              <a:t>‹#›</a:t>
            </a:fld>
            <a:endParaRPr lang="en-US"/>
          </a:p>
        </p:txBody>
      </p:sp>
    </p:spTree>
    <p:extLst>
      <p:ext uri="{BB962C8B-B14F-4D97-AF65-F5344CB8AC3E}">
        <p14:creationId xmlns:p14="http://schemas.microsoft.com/office/powerpoint/2010/main" val="397204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63E7EB-62E5-4854-A58A-BCE516D80C67}"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425727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63E7EB-62E5-4854-A58A-BCE516D80C67}" type="datetimeFigureOut">
              <a:rPr lang="en-US" smtClean="0"/>
              <a:t>8/4/2020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1BCDF4C-EFB4-45D2-9370-B6E859D55DC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9952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80425-BFA3-4F76-A3D7-DC99BE53D0EC}"/>
              </a:ext>
            </a:extLst>
          </p:cNvPr>
          <p:cNvSpPr>
            <a:spLocks noGrp="1"/>
          </p:cNvSpPr>
          <p:nvPr>
            <p:ph type="ctrTitle"/>
          </p:nvPr>
        </p:nvSpPr>
        <p:spPr/>
        <p:txBody>
          <a:bodyPr/>
          <a:lstStyle/>
          <a:p>
            <a:r>
              <a:rPr lang="en-US" dirty="0"/>
              <a:t>Congestion Management Working Group</a:t>
            </a:r>
          </a:p>
        </p:txBody>
      </p:sp>
      <p:sp>
        <p:nvSpPr>
          <p:cNvPr id="3" name="Subtitle 2">
            <a:extLst>
              <a:ext uri="{FF2B5EF4-FFF2-40B4-BE49-F238E27FC236}">
                <a16:creationId xmlns:a16="http://schemas.microsoft.com/office/drawing/2014/main" id="{A4E42BE5-C11C-48C6-B3FE-69A55D3E592E}"/>
              </a:ext>
            </a:extLst>
          </p:cNvPr>
          <p:cNvSpPr>
            <a:spLocks noGrp="1"/>
          </p:cNvSpPr>
          <p:nvPr>
            <p:ph type="subTitle" idx="1"/>
          </p:nvPr>
        </p:nvSpPr>
        <p:spPr/>
        <p:txBody>
          <a:bodyPr/>
          <a:lstStyle/>
          <a:p>
            <a:r>
              <a:rPr lang="en-US" dirty="0"/>
              <a:t>August 5, 2020</a:t>
            </a:r>
          </a:p>
        </p:txBody>
      </p:sp>
    </p:spTree>
    <p:extLst>
      <p:ext uri="{BB962C8B-B14F-4D97-AF65-F5344CB8AC3E}">
        <p14:creationId xmlns:p14="http://schemas.microsoft.com/office/powerpoint/2010/main" val="161441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3152F-9DBA-4B56-941D-976F5216EB3D}"/>
              </a:ext>
            </a:extLst>
          </p:cNvPr>
          <p:cNvSpPr>
            <a:spLocks noGrp="1"/>
          </p:cNvSpPr>
          <p:nvPr>
            <p:ph type="title"/>
          </p:nvPr>
        </p:nvSpPr>
        <p:spPr/>
        <p:txBody>
          <a:bodyPr/>
          <a:lstStyle/>
          <a:p>
            <a:r>
              <a:rPr lang="en-US" dirty="0"/>
              <a:t>NPRR 1023</a:t>
            </a:r>
          </a:p>
        </p:txBody>
      </p:sp>
      <p:sp>
        <p:nvSpPr>
          <p:cNvPr id="3" name="Content Placeholder 2">
            <a:extLst>
              <a:ext uri="{FF2B5EF4-FFF2-40B4-BE49-F238E27FC236}">
                <a16:creationId xmlns:a16="http://schemas.microsoft.com/office/drawing/2014/main" id="{3A6DBE9A-FD09-4015-9EE2-F689C0A2EC78}"/>
              </a:ext>
            </a:extLst>
          </p:cNvPr>
          <p:cNvSpPr>
            <a:spLocks noGrp="1"/>
          </p:cNvSpPr>
          <p:nvPr>
            <p:ph idx="1"/>
          </p:nvPr>
        </p:nvSpPr>
        <p:spPr/>
        <p:txBody>
          <a:bodyPr/>
          <a:lstStyle/>
          <a:p>
            <a:pPr>
              <a:buFont typeface="Arial" panose="020B0604020202020204" pitchFamily="34" charset="0"/>
              <a:buChar char="•"/>
            </a:pPr>
            <a:r>
              <a:rPr lang="en-US" dirty="0"/>
              <a:t>ERCOT’s revised language proposes to remove the aggregation of CRRs in the event of a repossession of CRRs due to a default</a:t>
            </a:r>
          </a:p>
          <a:p>
            <a:pPr>
              <a:buFont typeface="Arial" panose="020B0604020202020204" pitchFamily="34" charset="0"/>
              <a:buChar char="•"/>
            </a:pPr>
            <a:r>
              <a:rPr lang="en-US" dirty="0"/>
              <a:t>The CRRs would be liquidated in the next available auction</a:t>
            </a:r>
          </a:p>
          <a:p>
            <a:pPr>
              <a:buFont typeface="Arial" panose="020B0604020202020204" pitchFamily="34" charset="0"/>
              <a:buChar char="•"/>
            </a:pPr>
            <a:r>
              <a:rPr lang="en-US" dirty="0"/>
              <a:t>Any funds received from </a:t>
            </a:r>
            <a:r>
              <a:rPr lang="en-US"/>
              <a:t>the sale </a:t>
            </a:r>
            <a:r>
              <a:rPr lang="en-US" dirty="0"/>
              <a:t>of the CRRs would offset the MPs defaulting amount</a:t>
            </a:r>
          </a:p>
          <a:p>
            <a:pPr>
              <a:buFont typeface="Arial" panose="020B0604020202020204" pitchFamily="34" charset="0"/>
              <a:buChar char="•"/>
            </a:pPr>
            <a:r>
              <a:rPr lang="en-US" dirty="0"/>
              <a:t>There are several issues for CMWG to continue to work through, including:</a:t>
            </a:r>
          </a:p>
          <a:p>
            <a:pPr lvl="1">
              <a:buFont typeface="Arial" panose="020B0604020202020204" pitchFamily="34" charset="0"/>
              <a:buChar char="•"/>
            </a:pPr>
            <a:r>
              <a:rPr lang="en-US" dirty="0"/>
              <a:t>The thresholds for the offer prices, which are currently -$0.01 for Options and -$250 for Obligations)</a:t>
            </a:r>
          </a:p>
          <a:p>
            <a:pPr lvl="1">
              <a:buFont typeface="Arial" panose="020B0604020202020204" pitchFamily="34" charset="0"/>
              <a:buChar char="•"/>
            </a:pPr>
            <a:r>
              <a:rPr lang="en-US" dirty="0"/>
              <a:t>Options for liquidating a repossessed portfolio based on the size or value of the portfolio</a:t>
            </a:r>
          </a:p>
          <a:p>
            <a:pPr lvl="0">
              <a:buFont typeface="Arial" panose="020B0604020202020204" pitchFamily="34" charset="0"/>
              <a:buChar char="•"/>
            </a:pPr>
            <a:r>
              <a:rPr lang="en-US" dirty="0"/>
              <a:t>At the September meeting, ERCOT will present test results for multiple Obligation offer prices and options for how to determine the size or value of a repossessed portfolio</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205025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88F31-EBD4-4F91-918C-B8AB0A652B07}"/>
              </a:ext>
            </a:extLst>
          </p:cNvPr>
          <p:cNvSpPr>
            <a:spLocks noGrp="1"/>
          </p:cNvSpPr>
          <p:nvPr>
            <p:ph type="title"/>
          </p:nvPr>
        </p:nvSpPr>
        <p:spPr/>
        <p:txBody>
          <a:bodyPr/>
          <a:lstStyle/>
          <a:p>
            <a:r>
              <a:rPr lang="en-US" dirty="0"/>
              <a:t>PGRR 077</a:t>
            </a:r>
          </a:p>
        </p:txBody>
      </p:sp>
      <p:sp>
        <p:nvSpPr>
          <p:cNvPr id="3" name="Content Placeholder 2">
            <a:extLst>
              <a:ext uri="{FF2B5EF4-FFF2-40B4-BE49-F238E27FC236}">
                <a16:creationId xmlns:a16="http://schemas.microsoft.com/office/drawing/2014/main" id="{7E091E9C-2C89-4C60-90D7-71CA4D6C670D}"/>
              </a:ext>
            </a:extLst>
          </p:cNvPr>
          <p:cNvSpPr>
            <a:spLocks noGrp="1"/>
          </p:cNvSpPr>
          <p:nvPr>
            <p:ph idx="1"/>
          </p:nvPr>
        </p:nvSpPr>
        <p:spPr/>
        <p:txBody>
          <a:bodyPr/>
          <a:lstStyle/>
          <a:p>
            <a:pPr>
              <a:buFont typeface="Arial" panose="020B0604020202020204" pitchFamily="34" charset="0"/>
              <a:buChar char="•"/>
            </a:pPr>
            <a:r>
              <a:rPr lang="en-US" dirty="0"/>
              <a:t>CMWG discussed the comments filed by ERCOT 7/8/20 and REMC 7/29/20</a:t>
            </a:r>
          </a:p>
          <a:p>
            <a:pPr>
              <a:buFont typeface="Arial" panose="020B0604020202020204" pitchFamily="34" charset="0"/>
              <a:buChar char="•"/>
            </a:pPr>
            <a:r>
              <a:rPr lang="en-US" dirty="0"/>
              <a:t>ERCOT, REMC, and Southern Cross have agreed to language regarding the planning of DC ties</a:t>
            </a:r>
          </a:p>
          <a:p>
            <a:pPr>
              <a:buFont typeface="Arial" panose="020B0604020202020204" pitchFamily="34" charset="0"/>
              <a:buChar char="•"/>
            </a:pPr>
            <a:r>
              <a:rPr lang="en-US" dirty="0"/>
              <a:t>The NPRR is ready to be taken up by WMS</a:t>
            </a:r>
          </a:p>
        </p:txBody>
      </p:sp>
    </p:spTree>
    <p:extLst>
      <p:ext uri="{BB962C8B-B14F-4D97-AF65-F5344CB8AC3E}">
        <p14:creationId xmlns:p14="http://schemas.microsoft.com/office/powerpoint/2010/main" val="3870761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13679-4A64-4132-92AA-63E71FC1DA8F}"/>
              </a:ext>
            </a:extLst>
          </p:cNvPr>
          <p:cNvSpPr>
            <a:spLocks noGrp="1"/>
          </p:cNvSpPr>
          <p:nvPr>
            <p:ph type="title"/>
          </p:nvPr>
        </p:nvSpPr>
        <p:spPr/>
        <p:txBody>
          <a:bodyPr/>
          <a:lstStyle/>
          <a:p>
            <a:r>
              <a:rPr lang="en-US" dirty="0"/>
              <a:t>Next Meeting</a:t>
            </a:r>
          </a:p>
        </p:txBody>
      </p:sp>
      <p:sp>
        <p:nvSpPr>
          <p:cNvPr id="3" name="Content Placeholder 2">
            <a:extLst>
              <a:ext uri="{FF2B5EF4-FFF2-40B4-BE49-F238E27FC236}">
                <a16:creationId xmlns:a16="http://schemas.microsoft.com/office/drawing/2014/main" id="{E39776C5-4A4A-42FA-9764-44476EA8BCBB}"/>
              </a:ext>
            </a:extLst>
          </p:cNvPr>
          <p:cNvSpPr>
            <a:spLocks noGrp="1"/>
          </p:cNvSpPr>
          <p:nvPr>
            <p:ph idx="1"/>
          </p:nvPr>
        </p:nvSpPr>
        <p:spPr/>
        <p:txBody>
          <a:bodyPr/>
          <a:lstStyle/>
          <a:p>
            <a:pPr algn="ctr"/>
            <a:endParaRPr lang="en-US" dirty="0"/>
          </a:p>
          <a:p>
            <a:pPr algn="ctr"/>
            <a:r>
              <a:rPr lang="en-US" dirty="0"/>
              <a:t>September 14, 2020</a:t>
            </a:r>
          </a:p>
        </p:txBody>
      </p:sp>
    </p:spTree>
    <p:extLst>
      <p:ext uri="{BB962C8B-B14F-4D97-AF65-F5344CB8AC3E}">
        <p14:creationId xmlns:p14="http://schemas.microsoft.com/office/powerpoint/2010/main" val="304191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8A4FE-027A-4ECE-AAB0-FF1B1480D588}"/>
              </a:ext>
            </a:extLst>
          </p:cNvPr>
          <p:cNvSpPr>
            <a:spLocks noGrp="1"/>
          </p:cNvSpPr>
          <p:nvPr>
            <p:ph type="title"/>
          </p:nvPr>
        </p:nvSpPr>
        <p:spPr/>
        <p:txBody>
          <a:bodyPr/>
          <a:lstStyle/>
          <a:p>
            <a:r>
              <a:rPr lang="en-US" b="1" dirty="0"/>
              <a:t>Two Percent Rule</a:t>
            </a:r>
          </a:p>
        </p:txBody>
      </p:sp>
      <p:sp>
        <p:nvSpPr>
          <p:cNvPr id="3" name="Content Placeholder 2">
            <a:extLst>
              <a:ext uri="{FF2B5EF4-FFF2-40B4-BE49-F238E27FC236}">
                <a16:creationId xmlns:a16="http://schemas.microsoft.com/office/drawing/2014/main" id="{AE3BC977-AB51-4B0E-B7C5-64597A0AA061}"/>
              </a:ext>
            </a:extLst>
          </p:cNvPr>
          <p:cNvSpPr>
            <a:spLocks noGrp="1"/>
          </p:cNvSpPr>
          <p:nvPr>
            <p:ph idx="1"/>
          </p:nvPr>
        </p:nvSpPr>
        <p:spPr/>
        <p:txBody>
          <a:bodyPr/>
          <a:lstStyle/>
          <a:p>
            <a:pPr>
              <a:buFont typeface="Courier New" panose="02070309020205020404" pitchFamily="49" charset="0"/>
              <a:buChar char="o"/>
            </a:pPr>
            <a:r>
              <a:rPr lang="en-US" dirty="0"/>
              <a:t> Since last fall, ERCOT has provided several analyses to demonstrate the impacts of activating low shift factor constraints in SCED</a:t>
            </a:r>
          </a:p>
          <a:p>
            <a:pPr lvl="1">
              <a:buFont typeface="Courier New" panose="02070309020205020404" pitchFamily="49" charset="0"/>
              <a:buChar char="o"/>
            </a:pPr>
            <a:r>
              <a:rPr lang="en-US" dirty="0"/>
              <a:t>The purpose is to show what the results would have been in the absence of the 2% shift factor threshold</a:t>
            </a:r>
          </a:p>
          <a:p>
            <a:pPr lvl="1">
              <a:buFont typeface="Courier New" panose="02070309020205020404" pitchFamily="49" charset="0"/>
              <a:buChar char="o"/>
            </a:pPr>
            <a:r>
              <a:rPr lang="en-US" dirty="0"/>
              <a:t>The May analysis was based on the following criteria:</a:t>
            </a:r>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a:p>
            <a:pPr>
              <a:buFont typeface="Courier New" panose="02070309020205020404" pitchFamily="49" charset="0"/>
              <a:buChar char="o"/>
            </a:pPr>
            <a:endParaRPr lang="en-US" dirty="0"/>
          </a:p>
        </p:txBody>
      </p:sp>
      <p:pic>
        <p:nvPicPr>
          <p:cNvPr id="4" name="Picture 3">
            <a:extLst>
              <a:ext uri="{FF2B5EF4-FFF2-40B4-BE49-F238E27FC236}">
                <a16:creationId xmlns:a16="http://schemas.microsoft.com/office/drawing/2014/main" id="{FB13EC52-B39B-4895-BC7A-9926CB6261B5}"/>
              </a:ext>
            </a:extLst>
          </p:cNvPr>
          <p:cNvPicPr>
            <a:picLocks noChangeAspect="1"/>
          </p:cNvPicPr>
          <p:nvPr/>
        </p:nvPicPr>
        <p:blipFill>
          <a:blip r:embed="rId2"/>
          <a:stretch>
            <a:fillRect/>
          </a:stretch>
        </p:blipFill>
        <p:spPr>
          <a:xfrm>
            <a:off x="6469381" y="2907002"/>
            <a:ext cx="4686299" cy="3506914"/>
          </a:xfrm>
          <a:prstGeom prst="rect">
            <a:avLst/>
          </a:prstGeom>
        </p:spPr>
      </p:pic>
    </p:spTree>
    <p:extLst>
      <p:ext uri="{BB962C8B-B14F-4D97-AF65-F5344CB8AC3E}">
        <p14:creationId xmlns:p14="http://schemas.microsoft.com/office/powerpoint/2010/main" val="4210475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FC430-ACC0-4C9F-B636-35EC3FBA8115}"/>
              </a:ext>
            </a:extLst>
          </p:cNvPr>
          <p:cNvSpPr>
            <a:spLocks noGrp="1"/>
          </p:cNvSpPr>
          <p:nvPr>
            <p:ph type="title"/>
          </p:nvPr>
        </p:nvSpPr>
        <p:spPr/>
        <p:txBody>
          <a:bodyPr/>
          <a:lstStyle/>
          <a:p>
            <a:r>
              <a:rPr lang="en-US" dirty="0"/>
              <a:t>Two Percent Rule Contd.</a:t>
            </a:r>
          </a:p>
        </p:txBody>
      </p:sp>
      <p:sp>
        <p:nvSpPr>
          <p:cNvPr id="3" name="Content Placeholder 2">
            <a:extLst>
              <a:ext uri="{FF2B5EF4-FFF2-40B4-BE49-F238E27FC236}">
                <a16:creationId xmlns:a16="http://schemas.microsoft.com/office/drawing/2014/main" id="{32ED25EA-0F17-4ECC-8FFB-0EA0739F5EAA}"/>
              </a:ext>
            </a:extLst>
          </p:cNvPr>
          <p:cNvSpPr>
            <a:spLocks noGrp="1"/>
          </p:cNvSpPr>
          <p:nvPr>
            <p:ph idx="1"/>
          </p:nvPr>
        </p:nvSpPr>
        <p:spPr/>
        <p:txBody>
          <a:bodyPr/>
          <a:lstStyle/>
          <a:p>
            <a:r>
              <a:rPr lang="en-US" dirty="0"/>
              <a:t>ERCOT reached the following conclusions from their examples (from the February 2020 timeframe):</a:t>
            </a:r>
          </a:p>
          <a:p>
            <a:endParaRPr lang="en-US" dirty="0"/>
          </a:p>
        </p:txBody>
      </p:sp>
      <p:pic>
        <p:nvPicPr>
          <p:cNvPr id="4" name="Picture 3">
            <a:extLst>
              <a:ext uri="{FF2B5EF4-FFF2-40B4-BE49-F238E27FC236}">
                <a16:creationId xmlns:a16="http://schemas.microsoft.com/office/drawing/2014/main" id="{1360FD75-13E2-4AF8-9C09-6A1F104386F2}"/>
              </a:ext>
            </a:extLst>
          </p:cNvPr>
          <p:cNvPicPr>
            <a:picLocks noChangeAspect="1"/>
          </p:cNvPicPr>
          <p:nvPr/>
        </p:nvPicPr>
        <p:blipFill>
          <a:blip r:embed="rId2"/>
          <a:stretch>
            <a:fillRect/>
          </a:stretch>
        </p:blipFill>
        <p:spPr>
          <a:xfrm>
            <a:off x="3063009" y="2205037"/>
            <a:ext cx="5715000" cy="4276725"/>
          </a:xfrm>
          <a:prstGeom prst="rect">
            <a:avLst/>
          </a:prstGeom>
        </p:spPr>
      </p:pic>
    </p:spTree>
    <p:extLst>
      <p:ext uri="{BB962C8B-B14F-4D97-AF65-F5344CB8AC3E}">
        <p14:creationId xmlns:p14="http://schemas.microsoft.com/office/powerpoint/2010/main" val="3641688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4B5E1-535C-459F-AC48-9228808CAD9B}"/>
              </a:ext>
            </a:extLst>
          </p:cNvPr>
          <p:cNvSpPr>
            <a:spLocks noGrp="1"/>
          </p:cNvSpPr>
          <p:nvPr>
            <p:ph type="title"/>
          </p:nvPr>
        </p:nvSpPr>
        <p:spPr/>
        <p:txBody>
          <a:bodyPr/>
          <a:lstStyle/>
          <a:p>
            <a:r>
              <a:rPr lang="en-US" dirty="0"/>
              <a:t>Two Percent Rule Contd.</a:t>
            </a:r>
          </a:p>
        </p:txBody>
      </p:sp>
      <p:sp>
        <p:nvSpPr>
          <p:cNvPr id="3" name="Content Placeholder 2">
            <a:extLst>
              <a:ext uri="{FF2B5EF4-FFF2-40B4-BE49-F238E27FC236}">
                <a16:creationId xmlns:a16="http://schemas.microsoft.com/office/drawing/2014/main" id="{7AA4C168-3D00-489D-8684-2C1F025EB73C}"/>
              </a:ext>
            </a:extLst>
          </p:cNvPr>
          <p:cNvSpPr>
            <a:spLocks noGrp="1"/>
          </p:cNvSpPr>
          <p:nvPr>
            <p:ph idx="1"/>
          </p:nvPr>
        </p:nvSpPr>
        <p:spPr/>
        <p:txBody>
          <a:bodyPr/>
          <a:lstStyle/>
          <a:p>
            <a:r>
              <a:rPr lang="en-US" dirty="0"/>
              <a:t>Overall, the main conclusion was:</a:t>
            </a:r>
          </a:p>
          <a:p>
            <a:pPr marL="457200" indent="-457200">
              <a:buFont typeface="+mj-lt"/>
              <a:buAutoNum type="arabicPeriod"/>
            </a:pPr>
            <a:r>
              <a:rPr lang="en-US" dirty="0"/>
              <a:t>Only one constraint would have been binding and is not indicative of what would happen in real-time</a:t>
            </a:r>
          </a:p>
          <a:p>
            <a:pPr marL="457200" indent="-457200">
              <a:buFont typeface="+mj-lt"/>
              <a:buAutoNum type="arabicPeriod"/>
            </a:pPr>
            <a:r>
              <a:rPr lang="en-US" dirty="0"/>
              <a:t>Two of the constraints activated didn't become binding and therefore didn't change the Base Points or LMPs</a:t>
            </a:r>
          </a:p>
          <a:p>
            <a:pPr marL="457200" indent="-457200">
              <a:buFont typeface="+mj-lt"/>
              <a:buAutoNum type="arabicPeriod"/>
            </a:pPr>
            <a:r>
              <a:rPr lang="en-US" dirty="0"/>
              <a:t>There were no significant oscillations in Base Points and therefore wouldn’t have differed from any other constraint activated</a:t>
            </a:r>
          </a:p>
          <a:p>
            <a:endParaRPr lang="en-US" dirty="0"/>
          </a:p>
        </p:txBody>
      </p:sp>
    </p:spTree>
    <p:extLst>
      <p:ext uri="{BB962C8B-B14F-4D97-AF65-F5344CB8AC3E}">
        <p14:creationId xmlns:p14="http://schemas.microsoft.com/office/powerpoint/2010/main" val="725983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F1D0B-B198-4D8E-93D3-B101660EE398}"/>
              </a:ext>
            </a:extLst>
          </p:cNvPr>
          <p:cNvSpPr>
            <a:spLocks noGrp="1"/>
          </p:cNvSpPr>
          <p:nvPr>
            <p:ph type="title"/>
          </p:nvPr>
        </p:nvSpPr>
        <p:spPr/>
        <p:txBody>
          <a:bodyPr/>
          <a:lstStyle/>
          <a:p>
            <a:r>
              <a:rPr lang="en-US" dirty="0"/>
              <a:t>Two Percent Rule Contd.</a:t>
            </a:r>
          </a:p>
        </p:txBody>
      </p:sp>
      <p:sp>
        <p:nvSpPr>
          <p:cNvPr id="3" name="Content Placeholder 2">
            <a:extLst>
              <a:ext uri="{FF2B5EF4-FFF2-40B4-BE49-F238E27FC236}">
                <a16:creationId xmlns:a16="http://schemas.microsoft.com/office/drawing/2014/main" id="{86A39D79-BB40-4116-BC20-5CD26CA21E35}"/>
              </a:ext>
            </a:extLst>
          </p:cNvPr>
          <p:cNvSpPr>
            <a:spLocks noGrp="1"/>
          </p:cNvSpPr>
          <p:nvPr>
            <p:ph idx="1"/>
          </p:nvPr>
        </p:nvSpPr>
        <p:spPr/>
        <p:txBody>
          <a:bodyPr/>
          <a:lstStyle/>
          <a:p>
            <a:r>
              <a:rPr lang="en-US" dirty="0"/>
              <a:t>At the July meeting, ERCOT analyzed two historical constraints (6/18/2018 and 8/15/2018) using the following methodology:</a:t>
            </a:r>
          </a:p>
          <a:p>
            <a:endParaRPr lang="en-US" dirty="0"/>
          </a:p>
          <a:p>
            <a:pPr marL="0" indent="0">
              <a:buNone/>
            </a:pPr>
            <a:endParaRPr lang="en-US" dirty="0"/>
          </a:p>
        </p:txBody>
      </p:sp>
      <p:pic>
        <p:nvPicPr>
          <p:cNvPr id="4" name="Picture 3">
            <a:extLst>
              <a:ext uri="{FF2B5EF4-FFF2-40B4-BE49-F238E27FC236}">
                <a16:creationId xmlns:a16="http://schemas.microsoft.com/office/drawing/2014/main" id="{4DA427A6-A2AA-4A90-90D1-EDBDA7C9CBEE}"/>
              </a:ext>
            </a:extLst>
          </p:cNvPr>
          <p:cNvPicPr>
            <a:picLocks noChangeAspect="1"/>
          </p:cNvPicPr>
          <p:nvPr/>
        </p:nvPicPr>
        <p:blipFill>
          <a:blip r:embed="rId2"/>
          <a:stretch>
            <a:fillRect/>
          </a:stretch>
        </p:blipFill>
        <p:spPr>
          <a:xfrm>
            <a:off x="4294909" y="2234924"/>
            <a:ext cx="5781964" cy="4336473"/>
          </a:xfrm>
          <a:prstGeom prst="rect">
            <a:avLst/>
          </a:prstGeom>
        </p:spPr>
      </p:pic>
    </p:spTree>
    <p:extLst>
      <p:ext uri="{BB962C8B-B14F-4D97-AF65-F5344CB8AC3E}">
        <p14:creationId xmlns:p14="http://schemas.microsoft.com/office/powerpoint/2010/main" val="1805997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07049-BBC6-46EF-98B2-71B8023F422F}"/>
              </a:ext>
            </a:extLst>
          </p:cNvPr>
          <p:cNvSpPr>
            <a:spLocks noGrp="1"/>
          </p:cNvSpPr>
          <p:nvPr>
            <p:ph type="title"/>
          </p:nvPr>
        </p:nvSpPr>
        <p:spPr/>
        <p:txBody>
          <a:bodyPr/>
          <a:lstStyle/>
          <a:p>
            <a:r>
              <a:rPr lang="en-US" dirty="0"/>
              <a:t>Two Percent Rule Contd.</a:t>
            </a:r>
          </a:p>
        </p:txBody>
      </p:sp>
      <p:sp>
        <p:nvSpPr>
          <p:cNvPr id="3" name="Content Placeholder 2">
            <a:extLst>
              <a:ext uri="{FF2B5EF4-FFF2-40B4-BE49-F238E27FC236}">
                <a16:creationId xmlns:a16="http://schemas.microsoft.com/office/drawing/2014/main" id="{B1351FF4-1483-4470-9C0E-24FD6038463B}"/>
              </a:ext>
            </a:extLst>
          </p:cNvPr>
          <p:cNvSpPr>
            <a:spLocks noGrp="1"/>
          </p:cNvSpPr>
          <p:nvPr>
            <p:ph idx="1"/>
          </p:nvPr>
        </p:nvSpPr>
        <p:spPr/>
        <p:txBody>
          <a:bodyPr/>
          <a:lstStyle/>
          <a:p>
            <a:r>
              <a:rPr lang="en-US" dirty="0"/>
              <a:t>Similar conclusions to the first analysis were drawn from these constraints:</a:t>
            </a:r>
          </a:p>
          <a:p>
            <a:endParaRPr lang="en-US" dirty="0"/>
          </a:p>
        </p:txBody>
      </p:sp>
      <p:pic>
        <p:nvPicPr>
          <p:cNvPr id="4" name="Picture 3">
            <a:extLst>
              <a:ext uri="{FF2B5EF4-FFF2-40B4-BE49-F238E27FC236}">
                <a16:creationId xmlns:a16="http://schemas.microsoft.com/office/drawing/2014/main" id="{5DBFC002-DCCB-42A7-971A-49D2AC916D8C}"/>
              </a:ext>
            </a:extLst>
          </p:cNvPr>
          <p:cNvPicPr>
            <a:picLocks noChangeAspect="1"/>
          </p:cNvPicPr>
          <p:nvPr/>
        </p:nvPicPr>
        <p:blipFill>
          <a:blip r:embed="rId2"/>
          <a:stretch>
            <a:fillRect/>
          </a:stretch>
        </p:blipFill>
        <p:spPr>
          <a:xfrm>
            <a:off x="3749963" y="2144871"/>
            <a:ext cx="5902035" cy="4426526"/>
          </a:xfrm>
          <a:prstGeom prst="rect">
            <a:avLst/>
          </a:prstGeom>
        </p:spPr>
      </p:pic>
    </p:spTree>
    <p:extLst>
      <p:ext uri="{BB962C8B-B14F-4D97-AF65-F5344CB8AC3E}">
        <p14:creationId xmlns:p14="http://schemas.microsoft.com/office/powerpoint/2010/main" val="1919683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B809E-75C3-488C-8D5C-24C5D7A2540D}"/>
              </a:ext>
            </a:extLst>
          </p:cNvPr>
          <p:cNvSpPr>
            <a:spLocks noGrp="1"/>
          </p:cNvSpPr>
          <p:nvPr>
            <p:ph type="title"/>
          </p:nvPr>
        </p:nvSpPr>
        <p:spPr/>
        <p:txBody>
          <a:bodyPr/>
          <a:lstStyle/>
          <a:p>
            <a:r>
              <a:rPr lang="en-US" dirty="0"/>
              <a:t>Two Percent Rule Contd.</a:t>
            </a:r>
          </a:p>
        </p:txBody>
      </p:sp>
      <p:sp>
        <p:nvSpPr>
          <p:cNvPr id="3" name="Content Placeholder 2">
            <a:extLst>
              <a:ext uri="{FF2B5EF4-FFF2-40B4-BE49-F238E27FC236}">
                <a16:creationId xmlns:a16="http://schemas.microsoft.com/office/drawing/2014/main" id="{372BA8F1-BEEC-4017-AB08-9780E3655992}"/>
              </a:ext>
            </a:extLst>
          </p:cNvPr>
          <p:cNvSpPr>
            <a:spLocks noGrp="1"/>
          </p:cNvSpPr>
          <p:nvPr>
            <p:ph idx="1"/>
          </p:nvPr>
        </p:nvSpPr>
        <p:spPr/>
        <p:txBody>
          <a:bodyPr/>
          <a:lstStyle/>
          <a:p>
            <a:pPr>
              <a:buFont typeface="Arial" panose="020B0604020202020204" pitchFamily="34" charset="0"/>
              <a:buChar char="•"/>
            </a:pPr>
            <a:r>
              <a:rPr lang="en-US" dirty="0"/>
              <a:t>CMWG did not reach consensus on whether or not the 2% rule should be eliminated</a:t>
            </a:r>
          </a:p>
          <a:p>
            <a:pPr>
              <a:buFont typeface="Arial" panose="020B0604020202020204" pitchFamily="34" charset="0"/>
              <a:buChar char="•"/>
            </a:pPr>
            <a:r>
              <a:rPr lang="en-US" dirty="0"/>
              <a:t>Bringing it back to WMS for further discussion</a:t>
            </a:r>
          </a:p>
          <a:p>
            <a:pPr>
              <a:buFont typeface="Arial" panose="020B0604020202020204" pitchFamily="34" charset="0"/>
              <a:buChar char="•"/>
            </a:pPr>
            <a:r>
              <a:rPr lang="en-US" dirty="0"/>
              <a:t>The IMM would like to discuss their recommendation following this update</a:t>
            </a:r>
          </a:p>
          <a:p>
            <a:endParaRPr lang="en-US" dirty="0"/>
          </a:p>
        </p:txBody>
      </p:sp>
    </p:spTree>
    <p:extLst>
      <p:ext uri="{BB962C8B-B14F-4D97-AF65-F5344CB8AC3E}">
        <p14:creationId xmlns:p14="http://schemas.microsoft.com/office/powerpoint/2010/main" val="3703228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60A5B-9C79-4011-8F06-F3567DCE3B72}"/>
              </a:ext>
            </a:extLst>
          </p:cNvPr>
          <p:cNvSpPr>
            <a:spLocks noGrp="1"/>
          </p:cNvSpPr>
          <p:nvPr>
            <p:ph type="title"/>
          </p:nvPr>
        </p:nvSpPr>
        <p:spPr/>
        <p:txBody>
          <a:bodyPr/>
          <a:lstStyle/>
          <a:p>
            <a:r>
              <a:rPr lang="en-US" dirty="0"/>
              <a:t>WMS Referrals: NPRR 1017</a:t>
            </a:r>
          </a:p>
        </p:txBody>
      </p:sp>
      <p:sp>
        <p:nvSpPr>
          <p:cNvPr id="3" name="Content Placeholder 2">
            <a:extLst>
              <a:ext uri="{FF2B5EF4-FFF2-40B4-BE49-F238E27FC236}">
                <a16:creationId xmlns:a16="http://schemas.microsoft.com/office/drawing/2014/main" id="{541B5475-80BE-420A-BC63-AE43E92BA7B9}"/>
              </a:ext>
            </a:extLst>
          </p:cNvPr>
          <p:cNvSpPr>
            <a:spLocks noGrp="1"/>
          </p:cNvSpPr>
          <p:nvPr>
            <p:ph idx="1"/>
          </p:nvPr>
        </p:nvSpPr>
        <p:spPr/>
        <p:txBody>
          <a:bodyPr/>
          <a:lstStyle/>
          <a:p>
            <a:pPr>
              <a:buFont typeface="Arial" panose="020B0604020202020204" pitchFamily="34" charset="0"/>
              <a:buChar char="•"/>
            </a:pPr>
            <a:r>
              <a:rPr lang="en-US" dirty="0"/>
              <a:t>One of the major points of discussion is how to treat CRRs tied to a Resource Node when a Resource retires or changes its Point of Interconnection (POI) </a:t>
            </a:r>
          </a:p>
          <a:p>
            <a:pPr>
              <a:buFont typeface="Arial" panose="020B0604020202020204" pitchFamily="34" charset="0"/>
              <a:buChar char="•"/>
            </a:pPr>
            <a:r>
              <a:rPr lang="en-US" dirty="0"/>
              <a:t>Rather than retaining the CRRs until they expire in these cases, ERCOT is proposing to remove the Resource Node from the model after six months to allow ERCOT to expire all outstanding CRRs tied to the Node</a:t>
            </a:r>
          </a:p>
          <a:p>
            <a:pPr>
              <a:buFont typeface="Arial" panose="020B0604020202020204" pitchFamily="34" charset="0"/>
              <a:buChar char="•"/>
            </a:pPr>
            <a:r>
              <a:rPr lang="en-US" dirty="0"/>
              <a:t>There are several issues for CMWG to continue to work through, including:</a:t>
            </a:r>
          </a:p>
          <a:p>
            <a:pPr lvl="1">
              <a:buFont typeface="Arial" panose="020B0604020202020204" pitchFamily="34" charset="0"/>
              <a:buChar char="•"/>
            </a:pPr>
            <a:r>
              <a:rPr lang="en-US" dirty="0"/>
              <a:t>How to handle DGs </a:t>
            </a:r>
          </a:p>
          <a:p>
            <a:pPr lvl="1">
              <a:buFont typeface="Arial" panose="020B0604020202020204" pitchFamily="34" charset="0"/>
              <a:buChar char="•"/>
            </a:pPr>
            <a:r>
              <a:rPr lang="en-US" dirty="0"/>
              <a:t>Whether the CRR should continue to tie to the same substation to maintain the electrical point and reduce any pricing differences</a:t>
            </a:r>
          </a:p>
          <a:p>
            <a:pPr lvl="1">
              <a:buFont typeface="Arial" panose="020B0604020202020204" pitchFamily="34" charset="0"/>
              <a:buChar char="•"/>
            </a:pPr>
            <a:r>
              <a:rPr lang="en-US" dirty="0"/>
              <a:t>If the Node remains in place, should CRRs be made non-biddable (only allowing the sell of the instruments)</a:t>
            </a:r>
          </a:p>
        </p:txBody>
      </p:sp>
    </p:spTree>
    <p:extLst>
      <p:ext uri="{BB962C8B-B14F-4D97-AF65-F5344CB8AC3E}">
        <p14:creationId xmlns:p14="http://schemas.microsoft.com/office/powerpoint/2010/main" val="3493088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FF633-CF12-4297-97FB-5BA28D21A32F}"/>
              </a:ext>
            </a:extLst>
          </p:cNvPr>
          <p:cNvSpPr>
            <a:spLocks noGrp="1"/>
          </p:cNvSpPr>
          <p:nvPr>
            <p:ph type="title"/>
          </p:nvPr>
        </p:nvSpPr>
        <p:spPr/>
        <p:txBody>
          <a:bodyPr/>
          <a:lstStyle/>
          <a:p>
            <a:r>
              <a:rPr lang="en-US" dirty="0"/>
              <a:t>NPRR 1017 Next Steps</a:t>
            </a:r>
          </a:p>
        </p:txBody>
      </p:sp>
      <p:sp>
        <p:nvSpPr>
          <p:cNvPr id="3" name="Content Placeholder 2">
            <a:extLst>
              <a:ext uri="{FF2B5EF4-FFF2-40B4-BE49-F238E27FC236}">
                <a16:creationId xmlns:a16="http://schemas.microsoft.com/office/drawing/2014/main" id="{9C9867BE-DCE3-44FF-BD16-7080F3FB8A4A}"/>
              </a:ext>
            </a:extLst>
          </p:cNvPr>
          <p:cNvSpPr>
            <a:spLocks noGrp="1"/>
          </p:cNvSpPr>
          <p:nvPr>
            <p:ph idx="1"/>
          </p:nvPr>
        </p:nvSpPr>
        <p:spPr/>
        <p:txBody>
          <a:bodyPr/>
          <a:lstStyle/>
          <a:p>
            <a:r>
              <a:rPr lang="en-US" dirty="0"/>
              <a:t>At the September meeting, ERCOT will be providing a presentation to determine which changes can be enacted in the near-term versus those that would have a long-term impact by changing the value of the CRRs</a:t>
            </a:r>
          </a:p>
        </p:txBody>
      </p:sp>
    </p:spTree>
    <p:extLst>
      <p:ext uri="{BB962C8B-B14F-4D97-AF65-F5344CB8AC3E}">
        <p14:creationId xmlns:p14="http://schemas.microsoft.com/office/powerpoint/2010/main" val="112015072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16BF004497F87479DAD31F00AF725C6" ma:contentTypeVersion="11" ma:contentTypeDescription="Create a new document." ma:contentTypeScope="" ma:versionID="3ab0190e023d7e5aafc33e46ba37906b">
  <xsd:schema xmlns:xsd="http://www.w3.org/2001/XMLSchema" xmlns:xs="http://www.w3.org/2001/XMLSchema" xmlns:p="http://schemas.microsoft.com/office/2006/metadata/properties" xmlns:ns3="4345d1df-5d12-4f7e-b776-008b25f27986" xmlns:ns4="74773060-95be-4758-a20e-6e2cb91bc751" targetNamespace="http://schemas.microsoft.com/office/2006/metadata/properties" ma:root="true" ma:fieldsID="666fe65660b28134fc1fceb1ad30ea0e" ns3:_="" ns4:_="">
    <xsd:import namespace="4345d1df-5d12-4f7e-b776-008b25f27986"/>
    <xsd:import namespace="74773060-95be-4758-a20e-6e2cb91bc75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5d1df-5d12-4f7e-b776-008b25f279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773060-95be-4758-a20e-6e2cb91bc75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38B4D0-C359-4FA3-8BF1-2E9184C77F7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4B11B8E-E5F0-4984-885F-01D3E6F11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45d1df-5d12-4f7e-b776-008b25f27986"/>
    <ds:schemaRef ds:uri="74773060-95be-4758-a20e-6e2cb91bc7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8DB13F-86D2-4716-9AB2-253CE0661D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7583</TotalTime>
  <Words>576</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Courier New</vt:lpstr>
      <vt:lpstr>Retrospect</vt:lpstr>
      <vt:lpstr>Congestion Management Working Group</vt:lpstr>
      <vt:lpstr>Two Percent Rule</vt:lpstr>
      <vt:lpstr>Two Percent Rule Contd.</vt:lpstr>
      <vt:lpstr>Two Percent Rule Contd.</vt:lpstr>
      <vt:lpstr>Two Percent Rule Contd.</vt:lpstr>
      <vt:lpstr>Two Percent Rule Contd.</vt:lpstr>
      <vt:lpstr>Two Percent Rule Contd.</vt:lpstr>
      <vt:lpstr>WMS Referrals: NPRR 1017</vt:lpstr>
      <vt:lpstr>NPRR 1017 Next Steps</vt:lpstr>
      <vt:lpstr>NPRR 1023</vt:lpstr>
      <vt:lpstr>PGRR 077</vt:lpstr>
      <vt:lpstr>Next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Congestion Management Working Group</dc:title>
  <dc:creator>Morris, Sandra</dc:creator>
  <cp:lastModifiedBy>GSEC</cp:lastModifiedBy>
  <cp:revision>19</cp:revision>
  <dcterms:created xsi:type="dcterms:W3CDTF">2019-09-10T19:44:15Z</dcterms:created>
  <dcterms:modified xsi:type="dcterms:W3CDTF">2020-08-04T21:42:37Z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0x010100816BF004497F87479DAD31F00AF725C6</vt:lpwstr>
  </property>
</Properties>
</file>