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1" r:id="rId2"/>
  </p:sldMasterIdLst>
  <p:notesMasterIdLst>
    <p:notesMasterId r:id="rId10"/>
  </p:notesMasterIdLst>
  <p:handoutMasterIdLst>
    <p:handoutMasterId r:id="rId11"/>
  </p:handoutMasterIdLst>
  <p:sldIdLst>
    <p:sldId id="262" r:id="rId3"/>
    <p:sldId id="256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CF2B80-4AA8-47C8-A064-88ABE9838E86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9EBDF2-7187-4CEC-A131-BCDF3DCC5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809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DA3B9-0098-4F77-AB72-FEB4B91D5BE5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149973-ABD9-4C6F-9A15-CA21BD56F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06573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9973-ABD9-4C6F-9A15-CA21BD56FEE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656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9973-ABD9-4C6F-9A15-CA21BD56FEE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1882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9973-ABD9-4C6F-9A15-CA21BD56FEE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324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9973-ABD9-4C6F-9A15-CA21BD56FEE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4497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9973-ABD9-4C6F-9A15-CA21BD56FEE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190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9973-ABD9-4C6F-9A15-CA21BD56FEE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4820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9973-ABD9-4C6F-9A15-CA21BD56FEE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260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A0ED982F-42D9-4144-B4C0-B15723CFE9C0}" type="datetimeFigureOut">
              <a:rPr lang="en-US" smtClean="0"/>
              <a:pPr/>
              <a:t>8/3/2020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0F2F67C3-E579-BF4E-A83C-736487B824F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BoundlessEnergyWh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2166" y="514349"/>
            <a:ext cx="4584700" cy="1026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366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316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4776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24873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420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29798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66560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9503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2921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691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761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24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8485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9064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246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2904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15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5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6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0ED982F-42D9-4144-B4C0-B15723CFE9C0}" type="datetimeFigureOut">
              <a:rPr lang="en-US" smtClean="0"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 descr="BoundlessEnergy.eps"/>
          <p:cNvPicPr>
            <a:picLocks noChangeAspect="1"/>
          </p:cNvPicPr>
          <p:nvPr userDrawn="1"/>
        </p:nvPicPr>
        <p:blipFill>
          <a:blip r:embed="rId21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1866" y="6105864"/>
            <a:ext cx="5833902" cy="500972"/>
          </a:xfrm>
          <a:prstGeom prst="rect">
            <a:avLst/>
          </a:prstGeom>
        </p:spPr>
      </p:pic>
      <p:pic>
        <p:nvPicPr>
          <p:cNvPr id="13" name="Picture 12" descr="AEP_2C_RG.eps"/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1778527" cy="986367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457200" y="1710268"/>
            <a:ext cx="8001000" cy="45719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99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156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  <p:sldLayoutId id="2147483833" r:id="rId12"/>
    <p:sldLayoutId id="2147483834" r:id="rId13"/>
    <p:sldLayoutId id="2147483835" r:id="rId14"/>
    <p:sldLayoutId id="2147483836" r:id="rId15"/>
    <p:sldLayoutId id="2147483837" r:id="rId16"/>
    <p:sldLayoutId id="2147483838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MWG Update to WMS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August 5, 2020</a:t>
            </a:r>
          </a:p>
          <a:p>
            <a:r>
              <a:rPr lang="en-US" dirty="0" smtClean="0"/>
              <a:t>Presented by:  Gabriel Godinez</a:t>
            </a:r>
          </a:p>
          <a:p>
            <a:r>
              <a:rPr lang="en-US" dirty="0" smtClean="0"/>
              <a:t>MWG Chair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03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NPRR 1020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Reviewed concept for provisional real-time telemetry signal to TDSP for incorporation of energy into the EPS meter for auxiliary loads.</a:t>
            </a:r>
          </a:p>
          <a:p>
            <a:r>
              <a:rPr lang="en-US" dirty="0" smtClean="0"/>
              <a:t>Recognize that further discussion is needed to provide SMOG updates to support implementation.</a:t>
            </a:r>
          </a:p>
          <a:p>
            <a:r>
              <a:rPr lang="en-US" dirty="0" smtClean="0"/>
              <a:t>Discuss concepts, work to gain philosophical agreement, work to gain agreement on details.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24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Line Loss Compensation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Philosophical agreement that there should be limits on when line loss compensation is required.</a:t>
            </a:r>
          </a:p>
          <a:p>
            <a:r>
              <a:rPr lang="en-US" dirty="0" smtClean="0"/>
              <a:t>Continuing discussion to gain agreement on the recommended path forward.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34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SMOG Language </a:t>
            </a:r>
            <a:r>
              <a:rPr lang="en-US" dirty="0"/>
              <a:t>U</a:t>
            </a:r>
            <a:r>
              <a:rPr lang="en-US" dirty="0" smtClean="0"/>
              <a:t>pdate: Instrument Transformer Nameplate Photos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Applies to to new installations of instrument transformers.</a:t>
            </a:r>
          </a:p>
          <a:p>
            <a:r>
              <a:rPr lang="en-US" dirty="0" smtClean="0"/>
              <a:t>Consensus on concept and draft language for exception process to photo where PE provides certification on the nameplate information and some other cleanup.</a:t>
            </a:r>
          </a:p>
          <a:p>
            <a:r>
              <a:rPr lang="en-US" dirty="0" smtClean="0"/>
              <a:t>Agreement to move forward with draft SMOGRR language for WMS review.</a:t>
            </a:r>
          </a:p>
          <a:p>
            <a:r>
              <a:rPr lang="en-US" dirty="0" smtClean="0"/>
              <a:t>Agreement for ERCOT to begin internal process requesting permission to sponsor the SMOGRR.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220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NPRR 949 Implementation </a:t>
            </a:r>
            <a:r>
              <a:rPr lang="en-US" dirty="0"/>
              <a:t>R</a:t>
            </a:r>
            <a:r>
              <a:rPr lang="en-US" dirty="0" smtClean="0"/>
              <a:t>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Goes into effect 1/1/2023.</a:t>
            </a:r>
          </a:p>
          <a:p>
            <a:r>
              <a:rPr lang="en-US" dirty="0" smtClean="0"/>
              <a:t>All communications for EPS meters from ERCOT to the TDSPs over the WAN (wide area network) connection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15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Nodal Pricing on Charging </a:t>
            </a:r>
            <a:r>
              <a:rPr lang="en-US" dirty="0"/>
              <a:t>E</a:t>
            </a:r>
            <a:r>
              <a:rPr lang="en-US" dirty="0" smtClean="0"/>
              <a:t>nergy for Energy </a:t>
            </a:r>
            <a:r>
              <a:rPr lang="en-US" dirty="0"/>
              <a:t>S</a:t>
            </a:r>
            <a:r>
              <a:rPr lang="en-US" dirty="0" smtClean="0"/>
              <a:t>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Goes in conjunction with market changes for nodal pricing of Settlement Only generators.</a:t>
            </a:r>
          </a:p>
          <a:p>
            <a:r>
              <a:rPr lang="en-US" dirty="0" smtClean="0"/>
              <a:t>Requires metering of charging energy separate from other loads.</a:t>
            </a:r>
          </a:p>
          <a:p>
            <a:r>
              <a:rPr lang="en-US" dirty="0" smtClean="0"/>
              <a:t>Possible use of TDSP read meters to support implementation – further discussion needed.</a:t>
            </a:r>
          </a:p>
          <a:p>
            <a:r>
              <a:rPr lang="en-US" dirty="0" smtClean="0"/>
              <a:t>Distribution losses created by charging an ESR connected to a DSP system:</a:t>
            </a:r>
          </a:p>
          <a:p>
            <a:pPr marL="971550" lvl="1" indent="-514350">
              <a:buFont typeface="+mj-lt"/>
              <a:buAutoNum type="romanUcPeriod"/>
            </a:pPr>
            <a:r>
              <a:rPr lang="en-US" dirty="0" smtClean="0"/>
              <a:t>WSL increases transformation and line losses that are captured by NOIE boundary metering points.</a:t>
            </a:r>
          </a:p>
          <a:p>
            <a:pPr marL="971550" lvl="1" indent="-514350">
              <a:buFont typeface="+mj-lt"/>
              <a:buAutoNum type="romanUcPeriod"/>
            </a:pPr>
            <a:r>
              <a:rPr lang="en-US" dirty="0" smtClean="0"/>
              <a:t>Should WSL account for distribution system losses?  Further discussion needed.</a:t>
            </a:r>
          </a:p>
        </p:txBody>
      </p:sp>
    </p:spTree>
    <p:extLst>
      <p:ext uri="{BB962C8B-B14F-4D97-AF65-F5344CB8AC3E}">
        <p14:creationId xmlns:p14="http://schemas.microsoft.com/office/powerpoint/2010/main" val="354064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Meetings </a:t>
            </a:r>
            <a:r>
              <a:rPr lang="en-US" dirty="0"/>
              <a:t>S</a:t>
            </a:r>
            <a:r>
              <a:rPr lang="en-US" dirty="0" smtClean="0"/>
              <a:t>cheduled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August 18</a:t>
            </a:r>
            <a:r>
              <a:rPr lang="en-US" baseline="30000" dirty="0" smtClean="0"/>
              <a:t>th</a:t>
            </a:r>
            <a:r>
              <a:rPr lang="en-US" dirty="0" smtClean="0"/>
              <a:t> – 9:00 am – 3:00 pm</a:t>
            </a:r>
          </a:p>
          <a:p>
            <a:r>
              <a:rPr lang="en-US" dirty="0" smtClean="0"/>
              <a:t>September 15</a:t>
            </a:r>
            <a:r>
              <a:rPr lang="en-US" baseline="30000" dirty="0" smtClean="0"/>
              <a:t>th</a:t>
            </a:r>
            <a:r>
              <a:rPr lang="en-US" dirty="0" smtClean="0"/>
              <a:t> – 9:00 am – 3:00 pm</a:t>
            </a:r>
          </a:p>
          <a:p>
            <a:r>
              <a:rPr lang="en-US" dirty="0" smtClean="0"/>
              <a:t>Note:  Meetings could end early.  Just giving ample time for SMOGRR discussions around NPRR 1020 implementation.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179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e9c0b8d7-bdb4-4fd3-b62a-f50327aaefce" origin="userSelected">
  <element uid="50c31824-0780-4910-87d1-eaaffd182d42" value=""/>
</sisl>
</file>

<file path=customXml/itemProps1.xml><?xml version="1.0" encoding="utf-8"?>
<ds:datastoreItem xmlns:ds="http://schemas.openxmlformats.org/officeDocument/2006/customXml" ds:itemID="{C9859952-257F-444C-8CC8-447F0739023B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394</TotalTime>
  <Words>324</Words>
  <Application>Microsoft Office PowerPoint</Application>
  <PresentationFormat>On-screen Show (4:3)</PresentationFormat>
  <Paragraphs>37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Garamond</vt:lpstr>
      <vt:lpstr>Organic</vt:lpstr>
      <vt:lpstr>MWG Update to WMS</vt:lpstr>
      <vt:lpstr>NPRR 1020</vt:lpstr>
      <vt:lpstr>Line Loss Compensation Requirements</vt:lpstr>
      <vt:lpstr>SMOG Language Update: Instrument Transformer Nameplate Photos</vt:lpstr>
      <vt:lpstr>NPRR 949 Implementation Reminder</vt:lpstr>
      <vt:lpstr>Nodal Pricing on Charging Energy for Energy Storage</vt:lpstr>
      <vt:lpstr>Upcoming Meetings Scheduled</vt:lpstr>
    </vt:vector>
  </TitlesOfParts>
  <Company>American Electric Power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Kielty</dc:creator>
  <cp:keywords/>
  <cp:lastModifiedBy>s192258</cp:lastModifiedBy>
  <cp:revision>20</cp:revision>
  <dcterms:created xsi:type="dcterms:W3CDTF">2017-03-03T19:19:36Z</dcterms:created>
  <dcterms:modified xsi:type="dcterms:W3CDTF">2020-08-03T21:26:36Z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1b8e043c-349f-40c5-b74c-6f55658f4fe7</vt:lpwstr>
  </property>
  <property fmtid="{D5CDD505-2E9C-101B-9397-08002B2CF9AE}" pid="3" name="bjSaver">
    <vt:lpwstr>MXadodMbwZUD0l7DkhUI9+xqnWRHB1f7</vt:lpwstr>
  </property>
  <property fmtid="{D5CDD505-2E9C-101B-9397-08002B2CF9AE}" pid="4" name="bjDocumentLabelXML">
    <vt:lpwstr>&lt;?xml version="1.0" encoding="us-ascii"?&gt;&lt;sisl xmlns:xsi="http://www.w3.org/2001/XMLSchema-instance" xmlns:xsd="http://www.w3.org/2001/XMLSchema" sislVersion="0" policy="e9c0b8d7-bdb4-4fd3-b62a-f50327aaefce" origin="userSelected" xmlns="http://www.boldonj</vt:lpwstr>
  </property>
  <property fmtid="{D5CDD505-2E9C-101B-9397-08002B2CF9AE}" pid="5" name="bjDocumentLabelXML-0">
    <vt:lpwstr>ames.com/2008/01/sie/internal/label"&gt;&lt;element uid="50c31824-0780-4910-87d1-eaaffd182d42" value="" /&gt;&lt;/sisl&gt;</vt:lpwstr>
  </property>
  <property fmtid="{D5CDD505-2E9C-101B-9397-08002B2CF9AE}" pid="6" name="bjDocumentSecurityLabel">
    <vt:lpwstr>AEP Internal</vt:lpwstr>
  </property>
</Properties>
</file>