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303" r:id="rId3"/>
    <p:sldId id="318" r:id="rId4"/>
    <p:sldId id="320" r:id="rId5"/>
    <p:sldId id="322" r:id="rId6"/>
    <p:sldId id="323" r:id="rId7"/>
    <p:sldId id="324" r:id="rId8"/>
    <p:sldId id="32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573" autoAdjust="0"/>
  </p:normalViewPr>
  <p:slideViewPr>
    <p:cSldViewPr showGuides="1">
      <p:cViewPr varScale="1">
        <p:scale>
          <a:sx n="113" d="100"/>
          <a:sy n="113" d="100"/>
        </p:scale>
        <p:origin x="22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00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69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80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70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30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37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15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4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2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0"/>
            <a:ext cx="247396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6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28" y="5909898"/>
            <a:ext cx="942109" cy="50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reedy@potomaceconomic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92897/Constraints_Not_Activated_in_SCED_CMWG_011320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447800"/>
            <a:ext cx="55537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Activating Constraints: A recommendation from the 2019 State of the Market Report </a:t>
            </a:r>
          </a:p>
          <a:p>
            <a:r>
              <a:rPr lang="en-US" sz="2000" b="1" dirty="0" smtClean="0"/>
              <a:t>by the Independent Market Monitor (IMM) </a:t>
            </a:r>
          </a:p>
          <a:p>
            <a:endParaRPr lang="en-US" sz="2000" b="1" dirty="0" smtClean="0"/>
          </a:p>
          <a:p>
            <a:endParaRPr lang="en-US" b="1" dirty="0" smtClean="0"/>
          </a:p>
          <a:p>
            <a:r>
              <a:rPr lang="en-US" i="1" dirty="0" smtClean="0"/>
              <a:t>Carrie </a:t>
            </a:r>
            <a:r>
              <a:rPr lang="en-US" i="1" dirty="0" err="1" smtClean="0"/>
              <a:t>Bivens</a:t>
            </a:r>
            <a:endParaRPr lang="en-US" i="1" dirty="0" smtClean="0"/>
          </a:p>
          <a:p>
            <a:r>
              <a:rPr lang="en-US" i="1" dirty="0" smtClean="0"/>
              <a:t>ERCOT IMM Director</a:t>
            </a:r>
          </a:p>
          <a:p>
            <a:r>
              <a:rPr lang="en-US" i="1" dirty="0" smtClean="0">
                <a:hlinkClick r:id="rId3"/>
              </a:rPr>
              <a:t>cbivens@potomaceconomics.com</a:t>
            </a:r>
            <a:r>
              <a:rPr lang="en-US" i="1" dirty="0" smtClean="0"/>
              <a:t> </a:t>
            </a:r>
            <a:endParaRPr lang="en-US" i="1" dirty="0"/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Wholesale Market Subcommittee</a:t>
            </a:r>
          </a:p>
          <a:p>
            <a:endParaRPr lang="en-US" dirty="0"/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August 5,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State of the Market Recommendation No.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72" y="1143000"/>
            <a:ext cx="8523928" cy="48532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Eliminate the “2% rule” and price all congestion in real-time regardless of generation impact</a:t>
            </a: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62200" y="2036564"/>
            <a:ext cx="46482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Contingency constraints are only activated if the following conditions are met: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Above Loading Threshold: </a:t>
            </a:r>
            <a:r>
              <a:rPr lang="en-US" sz="1400" dirty="0"/>
              <a:t>loaded at 98% of Emergency Limit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Shift Factors Available: </a:t>
            </a:r>
            <a:r>
              <a:rPr lang="en-US" sz="1400" dirty="0">
                <a:solidFill>
                  <a:srgbClr val="FF0000"/>
                </a:solidFill>
              </a:rPr>
              <a:t>there exists a Resource Shift Factor ≥ 2% (absolute value)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Not Redundant: </a:t>
            </a:r>
            <a:r>
              <a:rPr lang="en-US" sz="1400" dirty="0"/>
              <a:t>a similar constraint is not already activated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3935254"/>
            <a:ext cx="403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</a:t>
            </a:r>
            <a:r>
              <a:rPr lang="en-US" sz="1000" dirty="0" smtClean="0">
                <a:hlinkClick r:id="rId3"/>
              </a:rPr>
              <a:t>January 2020 CMWG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271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72" y="1143000"/>
            <a:ext cx="8523928" cy="4853233"/>
          </a:xfrm>
        </p:spPr>
        <p:txBody>
          <a:bodyPr/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Prices matter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</a:rPr>
              <a:t>Locational pricing is central to efficient electricity markets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</a:rPr>
              <a:t>Whether a resource can move or not is not relevant to whether a constraint should be priced, even under outage conditions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</a:rPr>
              <a:t>The market can respond to signals – market designers need not define in advance the nature of this response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8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72" y="1143000"/>
            <a:ext cx="8523928" cy="4853233"/>
          </a:xfrm>
        </p:spPr>
        <p:txBody>
          <a:bodyPr/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Prices matter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Locational pricing is central to efficient electricity markets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Whether a resource can move or not is not relevant to whether a constraint should be priced, even under outage conditions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market can respond to signals – market designers need not define in advance the nature of this response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Out-of-market actions should be avoided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72" y="1143000"/>
            <a:ext cx="8523928" cy="4853233"/>
          </a:xfrm>
        </p:spPr>
        <p:txBody>
          <a:bodyPr/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Prices matter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Locational pricing is central to efficient electricity markets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Whether a resource can move or not is not relevant to whether a constraint should be priced, even under outage conditions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market can respond to signals – market designers need not define in advance the nature of this response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Out-of-market actions should be avoided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Load cost overall does not increase when the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CRR market is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efficient 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</a:rPr>
              <a:t>If real-time congestion rent   , DAM congestion rent will rise, therefore CRR revenue </a:t>
            </a:r>
          </a:p>
          <a:p>
            <a:pPr marL="342900" lvl="1" indent="0"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3242732" y="3369734"/>
            <a:ext cx="76200" cy="15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8001000" y="3371566"/>
            <a:ext cx="76200" cy="15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72" y="1143000"/>
            <a:ext cx="8523928" cy="4853233"/>
          </a:xfrm>
        </p:spPr>
        <p:txBody>
          <a:bodyPr/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Prices matter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Locational pricing is central to efficient electricity markets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Whether a resource can move or not is not relevant to whether a constraint should be priced, even under outage conditions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market can respond to signals – market designers need not define in advance the nature of this response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Out-of-market actions should be avoided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Load cost overall does not increase when the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CRR market is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efficient 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 real-time congestion rent   , DAM congestion rent will rise, therefore CRR revenue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Difference in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congestion rules is a source of day-ahead/real-time price divergence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</a:rPr>
              <a:t>Windfall for virtual bidders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</a:rPr>
              <a:t>For the top twenty constraints ERCOT studies, all were binding or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</a:rPr>
              <a:t>ould be binding in DAM given the radial constraint logic</a:t>
            </a:r>
          </a:p>
          <a:p>
            <a:pPr marL="342900" lvl="1" indent="0"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3242732" y="3369734"/>
            <a:ext cx="76200" cy="15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8001000" y="3371566"/>
            <a:ext cx="76200" cy="15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7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72" y="1143000"/>
            <a:ext cx="8523928" cy="4853233"/>
          </a:xfrm>
        </p:spPr>
        <p:txBody>
          <a:bodyPr/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Prices matter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Locational pricing is central to efficient electricity markets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Whether a resource can move or not is not relevant to whether a constraint should be priced, even under outage conditions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market can respond to signals – market designers need not define in advance the nature of this response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Out-of-market actions should be avoided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Load cost overall does not increase when the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CRR market is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efficient 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 real-time congestion rent   , DAM congestion rent will rise, therefore CRR revenue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Difference in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congestion rules is a source of day-ahead/real-time price divergence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Windfall for virtual bidders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 the top twenty constraints ERCOT studies, all were binding or </a:t>
            </a:r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ould be binding in DAM given the radial constraint logic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Many of the other markets have lower constraint thresholds or are in the process of lowering them</a:t>
            </a:r>
          </a:p>
          <a:p>
            <a:pPr marL="342900" lvl="1" indent="0"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3242732" y="3369734"/>
            <a:ext cx="76200" cy="15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8001000" y="3371566"/>
            <a:ext cx="76200" cy="15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3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579</Words>
  <Application>Microsoft Office PowerPoint</Application>
  <PresentationFormat>On-screen Show (4:3)</PresentationFormat>
  <Paragraphs>78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Verdana</vt:lpstr>
      <vt:lpstr>Wingdings</vt:lpstr>
      <vt:lpstr>1_Custom Design</vt:lpstr>
      <vt:lpstr>Inside pages</vt:lpstr>
      <vt:lpstr>PowerPoint Presentation</vt:lpstr>
      <vt:lpstr>2019 State of the Market Recommendation No. 2</vt:lpstr>
      <vt:lpstr>Principles</vt:lpstr>
      <vt:lpstr>Principles</vt:lpstr>
      <vt:lpstr>Principles</vt:lpstr>
      <vt:lpstr>Principles</vt:lpstr>
      <vt:lpstr>Principles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2020-06-01T18:00:08Z</dcterms:created>
  <dcterms:modified xsi:type="dcterms:W3CDTF">2020-08-03T17:28:04Z</dcterms:modified>
</cp:coreProperties>
</file>