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6"/>
  </p:notesMasterIdLst>
  <p:handoutMasterIdLst>
    <p:handoutMasterId r:id="rId17"/>
  </p:handoutMasterIdLst>
  <p:sldIdLst>
    <p:sldId id="260" r:id="rId7"/>
    <p:sldId id="282" r:id="rId8"/>
    <p:sldId id="283" r:id="rId9"/>
    <p:sldId id="333" r:id="rId10"/>
    <p:sldId id="331" r:id="rId11"/>
    <p:sldId id="338" r:id="rId12"/>
    <p:sldId id="337" r:id="rId13"/>
    <p:sldId id="330" r:id="rId14"/>
    <p:sldId id="336"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A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46" autoAdjust="0"/>
    <p:restoredTop sz="74047" autoAdjust="0"/>
  </p:normalViewPr>
  <p:slideViewPr>
    <p:cSldViewPr showGuides="1">
      <p:cViewPr varScale="1">
        <p:scale>
          <a:sx n="86" d="100"/>
          <a:sy n="86" d="100"/>
        </p:scale>
        <p:origin x="2364" y="8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charts/_rels/chart1.xml.rels><?xml version="1.0" encoding="UTF-8" standalone="yes"?>
<Relationships xmlns="http://schemas.openxmlformats.org/package/2006/relationships"><Relationship Id="rId3" Type="http://schemas.openxmlformats.org/officeDocument/2006/relationships/oleObject" Target="file:///\\ercot.com\Business\MarketOperationsSupport\jchen\Study\CMWG\2020_08\RENA_May_2020.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ercot.com\Business\MarketOperationsSupport\jchen\Study\CMWG\2020_08\RENA_May_2020.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ercot.com\Business\MarketOperationsSupport\jchen\Study\CMWG\2020_08\052020_crrba.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ercot.com\Business\MarketOperationsSupport\jchen\Study\CMWG\2020_08\052020_crrba.xlsx"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a:t>Monthly RENA</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Monthly!$Q$2</c:f>
              <c:strCache>
                <c:ptCount val="1"/>
                <c:pt idx="0">
                  <c:v>RENA</c:v>
                </c:pt>
              </c:strCache>
            </c:strRef>
          </c:tx>
          <c:spPr>
            <a:solidFill>
              <a:schemeClr val="accent1"/>
            </a:solidFill>
            <a:ln>
              <a:noFill/>
            </a:ln>
            <a:effectLst/>
          </c:spPr>
          <c:invertIfNegative val="0"/>
          <c:dPt>
            <c:idx val="24"/>
            <c:invertIfNegative val="0"/>
            <c:bubble3D val="0"/>
            <c:spPr>
              <a:solidFill>
                <a:srgbClr val="FFC000"/>
              </a:solidFill>
              <a:ln>
                <a:noFill/>
              </a:ln>
              <a:effectLst/>
            </c:spPr>
          </c:dPt>
          <c:cat>
            <c:strRef>
              <c:f>Monthly!$P$3:$P$27</c:f>
              <c:strCache>
                <c:ptCount val="25"/>
                <c:pt idx="0">
                  <c:v>2018_5</c:v>
                </c:pt>
                <c:pt idx="1">
                  <c:v>2018_6</c:v>
                </c:pt>
                <c:pt idx="2">
                  <c:v>2018_7</c:v>
                </c:pt>
                <c:pt idx="3">
                  <c:v>2018_8</c:v>
                </c:pt>
                <c:pt idx="4">
                  <c:v>2018_9</c:v>
                </c:pt>
                <c:pt idx="5">
                  <c:v>2018_10</c:v>
                </c:pt>
                <c:pt idx="6">
                  <c:v>2018_11</c:v>
                </c:pt>
                <c:pt idx="7">
                  <c:v>2018_12</c:v>
                </c:pt>
                <c:pt idx="8">
                  <c:v>2019_1</c:v>
                </c:pt>
                <c:pt idx="9">
                  <c:v>2019_2</c:v>
                </c:pt>
                <c:pt idx="10">
                  <c:v>2019_3</c:v>
                </c:pt>
                <c:pt idx="11">
                  <c:v>2019_4</c:v>
                </c:pt>
                <c:pt idx="12">
                  <c:v>2019_5</c:v>
                </c:pt>
                <c:pt idx="13">
                  <c:v>2019_6</c:v>
                </c:pt>
                <c:pt idx="14">
                  <c:v>2019_7</c:v>
                </c:pt>
                <c:pt idx="15">
                  <c:v>2019_8</c:v>
                </c:pt>
                <c:pt idx="16">
                  <c:v>2019_9</c:v>
                </c:pt>
                <c:pt idx="17">
                  <c:v>2019_10</c:v>
                </c:pt>
                <c:pt idx="18">
                  <c:v>2019_11</c:v>
                </c:pt>
                <c:pt idx="19">
                  <c:v>2019_12</c:v>
                </c:pt>
                <c:pt idx="20">
                  <c:v>2020_1</c:v>
                </c:pt>
                <c:pt idx="21">
                  <c:v>2020_2</c:v>
                </c:pt>
                <c:pt idx="22">
                  <c:v>2020_3</c:v>
                </c:pt>
                <c:pt idx="23">
                  <c:v>2020_4</c:v>
                </c:pt>
                <c:pt idx="24">
                  <c:v>2020_5</c:v>
                </c:pt>
              </c:strCache>
            </c:strRef>
          </c:cat>
          <c:val>
            <c:numRef>
              <c:f>Monthly!$Q$3:$Q$27</c:f>
              <c:numCache>
                <c:formatCode>General</c:formatCode>
                <c:ptCount val="25"/>
                <c:pt idx="0">
                  <c:v>19255110.18</c:v>
                </c:pt>
                <c:pt idx="1">
                  <c:v>30282841.980000004</c:v>
                </c:pt>
                <c:pt idx="2">
                  <c:v>8971407.8199999984</c:v>
                </c:pt>
                <c:pt idx="3">
                  <c:v>12603966.110000003</c:v>
                </c:pt>
                <c:pt idx="4">
                  <c:v>6873637.7500000009</c:v>
                </c:pt>
                <c:pt idx="5">
                  <c:v>11345542.899999997</c:v>
                </c:pt>
                <c:pt idx="6">
                  <c:v>334035.31000000029</c:v>
                </c:pt>
                <c:pt idx="7">
                  <c:v>6944336.96</c:v>
                </c:pt>
                <c:pt idx="8">
                  <c:v>2058297.53</c:v>
                </c:pt>
                <c:pt idx="9">
                  <c:v>3727816.2199999997</c:v>
                </c:pt>
                <c:pt idx="10">
                  <c:v>13403094.869999999</c:v>
                </c:pt>
                <c:pt idx="11">
                  <c:v>8685081.620000001</c:v>
                </c:pt>
                <c:pt idx="12">
                  <c:v>5757657.9299999997</c:v>
                </c:pt>
                <c:pt idx="13">
                  <c:v>1258274.4200000002</c:v>
                </c:pt>
                <c:pt idx="14">
                  <c:v>889736.46000000008</c:v>
                </c:pt>
                <c:pt idx="15">
                  <c:v>2689013.3</c:v>
                </c:pt>
                <c:pt idx="16">
                  <c:v>6604.220000000525</c:v>
                </c:pt>
                <c:pt idx="17">
                  <c:v>5782558.400000005</c:v>
                </c:pt>
                <c:pt idx="18">
                  <c:v>-5054952.3899999987</c:v>
                </c:pt>
                <c:pt idx="19">
                  <c:v>9942188.320000004</c:v>
                </c:pt>
                <c:pt idx="20">
                  <c:v>6446420.0099999998</c:v>
                </c:pt>
                <c:pt idx="21">
                  <c:v>7431714.330000001</c:v>
                </c:pt>
                <c:pt idx="22">
                  <c:v>26860377.170000006</c:v>
                </c:pt>
                <c:pt idx="23">
                  <c:v>2778191.2600000002</c:v>
                </c:pt>
                <c:pt idx="24">
                  <c:v>14181876.799999999</c:v>
                </c:pt>
              </c:numCache>
            </c:numRef>
          </c:val>
        </c:ser>
        <c:dLbls>
          <c:showLegendKey val="0"/>
          <c:showVal val="0"/>
          <c:showCatName val="0"/>
          <c:showSerName val="0"/>
          <c:showPercent val="0"/>
          <c:showBubbleSize val="0"/>
        </c:dLbls>
        <c:gapWidth val="219"/>
        <c:overlap val="-27"/>
        <c:axId val="465245632"/>
        <c:axId val="465246416"/>
      </c:barChart>
      <c:catAx>
        <c:axId val="465245632"/>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65246416"/>
        <c:crosses val="autoZero"/>
        <c:auto val="1"/>
        <c:lblAlgn val="ctr"/>
        <c:lblOffset val="100"/>
        <c:tickLblSkip val="3"/>
        <c:noMultiLvlLbl val="0"/>
      </c:catAx>
      <c:valAx>
        <c:axId val="4652464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65245632"/>
        <c:crosses val="autoZero"/>
        <c:crossBetween val="between"/>
        <c:dispUnits>
          <c:builtInUnit val="millions"/>
          <c:dispUnitsLbl>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1" i="0" baseline="0">
                <a:effectLst/>
              </a:rPr>
              <a:t>Daily RENA vs RT Congestion Rent</a:t>
            </a:r>
            <a:endParaRPr lang="en-US" sz="1400">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areaChart>
        <c:grouping val="standard"/>
        <c:varyColors val="0"/>
        <c:ser>
          <c:idx val="0"/>
          <c:order val="0"/>
          <c:tx>
            <c:strRef>
              <c:f>May_RENA!$I$1</c:f>
              <c:strCache>
                <c:ptCount val="1"/>
                <c:pt idx="0">
                  <c:v>RT Congestion_rent</c:v>
                </c:pt>
              </c:strCache>
            </c:strRef>
          </c:tx>
          <c:spPr>
            <a:solidFill>
              <a:schemeClr val="accent1"/>
            </a:solidFill>
            <a:ln>
              <a:noFill/>
            </a:ln>
            <a:effectLst/>
          </c:spPr>
          <c:cat>
            <c:numRef>
              <c:f>May_RENA!$H$2:$H$32</c:f>
              <c:numCache>
                <c:formatCode>m/d/yyyy</c:formatCode>
                <c:ptCount val="31"/>
                <c:pt idx="0">
                  <c:v>43952</c:v>
                </c:pt>
                <c:pt idx="1">
                  <c:v>43953</c:v>
                </c:pt>
                <c:pt idx="2">
                  <c:v>43954</c:v>
                </c:pt>
                <c:pt idx="3">
                  <c:v>43955</c:v>
                </c:pt>
                <c:pt idx="4">
                  <c:v>43956</c:v>
                </c:pt>
                <c:pt idx="5">
                  <c:v>43957</c:v>
                </c:pt>
                <c:pt idx="6">
                  <c:v>43958</c:v>
                </c:pt>
                <c:pt idx="7">
                  <c:v>43959</c:v>
                </c:pt>
                <c:pt idx="8">
                  <c:v>43960</c:v>
                </c:pt>
                <c:pt idx="9">
                  <c:v>43961</c:v>
                </c:pt>
                <c:pt idx="10">
                  <c:v>43962</c:v>
                </c:pt>
                <c:pt idx="11">
                  <c:v>43963</c:v>
                </c:pt>
                <c:pt idx="12">
                  <c:v>43964</c:v>
                </c:pt>
                <c:pt idx="13">
                  <c:v>43965</c:v>
                </c:pt>
                <c:pt idx="14">
                  <c:v>43966</c:v>
                </c:pt>
                <c:pt idx="15">
                  <c:v>43967</c:v>
                </c:pt>
                <c:pt idx="16">
                  <c:v>43968</c:v>
                </c:pt>
                <c:pt idx="17">
                  <c:v>43969</c:v>
                </c:pt>
                <c:pt idx="18">
                  <c:v>43970</c:v>
                </c:pt>
                <c:pt idx="19">
                  <c:v>43971</c:v>
                </c:pt>
                <c:pt idx="20">
                  <c:v>43972</c:v>
                </c:pt>
                <c:pt idx="21">
                  <c:v>43973</c:v>
                </c:pt>
                <c:pt idx="22">
                  <c:v>43974</c:v>
                </c:pt>
                <c:pt idx="23">
                  <c:v>43975</c:v>
                </c:pt>
                <c:pt idx="24">
                  <c:v>43976</c:v>
                </c:pt>
                <c:pt idx="25">
                  <c:v>43977</c:v>
                </c:pt>
                <c:pt idx="26">
                  <c:v>43978</c:v>
                </c:pt>
                <c:pt idx="27">
                  <c:v>43979</c:v>
                </c:pt>
                <c:pt idx="28">
                  <c:v>43980</c:v>
                </c:pt>
                <c:pt idx="29">
                  <c:v>43981</c:v>
                </c:pt>
                <c:pt idx="30">
                  <c:v>43982</c:v>
                </c:pt>
              </c:numCache>
            </c:numRef>
          </c:cat>
          <c:val>
            <c:numRef>
              <c:f>May_RENA!$I$2:$I$32</c:f>
              <c:numCache>
                <c:formatCode>#,##0.0</c:formatCode>
                <c:ptCount val="31"/>
                <c:pt idx="0">
                  <c:v>11679462.630999999</c:v>
                </c:pt>
                <c:pt idx="1">
                  <c:v>830778.72305000003</c:v>
                </c:pt>
                <c:pt idx="2">
                  <c:v>816605.53260999999</c:v>
                </c:pt>
                <c:pt idx="3">
                  <c:v>1602400.6994</c:v>
                </c:pt>
                <c:pt idx="4">
                  <c:v>4046081.6474000001</c:v>
                </c:pt>
                <c:pt idx="5">
                  <c:v>887014.73624</c:v>
                </c:pt>
                <c:pt idx="6">
                  <c:v>5253166.3332000002</c:v>
                </c:pt>
                <c:pt idx="7">
                  <c:v>24607996.217999998</c:v>
                </c:pt>
                <c:pt idx="8">
                  <c:v>151636.0796</c:v>
                </c:pt>
                <c:pt idx="9">
                  <c:v>125205.24245000001</c:v>
                </c:pt>
                <c:pt idx="10">
                  <c:v>10265609.766000001</c:v>
                </c:pt>
                <c:pt idx="11">
                  <c:v>437794.28993000003</c:v>
                </c:pt>
                <c:pt idx="12">
                  <c:v>4460406.5412999997</c:v>
                </c:pt>
                <c:pt idx="13">
                  <c:v>1166955.5048</c:v>
                </c:pt>
                <c:pt idx="14">
                  <c:v>273353.87004000001</c:v>
                </c:pt>
                <c:pt idx="15">
                  <c:v>26564.037999</c:v>
                </c:pt>
                <c:pt idx="16">
                  <c:v>15889.853177000001</c:v>
                </c:pt>
                <c:pt idx="17">
                  <c:v>221662.69346000001</c:v>
                </c:pt>
                <c:pt idx="18">
                  <c:v>1731726.402</c:v>
                </c:pt>
                <c:pt idx="19">
                  <c:v>579786.73560999997</c:v>
                </c:pt>
                <c:pt idx="20">
                  <c:v>124424.28001</c:v>
                </c:pt>
                <c:pt idx="21">
                  <c:v>248413.48629</c:v>
                </c:pt>
                <c:pt idx="22">
                  <c:v>4473183.8448000001</c:v>
                </c:pt>
                <c:pt idx="23">
                  <c:v>1489422.0504999999</c:v>
                </c:pt>
                <c:pt idx="24">
                  <c:v>160086.30359</c:v>
                </c:pt>
                <c:pt idx="25">
                  <c:v>92873.328834</c:v>
                </c:pt>
                <c:pt idx="26">
                  <c:v>15017.280291999999</c:v>
                </c:pt>
                <c:pt idx="27">
                  <c:v>62817.942855000001</c:v>
                </c:pt>
                <c:pt idx="28">
                  <c:v>16086.294526</c:v>
                </c:pt>
                <c:pt idx="29">
                  <c:v>0</c:v>
                </c:pt>
                <c:pt idx="30">
                  <c:v>4191.6763037000001</c:v>
                </c:pt>
              </c:numCache>
            </c:numRef>
          </c:val>
        </c:ser>
        <c:dLbls>
          <c:showLegendKey val="0"/>
          <c:showVal val="0"/>
          <c:showCatName val="0"/>
          <c:showSerName val="0"/>
          <c:showPercent val="0"/>
          <c:showBubbleSize val="0"/>
        </c:dLbls>
        <c:axId val="435409280"/>
        <c:axId val="435408496"/>
      </c:areaChart>
      <c:barChart>
        <c:barDir val="col"/>
        <c:grouping val="clustered"/>
        <c:varyColors val="0"/>
        <c:ser>
          <c:idx val="1"/>
          <c:order val="1"/>
          <c:tx>
            <c:strRef>
              <c:f>May_RENA!$J$1</c:f>
              <c:strCache>
                <c:ptCount val="1"/>
                <c:pt idx="0">
                  <c:v>RENA</c:v>
                </c:pt>
              </c:strCache>
            </c:strRef>
          </c:tx>
          <c:spPr>
            <a:solidFill>
              <a:schemeClr val="accent2"/>
            </a:solidFill>
            <a:ln>
              <a:noFill/>
            </a:ln>
            <a:effectLst/>
          </c:spPr>
          <c:invertIfNegative val="0"/>
          <c:cat>
            <c:numRef>
              <c:f>May_RENA!$H$2:$H$32</c:f>
              <c:numCache>
                <c:formatCode>m/d/yyyy</c:formatCode>
                <c:ptCount val="31"/>
                <c:pt idx="0">
                  <c:v>43952</c:v>
                </c:pt>
                <c:pt idx="1">
                  <c:v>43953</c:v>
                </c:pt>
                <c:pt idx="2">
                  <c:v>43954</c:v>
                </c:pt>
                <c:pt idx="3">
                  <c:v>43955</c:v>
                </c:pt>
                <c:pt idx="4">
                  <c:v>43956</c:v>
                </c:pt>
                <c:pt idx="5">
                  <c:v>43957</c:v>
                </c:pt>
                <c:pt idx="6">
                  <c:v>43958</c:v>
                </c:pt>
                <c:pt idx="7">
                  <c:v>43959</c:v>
                </c:pt>
                <c:pt idx="8">
                  <c:v>43960</c:v>
                </c:pt>
                <c:pt idx="9">
                  <c:v>43961</c:v>
                </c:pt>
                <c:pt idx="10">
                  <c:v>43962</c:v>
                </c:pt>
                <c:pt idx="11">
                  <c:v>43963</c:v>
                </c:pt>
                <c:pt idx="12">
                  <c:v>43964</c:v>
                </c:pt>
                <c:pt idx="13">
                  <c:v>43965</c:v>
                </c:pt>
                <c:pt idx="14">
                  <c:v>43966</c:v>
                </c:pt>
                <c:pt idx="15">
                  <c:v>43967</c:v>
                </c:pt>
                <c:pt idx="16">
                  <c:v>43968</c:v>
                </c:pt>
                <c:pt idx="17">
                  <c:v>43969</c:v>
                </c:pt>
                <c:pt idx="18">
                  <c:v>43970</c:v>
                </c:pt>
                <c:pt idx="19">
                  <c:v>43971</c:v>
                </c:pt>
                <c:pt idx="20">
                  <c:v>43972</c:v>
                </c:pt>
                <c:pt idx="21">
                  <c:v>43973</c:v>
                </c:pt>
                <c:pt idx="22">
                  <c:v>43974</c:v>
                </c:pt>
                <c:pt idx="23">
                  <c:v>43975</c:v>
                </c:pt>
                <c:pt idx="24">
                  <c:v>43976</c:v>
                </c:pt>
                <c:pt idx="25">
                  <c:v>43977</c:v>
                </c:pt>
                <c:pt idx="26">
                  <c:v>43978</c:v>
                </c:pt>
                <c:pt idx="27">
                  <c:v>43979</c:v>
                </c:pt>
                <c:pt idx="28">
                  <c:v>43980</c:v>
                </c:pt>
                <c:pt idx="29">
                  <c:v>43981</c:v>
                </c:pt>
                <c:pt idx="30">
                  <c:v>43982</c:v>
                </c:pt>
              </c:numCache>
            </c:numRef>
          </c:cat>
          <c:val>
            <c:numRef>
              <c:f>May_RENA!$J$2:$J$32</c:f>
              <c:numCache>
                <c:formatCode>#,##0.0</c:formatCode>
                <c:ptCount val="31"/>
                <c:pt idx="0">
                  <c:v>7443987.2300000004</c:v>
                </c:pt>
                <c:pt idx="1">
                  <c:v>-46865.14</c:v>
                </c:pt>
                <c:pt idx="2">
                  <c:v>20573.59</c:v>
                </c:pt>
                <c:pt idx="3">
                  <c:v>144819.16</c:v>
                </c:pt>
                <c:pt idx="4">
                  <c:v>487739.53</c:v>
                </c:pt>
                <c:pt idx="5">
                  <c:v>50830.080000000002</c:v>
                </c:pt>
                <c:pt idx="6">
                  <c:v>411408.04</c:v>
                </c:pt>
                <c:pt idx="7">
                  <c:v>863930.68</c:v>
                </c:pt>
                <c:pt idx="8">
                  <c:v>21034.12</c:v>
                </c:pt>
                <c:pt idx="9">
                  <c:v>12648.41</c:v>
                </c:pt>
                <c:pt idx="10">
                  <c:v>4154893.2</c:v>
                </c:pt>
                <c:pt idx="11">
                  <c:v>70231.91</c:v>
                </c:pt>
                <c:pt idx="12">
                  <c:v>474385.1</c:v>
                </c:pt>
                <c:pt idx="13">
                  <c:v>109351.07</c:v>
                </c:pt>
                <c:pt idx="14">
                  <c:v>-52716.35</c:v>
                </c:pt>
                <c:pt idx="15">
                  <c:v>11358.29</c:v>
                </c:pt>
                <c:pt idx="16">
                  <c:v>-1553.55</c:v>
                </c:pt>
                <c:pt idx="17">
                  <c:v>30763.88</c:v>
                </c:pt>
                <c:pt idx="18">
                  <c:v>-58228.56</c:v>
                </c:pt>
                <c:pt idx="19">
                  <c:v>74177.67</c:v>
                </c:pt>
                <c:pt idx="20">
                  <c:v>-16092.94</c:v>
                </c:pt>
                <c:pt idx="21">
                  <c:v>-86804.78</c:v>
                </c:pt>
                <c:pt idx="22">
                  <c:v>144120.01999999999</c:v>
                </c:pt>
                <c:pt idx="23">
                  <c:v>-33219.56</c:v>
                </c:pt>
                <c:pt idx="24">
                  <c:v>-39900.85</c:v>
                </c:pt>
                <c:pt idx="25">
                  <c:v>3667.88</c:v>
                </c:pt>
                <c:pt idx="26">
                  <c:v>2981.39</c:v>
                </c:pt>
                <c:pt idx="27">
                  <c:v>-16117.09</c:v>
                </c:pt>
                <c:pt idx="28">
                  <c:v>323.67</c:v>
                </c:pt>
                <c:pt idx="29">
                  <c:v>10.43</c:v>
                </c:pt>
                <c:pt idx="30">
                  <c:v>140.27000000000001</c:v>
                </c:pt>
              </c:numCache>
            </c:numRef>
          </c:val>
        </c:ser>
        <c:dLbls>
          <c:showLegendKey val="0"/>
          <c:showVal val="0"/>
          <c:showCatName val="0"/>
          <c:showSerName val="0"/>
          <c:showPercent val="0"/>
          <c:showBubbleSize val="0"/>
        </c:dLbls>
        <c:gapWidth val="219"/>
        <c:overlap val="-27"/>
        <c:axId val="435406928"/>
        <c:axId val="435407712"/>
      </c:barChart>
      <c:catAx>
        <c:axId val="435406928"/>
        <c:scaling>
          <c:orientation val="minMax"/>
        </c:scaling>
        <c:delete val="0"/>
        <c:axPos val="b"/>
        <c:numFmt formatCode="m/d/yyyy" sourceLinked="1"/>
        <c:majorTickMark val="out"/>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35407712"/>
        <c:crosses val="autoZero"/>
        <c:auto val="0"/>
        <c:lblAlgn val="ctr"/>
        <c:lblOffset val="100"/>
        <c:tickLblSkip val="5"/>
        <c:tickMarkSkip val="5"/>
        <c:noMultiLvlLbl val="0"/>
      </c:catAx>
      <c:valAx>
        <c:axId val="435407712"/>
        <c:scaling>
          <c:orientation val="minMax"/>
          <c:max val="8000000"/>
          <c:min val="-50000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35406928"/>
        <c:crosses val="autoZero"/>
        <c:crossBetween val="between"/>
        <c:dispUnits>
          <c:builtInUnit val="millions"/>
          <c:dispUnitsLbl>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valAx>
        <c:axId val="435408496"/>
        <c:scaling>
          <c:orientation val="minMax"/>
          <c:max val="40000000"/>
          <c:min val="-2500000"/>
        </c:scaling>
        <c:delete val="0"/>
        <c:axPos val="r"/>
        <c:numFmt formatCode="#,##0.0" sourceLinked="1"/>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35409280"/>
        <c:crosses val="max"/>
        <c:crossBetween val="between"/>
        <c:dispUnits>
          <c:builtInUnit val="millions"/>
          <c:dispUnitsLbl>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dateAx>
        <c:axId val="435409280"/>
        <c:scaling>
          <c:orientation val="minMax"/>
        </c:scaling>
        <c:delete val="1"/>
        <c:axPos val="b"/>
        <c:numFmt formatCode="m/d/yyyy" sourceLinked="1"/>
        <c:majorTickMark val="out"/>
        <c:minorTickMark val="none"/>
        <c:tickLblPos val="nextTo"/>
        <c:crossAx val="435408496"/>
        <c:crosses val="autoZero"/>
        <c:auto val="1"/>
        <c:lblOffset val="100"/>
        <c:baseTimeUnit val="days"/>
      </c:date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1" i="0" baseline="0">
                <a:effectLst/>
              </a:rPr>
              <a:t>Estimated DAM oversold vs RENA</a:t>
            </a:r>
            <a:endParaRPr lang="en-US" sz="1400">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May_RENA!$J$1</c:f>
              <c:strCache>
                <c:ptCount val="1"/>
                <c:pt idx="0">
                  <c:v>RENA</c:v>
                </c:pt>
              </c:strCache>
            </c:strRef>
          </c:tx>
          <c:spPr>
            <a:solidFill>
              <a:schemeClr val="accent1"/>
            </a:solidFill>
            <a:ln>
              <a:noFill/>
            </a:ln>
            <a:effectLst/>
          </c:spPr>
          <c:invertIfNegative val="0"/>
          <c:cat>
            <c:numRef>
              <c:f>May_RENA!$H$2:$H$32</c:f>
              <c:numCache>
                <c:formatCode>m/d/yyyy</c:formatCode>
                <c:ptCount val="31"/>
                <c:pt idx="0">
                  <c:v>43952</c:v>
                </c:pt>
                <c:pt idx="1">
                  <c:v>43953</c:v>
                </c:pt>
                <c:pt idx="2">
                  <c:v>43954</c:v>
                </c:pt>
                <c:pt idx="3">
                  <c:v>43955</c:v>
                </c:pt>
                <c:pt idx="4">
                  <c:v>43956</c:v>
                </c:pt>
                <c:pt idx="5">
                  <c:v>43957</c:v>
                </c:pt>
                <c:pt idx="6">
                  <c:v>43958</c:v>
                </c:pt>
                <c:pt idx="7">
                  <c:v>43959</c:v>
                </c:pt>
                <c:pt idx="8">
                  <c:v>43960</c:v>
                </c:pt>
                <c:pt idx="9">
                  <c:v>43961</c:v>
                </c:pt>
                <c:pt idx="10">
                  <c:v>43962</c:v>
                </c:pt>
                <c:pt idx="11">
                  <c:v>43963</c:v>
                </c:pt>
                <c:pt idx="12">
                  <c:v>43964</c:v>
                </c:pt>
                <c:pt idx="13">
                  <c:v>43965</c:v>
                </c:pt>
                <c:pt idx="14">
                  <c:v>43966</c:v>
                </c:pt>
                <c:pt idx="15">
                  <c:v>43967</c:v>
                </c:pt>
                <c:pt idx="16">
                  <c:v>43968</c:v>
                </c:pt>
                <c:pt idx="17">
                  <c:v>43969</c:v>
                </c:pt>
                <c:pt idx="18">
                  <c:v>43970</c:v>
                </c:pt>
                <c:pt idx="19">
                  <c:v>43971</c:v>
                </c:pt>
                <c:pt idx="20">
                  <c:v>43972</c:v>
                </c:pt>
                <c:pt idx="21">
                  <c:v>43973</c:v>
                </c:pt>
                <c:pt idx="22">
                  <c:v>43974</c:v>
                </c:pt>
                <c:pt idx="23">
                  <c:v>43975</c:v>
                </c:pt>
                <c:pt idx="24">
                  <c:v>43976</c:v>
                </c:pt>
                <c:pt idx="25">
                  <c:v>43977</c:v>
                </c:pt>
                <c:pt idx="26">
                  <c:v>43978</c:v>
                </c:pt>
                <c:pt idx="27">
                  <c:v>43979</c:v>
                </c:pt>
                <c:pt idx="28">
                  <c:v>43980</c:v>
                </c:pt>
                <c:pt idx="29">
                  <c:v>43981</c:v>
                </c:pt>
                <c:pt idx="30">
                  <c:v>43982</c:v>
                </c:pt>
              </c:numCache>
            </c:numRef>
          </c:cat>
          <c:val>
            <c:numRef>
              <c:f>May_RENA!$J$2:$J$31</c:f>
              <c:numCache>
                <c:formatCode>#,##0.0</c:formatCode>
                <c:ptCount val="30"/>
                <c:pt idx="0">
                  <c:v>7443987.2300000004</c:v>
                </c:pt>
                <c:pt idx="1">
                  <c:v>-46865.14</c:v>
                </c:pt>
                <c:pt idx="2">
                  <c:v>20573.59</c:v>
                </c:pt>
                <c:pt idx="3">
                  <c:v>144819.16</c:v>
                </c:pt>
                <c:pt idx="4">
                  <c:v>487739.53</c:v>
                </c:pt>
                <c:pt idx="5">
                  <c:v>50830.080000000002</c:v>
                </c:pt>
                <c:pt idx="6">
                  <c:v>411408.04</c:v>
                </c:pt>
                <c:pt idx="7">
                  <c:v>863930.68</c:v>
                </c:pt>
                <c:pt idx="8">
                  <c:v>21034.12</c:v>
                </c:pt>
                <c:pt idx="9">
                  <c:v>12648.41</c:v>
                </c:pt>
                <c:pt idx="10">
                  <c:v>4154893.2</c:v>
                </c:pt>
                <c:pt idx="11">
                  <c:v>70231.91</c:v>
                </c:pt>
                <c:pt idx="12">
                  <c:v>474385.1</c:v>
                </c:pt>
                <c:pt idx="13">
                  <c:v>109351.07</c:v>
                </c:pt>
                <c:pt idx="14">
                  <c:v>-52716.35</c:v>
                </c:pt>
                <c:pt idx="15">
                  <c:v>11358.29</c:v>
                </c:pt>
                <c:pt idx="16">
                  <c:v>-1553.55</c:v>
                </c:pt>
                <c:pt idx="17">
                  <c:v>30763.88</c:v>
                </c:pt>
                <c:pt idx="18">
                  <c:v>-58228.56</c:v>
                </c:pt>
                <c:pt idx="19">
                  <c:v>74177.67</c:v>
                </c:pt>
                <c:pt idx="20">
                  <c:v>-16092.94</c:v>
                </c:pt>
                <c:pt idx="21">
                  <c:v>-86804.78</c:v>
                </c:pt>
                <c:pt idx="22">
                  <c:v>144120.01999999999</c:v>
                </c:pt>
                <c:pt idx="23">
                  <c:v>-33219.56</c:v>
                </c:pt>
                <c:pt idx="24">
                  <c:v>-39900.85</c:v>
                </c:pt>
                <c:pt idx="25">
                  <c:v>3667.88</c:v>
                </c:pt>
                <c:pt idx="26">
                  <c:v>2981.39</c:v>
                </c:pt>
                <c:pt idx="27">
                  <c:v>-16117.09</c:v>
                </c:pt>
                <c:pt idx="28">
                  <c:v>323.67</c:v>
                </c:pt>
                <c:pt idx="29">
                  <c:v>10.43</c:v>
                </c:pt>
              </c:numCache>
            </c:numRef>
          </c:val>
        </c:ser>
        <c:ser>
          <c:idx val="1"/>
          <c:order val="1"/>
          <c:tx>
            <c:strRef>
              <c:f>May_RENA!$L$1</c:f>
              <c:strCache>
                <c:ptCount val="1"/>
                <c:pt idx="0">
                  <c:v>Sum of Oversold</c:v>
                </c:pt>
              </c:strCache>
            </c:strRef>
          </c:tx>
          <c:spPr>
            <a:solidFill>
              <a:schemeClr val="accent2"/>
            </a:solidFill>
            <a:ln>
              <a:noFill/>
            </a:ln>
            <a:effectLst/>
          </c:spPr>
          <c:invertIfNegative val="0"/>
          <c:cat>
            <c:numRef>
              <c:f>May_RENA!$H$2:$H$32</c:f>
              <c:numCache>
                <c:formatCode>m/d/yyyy</c:formatCode>
                <c:ptCount val="31"/>
                <c:pt idx="0">
                  <c:v>43952</c:v>
                </c:pt>
                <c:pt idx="1">
                  <c:v>43953</c:v>
                </c:pt>
                <c:pt idx="2">
                  <c:v>43954</c:v>
                </c:pt>
                <c:pt idx="3">
                  <c:v>43955</c:v>
                </c:pt>
                <c:pt idx="4">
                  <c:v>43956</c:v>
                </c:pt>
                <c:pt idx="5">
                  <c:v>43957</c:v>
                </c:pt>
                <c:pt idx="6">
                  <c:v>43958</c:v>
                </c:pt>
                <c:pt idx="7">
                  <c:v>43959</c:v>
                </c:pt>
                <c:pt idx="8">
                  <c:v>43960</c:v>
                </c:pt>
                <c:pt idx="9">
                  <c:v>43961</c:v>
                </c:pt>
                <c:pt idx="10">
                  <c:v>43962</c:v>
                </c:pt>
                <c:pt idx="11">
                  <c:v>43963</c:v>
                </c:pt>
                <c:pt idx="12">
                  <c:v>43964</c:v>
                </c:pt>
                <c:pt idx="13">
                  <c:v>43965</c:v>
                </c:pt>
                <c:pt idx="14">
                  <c:v>43966</c:v>
                </c:pt>
                <c:pt idx="15">
                  <c:v>43967</c:v>
                </c:pt>
                <c:pt idx="16">
                  <c:v>43968</c:v>
                </c:pt>
                <c:pt idx="17">
                  <c:v>43969</c:v>
                </c:pt>
                <c:pt idx="18">
                  <c:v>43970</c:v>
                </c:pt>
                <c:pt idx="19">
                  <c:v>43971</c:v>
                </c:pt>
                <c:pt idx="20">
                  <c:v>43972</c:v>
                </c:pt>
                <c:pt idx="21">
                  <c:v>43973</c:v>
                </c:pt>
                <c:pt idx="22">
                  <c:v>43974</c:v>
                </c:pt>
                <c:pt idx="23">
                  <c:v>43975</c:v>
                </c:pt>
                <c:pt idx="24">
                  <c:v>43976</c:v>
                </c:pt>
                <c:pt idx="25">
                  <c:v>43977</c:v>
                </c:pt>
                <c:pt idx="26">
                  <c:v>43978</c:v>
                </c:pt>
                <c:pt idx="27">
                  <c:v>43979</c:v>
                </c:pt>
                <c:pt idx="28">
                  <c:v>43980</c:v>
                </c:pt>
                <c:pt idx="29">
                  <c:v>43981</c:v>
                </c:pt>
                <c:pt idx="30">
                  <c:v>43982</c:v>
                </c:pt>
              </c:numCache>
            </c:numRef>
          </c:cat>
          <c:val>
            <c:numRef>
              <c:f>May_RENA!$L$2:$L$33</c:f>
              <c:numCache>
                <c:formatCode>#,##0.0</c:formatCode>
                <c:ptCount val="32"/>
                <c:pt idx="0">
                  <c:v>-833347.82140864478</c:v>
                </c:pt>
                <c:pt idx="1">
                  <c:v>-56562.574397953009</c:v>
                </c:pt>
                <c:pt idx="2">
                  <c:v>3117.4061096076002</c:v>
                </c:pt>
                <c:pt idx="3">
                  <c:v>112189.62305296901</c:v>
                </c:pt>
                <c:pt idx="4">
                  <c:v>578439.70716206951</c:v>
                </c:pt>
                <c:pt idx="5">
                  <c:v>155793.71646249629</c:v>
                </c:pt>
                <c:pt idx="6">
                  <c:v>244532.73306110996</c:v>
                </c:pt>
                <c:pt idx="7">
                  <c:v>17006.276750707977</c:v>
                </c:pt>
                <c:pt idx="8">
                  <c:v>-47010.896256669999</c:v>
                </c:pt>
                <c:pt idx="9">
                  <c:v>18726.927310984</c:v>
                </c:pt>
                <c:pt idx="10">
                  <c:v>1183286.88278528</c:v>
                </c:pt>
                <c:pt idx="11">
                  <c:v>67595.719697683497</c:v>
                </c:pt>
                <c:pt idx="12">
                  <c:v>56643.902789105981</c:v>
                </c:pt>
                <c:pt idx="13">
                  <c:v>116607.9348127074</c:v>
                </c:pt>
                <c:pt idx="14">
                  <c:v>-66958.441542811794</c:v>
                </c:pt>
                <c:pt idx="15">
                  <c:v>-3001.9626736791001</c:v>
                </c:pt>
                <c:pt idx="16">
                  <c:v>-880.08659843999999</c:v>
                </c:pt>
                <c:pt idx="17">
                  <c:v>41775.711597599999</c:v>
                </c:pt>
                <c:pt idx="18">
                  <c:v>-136204.53835212396</c:v>
                </c:pt>
                <c:pt idx="19">
                  <c:v>51407.265337500001</c:v>
                </c:pt>
                <c:pt idx="20">
                  <c:v>-5977.9226637730007</c:v>
                </c:pt>
                <c:pt idx="21">
                  <c:v>-84955.355802585997</c:v>
                </c:pt>
                <c:pt idx="22">
                  <c:v>235555.92718711102</c:v>
                </c:pt>
                <c:pt idx="23">
                  <c:v>-26824.203178384003</c:v>
                </c:pt>
                <c:pt idx="24">
                  <c:v>-58706.329365639001</c:v>
                </c:pt>
                <c:pt idx="25">
                  <c:v>-3412.5052516670003</c:v>
                </c:pt>
                <c:pt idx="26">
                  <c:v>2423.0012719977999</c:v>
                </c:pt>
                <c:pt idx="27">
                  <c:v>-10739.632423088502</c:v>
                </c:pt>
                <c:pt idx="28">
                  <c:v>448.53282669999987</c:v>
                </c:pt>
                <c:pt idx="29">
                  <c:v>0</c:v>
                </c:pt>
                <c:pt idx="30">
                  <c:v>448.36394773339998</c:v>
                </c:pt>
              </c:numCache>
            </c:numRef>
          </c:val>
        </c:ser>
        <c:dLbls>
          <c:showLegendKey val="0"/>
          <c:showVal val="0"/>
          <c:showCatName val="0"/>
          <c:showSerName val="0"/>
          <c:showPercent val="0"/>
          <c:showBubbleSize val="0"/>
        </c:dLbls>
        <c:gapWidth val="219"/>
        <c:overlap val="-27"/>
        <c:axId val="465246808"/>
        <c:axId val="465247200"/>
      </c:barChart>
      <c:catAx>
        <c:axId val="465246808"/>
        <c:scaling>
          <c:orientation val="minMax"/>
        </c:scaling>
        <c:delete val="0"/>
        <c:axPos val="b"/>
        <c:numFmt formatCode="m/d/yyyy" sourceLinked="1"/>
        <c:majorTickMark val="out"/>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65247200"/>
        <c:crosses val="autoZero"/>
        <c:auto val="0"/>
        <c:lblAlgn val="ctr"/>
        <c:lblOffset val="100"/>
        <c:tickLblSkip val="5"/>
        <c:noMultiLvlLbl val="0"/>
      </c:catAx>
      <c:valAx>
        <c:axId val="46524720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65246808"/>
        <c:crosses val="autoZero"/>
        <c:crossBetween val="between"/>
        <c:majorUnit val="1000000"/>
        <c:dispUnits>
          <c:builtInUnit val="millions"/>
          <c:dispUnitsLbl>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a:t>Daily CRR value</a:t>
            </a:r>
            <a:r>
              <a:rPr lang="en-US" b="1" baseline="0"/>
              <a:t> vs DAM congestion Rent</a:t>
            </a:r>
            <a:endParaRPr lang="en-US" b="1"/>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Payment/Charge to CRRAH</c:v>
                </c:pt>
              </c:strCache>
            </c:strRef>
          </c:tx>
          <c:spPr>
            <a:solidFill>
              <a:schemeClr val="accent1"/>
            </a:solidFill>
            <a:ln>
              <a:noFill/>
            </a:ln>
            <a:effectLst/>
          </c:spPr>
          <c:invertIfNegative val="0"/>
          <c:cat>
            <c:numRef>
              <c:f>Sheet1!$A$2:$A$32</c:f>
              <c:numCache>
                <c:formatCode>m/d/yyyy</c:formatCode>
                <c:ptCount val="31"/>
                <c:pt idx="0">
                  <c:v>43952</c:v>
                </c:pt>
                <c:pt idx="1">
                  <c:v>43953</c:v>
                </c:pt>
                <c:pt idx="2">
                  <c:v>43954</c:v>
                </c:pt>
                <c:pt idx="3">
                  <c:v>43955</c:v>
                </c:pt>
                <c:pt idx="4">
                  <c:v>43956</c:v>
                </c:pt>
                <c:pt idx="5">
                  <c:v>43957</c:v>
                </c:pt>
                <c:pt idx="6">
                  <c:v>43958</c:v>
                </c:pt>
                <c:pt idx="7">
                  <c:v>43959</c:v>
                </c:pt>
                <c:pt idx="8">
                  <c:v>43960</c:v>
                </c:pt>
                <c:pt idx="9">
                  <c:v>43961</c:v>
                </c:pt>
                <c:pt idx="10">
                  <c:v>43962</c:v>
                </c:pt>
                <c:pt idx="11">
                  <c:v>43963</c:v>
                </c:pt>
                <c:pt idx="12">
                  <c:v>43964</c:v>
                </c:pt>
                <c:pt idx="13">
                  <c:v>43965</c:v>
                </c:pt>
                <c:pt idx="14">
                  <c:v>43966</c:v>
                </c:pt>
                <c:pt idx="15">
                  <c:v>43967</c:v>
                </c:pt>
                <c:pt idx="16">
                  <c:v>43968</c:v>
                </c:pt>
                <c:pt idx="17">
                  <c:v>43969</c:v>
                </c:pt>
                <c:pt idx="18">
                  <c:v>43970</c:v>
                </c:pt>
                <c:pt idx="19">
                  <c:v>43971</c:v>
                </c:pt>
                <c:pt idx="20">
                  <c:v>43972</c:v>
                </c:pt>
                <c:pt idx="21">
                  <c:v>43973</c:v>
                </c:pt>
                <c:pt idx="22">
                  <c:v>43974</c:v>
                </c:pt>
                <c:pt idx="23">
                  <c:v>43975</c:v>
                </c:pt>
                <c:pt idx="24">
                  <c:v>43976</c:v>
                </c:pt>
                <c:pt idx="25">
                  <c:v>43977</c:v>
                </c:pt>
                <c:pt idx="26">
                  <c:v>43978</c:v>
                </c:pt>
                <c:pt idx="27">
                  <c:v>43979</c:v>
                </c:pt>
                <c:pt idx="28">
                  <c:v>43980</c:v>
                </c:pt>
                <c:pt idx="29">
                  <c:v>43981</c:v>
                </c:pt>
                <c:pt idx="30">
                  <c:v>43982</c:v>
                </c:pt>
              </c:numCache>
            </c:numRef>
          </c:cat>
          <c:val>
            <c:numRef>
              <c:f>Sheet1!$B$2:$B$32</c:f>
              <c:numCache>
                <c:formatCode>#,##0.0</c:formatCode>
                <c:ptCount val="31"/>
                <c:pt idx="0">
                  <c:v>2385124.9899999998</c:v>
                </c:pt>
                <c:pt idx="1">
                  <c:v>1529148.85</c:v>
                </c:pt>
                <c:pt idx="2">
                  <c:v>1399562.01</c:v>
                </c:pt>
                <c:pt idx="3">
                  <c:v>2634905.71</c:v>
                </c:pt>
                <c:pt idx="4">
                  <c:v>2020683.12</c:v>
                </c:pt>
                <c:pt idx="5">
                  <c:v>1217335.0299999998</c:v>
                </c:pt>
                <c:pt idx="6">
                  <c:v>3552282.1800000006</c:v>
                </c:pt>
                <c:pt idx="7">
                  <c:v>3532844.07</c:v>
                </c:pt>
                <c:pt idx="8">
                  <c:v>905118.99000000011</c:v>
                </c:pt>
                <c:pt idx="9">
                  <c:v>1160983.3199999998</c:v>
                </c:pt>
                <c:pt idx="10">
                  <c:v>2619538.6800000002</c:v>
                </c:pt>
                <c:pt idx="11">
                  <c:v>2372079.09</c:v>
                </c:pt>
                <c:pt idx="12">
                  <c:v>4177513.79</c:v>
                </c:pt>
                <c:pt idx="13">
                  <c:v>2237246.4299999997</c:v>
                </c:pt>
                <c:pt idx="14">
                  <c:v>1824683.69</c:v>
                </c:pt>
                <c:pt idx="15">
                  <c:v>418311.44</c:v>
                </c:pt>
                <c:pt idx="16">
                  <c:v>303651.25</c:v>
                </c:pt>
                <c:pt idx="17">
                  <c:v>562162.78999999992</c:v>
                </c:pt>
                <c:pt idx="18">
                  <c:v>1221107.3800000001</c:v>
                </c:pt>
                <c:pt idx="19">
                  <c:v>1173606.44</c:v>
                </c:pt>
                <c:pt idx="20">
                  <c:v>945586.16</c:v>
                </c:pt>
                <c:pt idx="21">
                  <c:v>617709.1399999999</c:v>
                </c:pt>
                <c:pt idx="22">
                  <c:v>1460786.2</c:v>
                </c:pt>
                <c:pt idx="23">
                  <c:v>907199.8899999999</c:v>
                </c:pt>
                <c:pt idx="24">
                  <c:v>420271.32</c:v>
                </c:pt>
                <c:pt idx="25">
                  <c:v>204143.08000000002</c:v>
                </c:pt>
                <c:pt idx="26">
                  <c:v>354738.48</c:v>
                </c:pt>
                <c:pt idx="27">
                  <c:v>297363.97000000003</c:v>
                </c:pt>
                <c:pt idx="28">
                  <c:v>242824.05</c:v>
                </c:pt>
                <c:pt idx="29">
                  <c:v>379286.24</c:v>
                </c:pt>
                <c:pt idx="30">
                  <c:v>174996.07</c:v>
                </c:pt>
              </c:numCache>
            </c:numRef>
          </c:val>
        </c:ser>
        <c:ser>
          <c:idx val="1"/>
          <c:order val="1"/>
          <c:tx>
            <c:strRef>
              <c:f>Sheet1!$C$1</c:f>
              <c:strCache>
                <c:ptCount val="1"/>
                <c:pt idx="0">
                  <c:v>DACONGRENT</c:v>
                </c:pt>
              </c:strCache>
            </c:strRef>
          </c:tx>
          <c:spPr>
            <a:solidFill>
              <a:schemeClr val="accent2"/>
            </a:solidFill>
            <a:ln>
              <a:noFill/>
            </a:ln>
            <a:effectLst/>
          </c:spPr>
          <c:invertIfNegative val="0"/>
          <c:cat>
            <c:numRef>
              <c:f>Sheet1!$A$2:$A$32</c:f>
              <c:numCache>
                <c:formatCode>m/d/yyyy</c:formatCode>
                <c:ptCount val="31"/>
                <c:pt idx="0">
                  <c:v>43952</c:v>
                </c:pt>
                <c:pt idx="1">
                  <c:v>43953</c:v>
                </c:pt>
                <c:pt idx="2">
                  <c:v>43954</c:v>
                </c:pt>
                <c:pt idx="3">
                  <c:v>43955</c:v>
                </c:pt>
                <c:pt idx="4">
                  <c:v>43956</c:v>
                </c:pt>
                <c:pt idx="5">
                  <c:v>43957</c:v>
                </c:pt>
                <c:pt idx="6">
                  <c:v>43958</c:v>
                </c:pt>
                <c:pt idx="7">
                  <c:v>43959</c:v>
                </c:pt>
                <c:pt idx="8">
                  <c:v>43960</c:v>
                </c:pt>
                <c:pt idx="9">
                  <c:v>43961</c:v>
                </c:pt>
                <c:pt idx="10">
                  <c:v>43962</c:v>
                </c:pt>
                <c:pt idx="11">
                  <c:v>43963</c:v>
                </c:pt>
                <c:pt idx="12">
                  <c:v>43964</c:v>
                </c:pt>
                <c:pt idx="13">
                  <c:v>43965</c:v>
                </c:pt>
                <c:pt idx="14">
                  <c:v>43966</c:v>
                </c:pt>
                <c:pt idx="15">
                  <c:v>43967</c:v>
                </c:pt>
                <c:pt idx="16">
                  <c:v>43968</c:v>
                </c:pt>
                <c:pt idx="17">
                  <c:v>43969</c:v>
                </c:pt>
                <c:pt idx="18">
                  <c:v>43970</c:v>
                </c:pt>
                <c:pt idx="19">
                  <c:v>43971</c:v>
                </c:pt>
                <c:pt idx="20">
                  <c:v>43972</c:v>
                </c:pt>
                <c:pt idx="21">
                  <c:v>43973</c:v>
                </c:pt>
                <c:pt idx="22">
                  <c:v>43974</c:v>
                </c:pt>
                <c:pt idx="23">
                  <c:v>43975</c:v>
                </c:pt>
                <c:pt idx="24">
                  <c:v>43976</c:v>
                </c:pt>
                <c:pt idx="25">
                  <c:v>43977</c:v>
                </c:pt>
                <c:pt idx="26">
                  <c:v>43978</c:v>
                </c:pt>
                <c:pt idx="27">
                  <c:v>43979</c:v>
                </c:pt>
                <c:pt idx="28">
                  <c:v>43980</c:v>
                </c:pt>
                <c:pt idx="29">
                  <c:v>43981</c:v>
                </c:pt>
                <c:pt idx="30">
                  <c:v>43982</c:v>
                </c:pt>
              </c:numCache>
            </c:numRef>
          </c:cat>
          <c:val>
            <c:numRef>
              <c:f>Sheet1!$C$2:$C$32</c:f>
              <c:numCache>
                <c:formatCode>General</c:formatCode>
                <c:ptCount val="31"/>
                <c:pt idx="0">
                  <c:v>3079297.95</c:v>
                </c:pt>
                <c:pt idx="1">
                  <c:v>2026983.69</c:v>
                </c:pt>
                <c:pt idx="2">
                  <c:v>1923701.45</c:v>
                </c:pt>
                <c:pt idx="3">
                  <c:v>3400242.37</c:v>
                </c:pt>
                <c:pt idx="4">
                  <c:v>2533345.5499999998</c:v>
                </c:pt>
                <c:pt idx="5">
                  <c:v>1285396</c:v>
                </c:pt>
                <c:pt idx="6">
                  <c:v>4387121.3499999996</c:v>
                </c:pt>
                <c:pt idx="7">
                  <c:v>4382030.3899999997</c:v>
                </c:pt>
                <c:pt idx="8">
                  <c:v>943310.38</c:v>
                </c:pt>
                <c:pt idx="9">
                  <c:v>1357665.96</c:v>
                </c:pt>
                <c:pt idx="10">
                  <c:v>3223189.97</c:v>
                </c:pt>
                <c:pt idx="11">
                  <c:v>2899541.9</c:v>
                </c:pt>
                <c:pt idx="12">
                  <c:v>4834878.33</c:v>
                </c:pt>
                <c:pt idx="13">
                  <c:v>2853055.62</c:v>
                </c:pt>
                <c:pt idx="14">
                  <c:v>2221545.36</c:v>
                </c:pt>
                <c:pt idx="15">
                  <c:v>503028.46</c:v>
                </c:pt>
                <c:pt idx="16">
                  <c:v>414954.87</c:v>
                </c:pt>
                <c:pt idx="17">
                  <c:v>788918.95</c:v>
                </c:pt>
                <c:pt idx="18">
                  <c:v>1672741.53</c:v>
                </c:pt>
                <c:pt idx="19">
                  <c:v>1682104.26</c:v>
                </c:pt>
                <c:pt idx="20">
                  <c:v>1361667.62</c:v>
                </c:pt>
                <c:pt idx="21">
                  <c:v>867633.22</c:v>
                </c:pt>
                <c:pt idx="22">
                  <c:v>2011488.05</c:v>
                </c:pt>
                <c:pt idx="23">
                  <c:v>1247381.07</c:v>
                </c:pt>
                <c:pt idx="24">
                  <c:v>573505.19999999995</c:v>
                </c:pt>
                <c:pt idx="25">
                  <c:v>308162.84999999998</c:v>
                </c:pt>
                <c:pt idx="26">
                  <c:v>506811.44</c:v>
                </c:pt>
                <c:pt idx="27">
                  <c:v>410305.86</c:v>
                </c:pt>
                <c:pt idx="28">
                  <c:v>335398.83</c:v>
                </c:pt>
                <c:pt idx="29">
                  <c:v>510683.63</c:v>
                </c:pt>
                <c:pt idx="30">
                  <c:v>238560.53</c:v>
                </c:pt>
              </c:numCache>
            </c:numRef>
          </c:val>
        </c:ser>
        <c:dLbls>
          <c:showLegendKey val="0"/>
          <c:showVal val="0"/>
          <c:showCatName val="0"/>
          <c:showSerName val="0"/>
          <c:showPercent val="0"/>
          <c:showBubbleSize val="0"/>
        </c:dLbls>
        <c:gapWidth val="219"/>
        <c:overlap val="-27"/>
        <c:axId val="465247592"/>
        <c:axId val="708246496"/>
      </c:barChart>
      <c:catAx>
        <c:axId val="465247592"/>
        <c:scaling>
          <c:orientation val="minMax"/>
        </c:scaling>
        <c:delete val="0"/>
        <c:axPos val="b"/>
        <c:numFmt formatCode="m/d/yy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708246496"/>
        <c:crosses val="autoZero"/>
        <c:auto val="0"/>
        <c:lblAlgn val="ctr"/>
        <c:lblOffset val="100"/>
        <c:tickLblSkip val="5"/>
        <c:noMultiLvlLbl val="0"/>
      </c:catAx>
      <c:valAx>
        <c:axId val="708246496"/>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65247592"/>
        <c:crosses val="autoZero"/>
        <c:crossBetween val="between"/>
        <c:dispUnits>
          <c:builtInUnit val="millions"/>
          <c:dispUnitsLbl>
            <c:layout/>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a:t>Daily Credit</a:t>
            </a:r>
          </a:p>
        </c:rich>
      </c:tx>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Sheet1!$D$1</c:f>
              <c:strCache>
                <c:ptCount val="1"/>
                <c:pt idx="0">
                  <c:v>DAILY_CREDIT</c:v>
                </c:pt>
              </c:strCache>
            </c:strRef>
          </c:tx>
          <c:spPr>
            <a:solidFill>
              <a:schemeClr val="accent1"/>
            </a:solidFill>
            <a:ln>
              <a:noFill/>
            </a:ln>
            <a:effectLst/>
          </c:spPr>
          <c:invertIfNegative val="0"/>
          <c:cat>
            <c:numRef>
              <c:f>Sheet1!$A$2:$A$32</c:f>
              <c:numCache>
                <c:formatCode>m/d/yyyy</c:formatCode>
                <c:ptCount val="31"/>
                <c:pt idx="0">
                  <c:v>43952</c:v>
                </c:pt>
                <c:pt idx="1">
                  <c:v>43953</c:v>
                </c:pt>
                <c:pt idx="2">
                  <c:v>43954</c:v>
                </c:pt>
                <c:pt idx="3">
                  <c:v>43955</c:v>
                </c:pt>
                <c:pt idx="4">
                  <c:v>43956</c:v>
                </c:pt>
                <c:pt idx="5">
                  <c:v>43957</c:v>
                </c:pt>
                <c:pt idx="6">
                  <c:v>43958</c:v>
                </c:pt>
                <c:pt idx="7">
                  <c:v>43959</c:v>
                </c:pt>
                <c:pt idx="8">
                  <c:v>43960</c:v>
                </c:pt>
                <c:pt idx="9">
                  <c:v>43961</c:v>
                </c:pt>
                <c:pt idx="10">
                  <c:v>43962</c:v>
                </c:pt>
                <c:pt idx="11">
                  <c:v>43963</c:v>
                </c:pt>
                <c:pt idx="12">
                  <c:v>43964</c:v>
                </c:pt>
                <c:pt idx="13">
                  <c:v>43965</c:v>
                </c:pt>
                <c:pt idx="14">
                  <c:v>43966</c:v>
                </c:pt>
                <c:pt idx="15">
                  <c:v>43967</c:v>
                </c:pt>
                <c:pt idx="16">
                  <c:v>43968</c:v>
                </c:pt>
                <c:pt idx="17">
                  <c:v>43969</c:v>
                </c:pt>
                <c:pt idx="18">
                  <c:v>43970</c:v>
                </c:pt>
                <c:pt idx="19">
                  <c:v>43971</c:v>
                </c:pt>
                <c:pt idx="20">
                  <c:v>43972</c:v>
                </c:pt>
                <c:pt idx="21">
                  <c:v>43973</c:v>
                </c:pt>
                <c:pt idx="22">
                  <c:v>43974</c:v>
                </c:pt>
                <c:pt idx="23">
                  <c:v>43975</c:v>
                </c:pt>
                <c:pt idx="24">
                  <c:v>43976</c:v>
                </c:pt>
                <c:pt idx="25">
                  <c:v>43977</c:v>
                </c:pt>
                <c:pt idx="26">
                  <c:v>43978</c:v>
                </c:pt>
                <c:pt idx="27">
                  <c:v>43979</c:v>
                </c:pt>
                <c:pt idx="28">
                  <c:v>43980</c:v>
                </c:pt>
                <c:pt idx="29">
                  <c:v>43981</c:v>
                </c:pt>
                <c:pt idx="30">
                  <c:v>43982</c:v>
                </c:pt>
              </c:numCache>
            </c:numRef>
          </c:cat>
          <c:val>
            <c:numRef>
              <c:f>Sheet1!$D$2:$D$32</c:f>
              <c:numCache>
                <c:formatCode>General</c:formatCode>
                <c:ptCount val="31"/>
                <c:pt idx="0">
                  <c:v>694172.96</c:v>
                </c:pt>
                <c:pt idx="1">
                  <c:v>497834.84</c:v>
                </c:pt>
                <c:pt idx="2">
                  <c:v>524139.44</c:v>
                </c:pt>
                <c:pt idx="3">
                  <c:v>765336.66</c:v>
                </c:pt>
                <c:pt idx="4">
                  <c:v>512662.43</c:v>
                </c:pt>
                <c:pt idx="5">
                  <c:v>68060.97</c:v>
                </c:pt>
                <c:pt idx="6">
                  <c:v>834839.17</c:v>
                </c:pt>
                <c:pt idx="7">
                  <c:v>849186.32</c:v>
                </c:pt>
                <c:pt idx="8">
                  <c:v>38191.39</c:v>
                </c:pt>
                <c:pt idx="9">
                  <c:v>196682.64</c:v>
                </c:pt>
                <c:pt idx="10">
                  <c:v>603651.29</c:v>
                </c:pt>
                <c:pt idx="11">
                  <c:v>527462.81000000006</c:v>
                </c:pt>
                <c:pt idx="12">
                  <c:v>657364.54</c:v>
                </c:pt>
                <c:pt idx="13">
                  <c:v>615809.18999999994</c:v>
                </c:pt>
                <c:pt idx="14">
                  <c:v>396861.67</c:v>
                </c:pt>
                <c:pt idx="15">
                  <c:v>84717.02</c:v>
                </c:pt>
                <c:pt idx="16">
                  <c:v>111303.62</c:v>
                </c:pt>
                <c:pt idx="17">
                  <c:v>226756.16</c:v>
                </c:pt>
                <c:pt idx="18">
                  <c:v>451634.15</c:v>
                </c:pt>
                <c:pt idx="19">
                  <c:v>508497.82</c:v>
                </c:pt>
                <c:pt idx="20">
                  <c:v>416081.46</c:v>
                </c:pt>
                <c:pt idx="21">
                  <c:v>249924.08</c:v>
                </c:pt>
                <c:pt idx="22">
                  <c:v>550701.85</c:v>
                </c:pt>
                <c:pt idx="23">
                  <c:v>340181.18</c:v>
                </c:pt>
                <c:pt idx="24">
                  <c:v>153233.88</c:v>
                </c:pt>
                <c:pt idx="25">
                  <c:v>104019.77</c:v>
                </c:pt>
                <c:pt idx="26">
                  <c:v>152072.95999999999</c:v>
                </c:pt>
                <c:pt idx="27">
                  <c:v>112941.89</c:v>
                </c:pt>
                <c:pt idx="28">
                  <c:v>92574.78</c:v>
                </c:pt>
                <c:pt idx="29">
                  <c:v>131397.39000000001</c:v>
                </c:pt>
                <c:pt idx="30">
                  <c:v>63564.46</c:v>
                </c:pt>
              </c:numCache>
            </c:numRef>
          </c:val>
        </c:ser>
        <c:dLbls>
          <c:showLegendKey val="0"/>
          <c:showVal val="0"/>
          <c:showCatName val="0"/>
          <c:showSerName val="0"/>
          <c:showPercent val="0"/>
          <c:showBubbleSize val="0"/>
        </c:dLbls>
        <c:gapWidth val="219"/>
        <c:overlap val="-27"/>
        <c:axId val="466219544"/>
        <c:axId val="466221504"/>
      </c:barChart>
      <c:catAx>
        <c:axId val="466219544"/>
        <c:scaling>
          <c:orientation val="minMax"/>
        </c:scaling>
        <c:delete val="0"/>
        <c:axPos val="b"/>
        <c:numFmt formatCode="m/d/yyyy" sourceLinked="1"/>
        <c:majorTickMark val="out"/>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66221504"/>
        <c:crosses val="autoZero"/>
        <c:auto val="0"/>
        <c:lblAlgn val="ctr"/>
        <c:lblOffset val="100"/>
        <c:tickLblSkip val="5"/>
        <c:noMultiLvlLbl val="0"/>
      </c:catAx>
      <c:valAx>
        <c:axId val="4662215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66219544"/>
        <c:crosses val="autoZero"/>
        <c:crossBetween val="between"/>
        <c:dispUnits>
          <c:builtInUnit val="millions"/>
          <c:dispUnitsLbl>
            <c:layout/>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7/31/2020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7/31/2020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502469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5853237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4178489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13178862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15299339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11391200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4877697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32937140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935925" cy="246221"/>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1" name="TextBox 10"/>
          <p:cNvSpPr txBox="1"/>
          <p:nvPr userDrawn="1"/>
        </p:nvSpPr>
        <p:spPr>
          <a:xfrm>
            <a:off x="8345235" y="6540542"/>
            <a:ext cx="707325" cy="276999"/>
          </a:xfrm>
          <a:prstGeom prst="rect">
            <a:avLst/>
          </a:prstGeom>
          <a:noFill/>
        </p:spPr>
        <p:txBody>
          <a:bodyPr wrap="square" rtlCol="0">
            <a:spAutoFit/>
          </a:bodyPr>
          <a:lstStyle/>
          <a:p>
            <a:pPr algn="r"/>
            <a:fld id="{70FCC7E3-021B-47DF-A1B2-17EE18AFD701}" type="slidenum">
              <a:rPr lang="en-US" sz="1200" b="0" smtClean="0">
                <a:solidFill>
                  <a:schemeClr val="tx2"/>
                </a:solidFill>
              </a:rPr>
              <a:pPr algn="r"/>
              <a:t>‹#›</a:t>
            </a:fld>
            <a:endParaRPr lang="en-US" sz="1200" b="0"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chart" Target="../charts/char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3447098"/>
          </a:xfrm>
          <a:prstGeom prst="rect">
            <a:avLst/>
          </a:prstGeom>
          <a:noFill/>
        </p:spPr>
        <p:txBody>
          <a:bodyPr wrap="square" rtlCol="0">
            <a:spAutoFit/>
          </a:bodyPr>
          <a:lstStyle/>
          <a:p>
            <a:r>
              <a:rPr lang="en-US" sz="2800" b="1" dirty="0">
                <a:solidFill>
                  <a:schemeClr val="tx2"/>
                </a:solidFill>
              </a:rPr>
              <a:t>Re</a:t>
            </a:r>
            <a:r>
              <a:rPr lang="en-US" sz="2800" b="1" dirty="0" smtClean="0">
                <a:solidFill>
                  <a:schemeClr val="tx2"/>
                </a:solidFill>
              </a:rPr>
              <a:t>view of May RENA</a:t>
            </a:r>
            <a:endParaRPr lang="en-US" sz="2800" b="1" dirty="0">
              <a:solidFill>
                <a:schemeClr val="tx2"/>
              </a:solidFill>
            </a:endParaRPr>
          </a:p>
          <a:p>
            <a:endParaRPr lang="en-US" dirty="0" smtClean="0">
              <a:solidFill>
                <a:schemeClr val="tx2"/>
              </a:solidFill>
            </a:endParaRPr>
          </a:p>
          <a:p>
            <a:endParaRPr lang="en-US" dirty="0">
              <a:solidFill>
                <a:schemeClr val="tx2"/>
              </a:solidFill>
            </a:endParaRPr>
          </a:p>
          <a:p>
            <a:r>
              <a:rPr lang="en-US" i="1" dirty="0">
                <a:solidFill>
                  <a:schemeClr val="tx2"/>
                </a:solidFill>
              </a:rPr>
              <a:t>Jian Chen</a:t>
            </a:r>
          </a:p>
          <a:p>
            <a:r>
              <a:rPr lang="en-US" dirty="0">
                <a:solidFill>
                  <a:schemeClr val="tx2"/>
                </a:solidFill>
              </a:rPr>
              <a:t>Market Analysis and Validation</a:t>
            </a:r>
          </a:p>
          <a:p>
            <a:endParaRPr lang="en-US" dirty="0">
              <a:solidFill>
                <a:schemeClr val="tx2"/>
              </a:solidFill>
            </a:endParaRPr>
          </a:p>
          <a:p>
            <a:r>
              <a:rPr lang="en-US" dirty="0" smtClean="0">
                <a:solidFill>
                  <a:schemeClr val="tx2"/>
                </a:solidFill>
              </a:rPr>
              <a:t>CMWG</a:t>
            </a:r>
            <a:endParaRPr lang="en-US" dirty="0">
              <a:solidFill>
                <a:schemeClr val="tx2"/>
              </a:solidFill>
            </a:endParaRPr>
          </a:p>
          <a:p>
            <a:endParaRPr lang="en-US" dirty="0">
              <a:solidFill>
                <a:schemeClr val="tx2"/>
              </a:solidFill>
            </a:endParaRPr>
          </a:p>
          <a:p>
            <a:r>
              <a:rPr lang="en-US" dirty="0" smtClean="0">
                <a:solidFill>
                  <a:schemeClr val="tx2"/>
                </a:solidFill>
              </a:rPr>
              <a:t>Aug. 3rd, 2020</a:t>
            </a:r>
            <a:endParaRPr lang="en-US" dirty="0">
              <a:solidFill>
                <a:schemeClr val="tx2"/>
              </a:solidFill>
            </a:endParaRPr>
          </a:p>
          <a:p>
            <a:endParaRPr lang="en-US" sz="2800" b="1" dirty="0">
              <a:solidFill>
                <a:schemeClr val="tx2"/>
              </a:solidFill>
            </a:endParaRPr>
          </a:p>
          <a:p>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Monthly Sum of RENA </a:t>
            </a:r>
            <a:endParaRPr lang="en-US" dirty="0"/>
          </a:p>
        </p:txBody>
      </p:sp>
      <p:graphicFrame>
        <p:nvGraphicFramePr>
          <p:cNvPr id="4" name="Chart 3"/>
          <p:cNvGraphicFramePr>
            <a:graphicFrameLocks/>
          </p:cNvGraphicFramePr>
          <p:nvPr>
            <p:extLst>
              <p:ext uri="{D42A27DB-BD31-4B8C-83A1-F6EECF244321}">
                <p14:modId xmlns:p14="http://schemas.microsoft.com/office/powerpoint/2010/main" val="4209271864"/>
              </p:ext>
            </p:extLst>
          </p:nvPr>
        </p:nvGraphicFramePr>
        <p:xfrm>
          <a:off x="762000" y="1524000"/>
          <a:ext cx="7543800" cy="3886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379567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p:cNvGraphicFramePr>
            <a:graphicFrameLocks/>
          </p:cNvGraphicFramePr>
          <p:nvPr>
            <p:extLst>
              <p:ext uri="{D42A27DB-BD31-4B8C-83A1-F6EECF244321}">
                <p14:modId xmlns:p14="http://schemas.microsoft.com/office/powerpoint/2010/main" val="41853083"/>
              </p:ext>
            </p:extLst>
          </p:nvPr>
        </p:nvGraphicFramePr>
        <p:xfrm>
          <a:off x="838200" y="2529682"/>
          <a:ext cx="7772399" cy="3176832"/>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r>
              <a:rPr lang="en-US" dirty="0" smtClean="0"/>
              <a:t>Daily RENA with RT Congestion </a:t>
            </a:r>
            <a:endParaRPr lang="en-US" dirty="0"/>
          </a:p>
        </p:txBody>
      </p:sp>
      <p:sp>
        <p:nvSpPr>
          <p:cNvPr id="6" name="Oval 5"/>
          <p:cNvSpPr/>
          <p:nvPr/>
        </p:nvSpPr>
        <p:spPr>
          <a:xfrm>
            <a:off x="1447800" y="3092079"/>
            <a:ext cx="457200" cy="1981200"/>
          </a:xfrm>
          <a:prstGeom prst="ellipse">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ontent Placeholder 2"/>
          <p:cNvSpPr>
            <a:spLocks noGrp="1"/>
          </p:cNvSpPr>
          <p:nvPr>
            <p:ph idx="1"/>
          </p:nvPr>
        </p:nvSpPr>
        <p:spPr>
          <a:xfrm>
            <a:off x="304800" y="1386682"/>
            <a:ext cx="8534400" cy="4319832"/>
          </a:xfrm>
        </p:spPr>
        <p:txBody>
          <a:bodyPr/>
          <a:lstStyle/>
          <a:p>
            <a:r>
              <a:rPr lang="en-US" sz="2200" dirty="0" smtClean="0"/>
              <a:t>The total RENA in May was around $14.2M, while the total SCED congestion rent was around  $75.9M. </a:t>
            </a:r>
            <a:endParaRPr lang="en-US" sz="2200" dirty="0"/>
          </a:p>
        </p:txBody>
      </p:sp>
      <p:sp>
        <p:nvSpPr>
          <p:cNvPr id="10" name="Oval 9"/>
          <p:cNvSpPr/>
          <p:nvPr/>
        </p:nvSpPr>
        <p:spPr>
          <a:xfrm>
            <a:off x="3429000" y="3810001"/>
            <a:ext cx="457200" cy="1291156"/>
          </a:xfrm>
          <a:prstGeom prst="ellipse">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814394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Daily RENA and Estimated DAM oversold on RT congestion</a:t>
            </a:r>
            <a:endParaRPr lang="en-US" dirty="0"/>
          </a:p>
        </p:txBody>
      </p:sp>
      <p:sp>
        <p:nvSpPr>
          <p:cNvPr id="3" name="Content Placeholder 2"/>
          <p:cNvSpPr>
            <a:spLocks noGrp="1"/>
          </p:cNvSpPr>
          <p:nvPr>
            <p:ph idx="1"/>
          </p:nvPr>
        </p:nvSpPr>
        <p:spPr>
          <a:xfrm>
            <a:off x="304800" y="1383165"/>
            <a:ext cx="8534400" cy="4319832"/>
          </a:xfrm>
        </p:spPr>
        <p:txBody>
          <a:bodyPr/>
          <a:lstStyle/>
          <a:p>
            <a:r>
              <a:rPr lang="en-US" sz="2200" dirty="0" smtClean="0"/>
              <a:t>The total </a:t>
            </a:r>
            <a:r>
              <a:rPr lang="en-US" sz="2200" dirty="0"/>
              <a:t>estimated DAM oversold amount </a:t>
            </a:r>
            <a:r>
              <a:rPr lang="en-US" sz="2200" dirty="0" smtClean="0"/>
              <a:t>in May was </a:t>
            </a:r>
            <a:r>
              <a:rPr lang="en-US" sz="2200" dirty="0"/>
              <a:t>around </a:t>
            </a:r>
            <a:r>
              <a:rPr lang="en-US" sz="2200" dirty="0" smtClean="0"/>
              <a:t>$1.6M</a:t>
            </a:r>
            <a:r>
              <a:rPr lang="en-US" sz="2200" dirty="0"/>
              <a:t>. </a:t>
            </a:r>
          </a:p>
        </p:txBody>
      </p:sp>
      <p:graphicFrame>
        <p:nvGraphicFramePr>
          <p:cNvPr id="5" name="Chart 4"/>
          <p:cNvGraphicFramePr>
            <a:graphicFrameLocks/>
          </p:cNvGraphicFramePr>
          <p:nvPr>
            <p:extLst>
              <p:ext uri="{D42A27DB-BD31-4B8C-83A1-F6EECF244321}">
                <p14:modId xmlns:p14="http://schemas.microsoft.com/office/powerpoint/2010/main" val="2955467281"/>
              </p:ext>
            </p:extLst>
          </p:nvPr>
        </p:nvGraphicFramePr>
        <p:xfrm>
          <a:off x="914400" y="2438400"/>
          <a:ext cx="7305675" cy="326459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128864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OD 5/1/2020</a:t>
            </a:r>
            <a:endParaRPr lang="en-US" dirty="0"/>
          </a:p>
        </p:txBody>
      </p:sp>
      <p:sp>
        <p:nvSpPr>
          <p:cNvPr id="3" name="Content Placeholder 2"/>
          <p:cNvSpPr>
            <a:spLocks noGrp="1"/>
          </p:cNvSpPr>
          <p:nvPr>
            <p:ph idx="1"/>
          </p:nvPr>
        </p:nvSpPr>
        <p:spPr>
          <a:xfrm>
            <a:off x="304800" y="815182"/>
            <a:ext cx="8534400" cy="5433218"/>
          </a:xfrm>
        </p:spPr>
        <p:txBody>
          <a:bodyPr/>
          <a:lstStyle/>
          <a:p>
            <a:r>
              <a:rPr lang="en-US" sz="2200" dirty="0" smtClean="0"/>
              <a:t>$7.4M </a:t>
            </a:r>
            <a:r>
              <a:rPr lang="en-US" sz="2200" dirty="0"/>
              <a:t>RENA was observed on OD </a:t>
            </a:r>
            <a:r>
              <a:rPr lang="en-US" sz="2200" dirty="0" smtClean="0"/>
              <a:t>5/1/2020</a:t>
            </a:r>
            <a:r>
              <a:rPr lang="en-US" sz="2200" dirty="0"/>
              <a:t>. Most of the RENA </a:t>
            </a:r>
            <a:r>
              <a:rPr lang="en-US" sz="2200" dirty="0" smtClean="0"/>
              <a:t>happened on </a:t>
            </a:r>
            <a:endParaRPr lang="en-US" sz="2200" dirty="0"/>
          </a:p>
          <a:p>
            <a:endParaRPr lang="en-US" sz="2200" dirty="0"/>
          </a:p>
          <a:p>
            <a:r>
              <a:rPr lang="en-US" sz="2200" dirty="0"/>
              <a:t>PTPs with Links to Options</a:t>
            </a:r>
            <a:r>
              <a:rPr lang="en-US" sz="2200" dirty="0" smtClean="0"/>
              <a:t>: The RT constraint DCC3_NED</a:t>
            </a:r>
            <a:r>
              <a:rPr lang="en-US" sz="2200" dirty="0"/>
              <a:t>: </a:t>
            </a:r>
            <a:r>
              <a:rPr lang="en-US" sz="2200" dirty="0" smtClean="0"/>
              <a:t>NEDIN_138H caused significantly high prices in the west part of Valley area. As the results, some of RT values of PTPs with links to option went to negative but settled as 0, which contributed $3.8M to RENA.  </a:t>
            </a:r>
            <a:endParaRPr lang="en-US" sz="2200" dirty="0"/>
          </a:p>
          <a:p>
            <a:endParaRPr lang="en-US" sz="2200" dirty="0"/>
          </a:p>
          <a:p>
            <a:r>
              <a:rPr lang="en-US" sz="2200" dirty="0"/>
              <a:t>Different RT Congestion Rent in Settlement: it was found a large difference between SCED calculated RT congestion rent </a:t>
            </a:r>
            <a:r>
              <a:rPr lang="en-US" sz="2200" dirty="0" smtClean="0"/>
              <a:t>($11.7M</a:t>
            </a:r>
            <a:r>
              <a:rPr lang="en-US" sz="2200" dirty="0"/>
              <a:t>) versus the settlement collected congestion rent </a:t>
            </a:r>
            <a:r>
              <a:rPr lang="en-US" sz="2200" dirty="0" smtClean="0"/>
              <a:t>($7.0M</a:t>
            </a:r>
            <a:r>
              <a:rPr lang="en-US" sz="2200" dirty="0"/>
              <a:t>), when some of real time energy was settled at the meter prices different from the resource dispatching </a:t>
            </a:r>
            <a:r>
              <a:rPr lang="en-US" sz="2200" dirty="0" smtClean="0"/>
              <a:t>prices, due to the contingency DCC3_NE. </a:t>
            </a:r>
            <a:endParaRPr lang="en-US" sz="2200" dirty="0"/>
          </a:p>
          <a:p>
            <a:endParaRPr lang="en-US" sz="2400" dirty="0"/>
          </a:p>
          <a:p>
            <a:endParaRPr lang="en-US" sz="2200" dirty="0"/>
          </a:p>
        </p:txBody>
      </p:sp>
    </p:spTree>
    <p:extLst>
      <p:ext uri="{BB962C8B-B14F-4D97-AF65-F5344CB8AC3E}">
        <p14:creationId xmlns:p14="http://schemas.microsoft.com/office/powerpoint/2010/main" val="10917913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 of Different Congestion Rent in Settlement (Example)</a:t>
            </a:r>
            <a:endParaRPr lang="en-US" dirty="0"/>
          </a:p>
        </p:txBody>
      </p:sp>
      <p:sp>
        <p:nvSpPr>
          <p:cNvPr id="3" name="Content Placeholder 2"/>
          <p:cNvSpPr>
            <a:spLocks noGrp="1"/>
          </p:cNvSpPr>
          <p:nvPr>
            <p:ph idx="1"/>
          </p:nvPr>
        </p:nvSpPr>
        <p:spPr>
          <a:xfrm>
            <a:off x="358698" y="1381397"/>
            <a:ext cx="8534400" cy="4319832"/>
          </a:xfrm>
        </p:spPr>
        <p:txBody>
          <a:bodyPr/>
          <a:lstStyle/>
          <a:p>
            <a:pPr marL="0" indent="0">
              <a:buNone/>
            </a:pPr>
            <a:r>
              <a:rPr lang="en-US" sz="2200" dirty="0" smtClean="0"/>
              <a:t>The missing congestion rent in Settlement happened when some real time resource meter price (RTRMPR) was higher than the resource’s dispatching price, which was related to the locations of meters and the contingency definition.  </a:t>
            </a:r>
            <a:endParaRPr lang="en-US" sz="2200" dirty="0"/>
          </a:p>
        </p:txBody>
      </p:sp>
      <p:sp>
        <p:nvSpPr>
          <p:cNvPr id="9" name="Rectangle 8"/>
          <p:cNvSpPr/>
          <p:nvPr/>
        </p:nvSpPr>
        <p:spPr>
          <a:xfrm>
            <a:off x="4851301" y="5162657"/>
            <a:ext cx="2286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p:cNvCxnSpPr/>
          <p:nvPr/>
        </p:nvCxnSpPr>
        <p:spPr>
          <a:xfrm flipH="1">
            <a:off x="4965601" y="3280066"/>
            <a:ext cx="879" cy="1882591"/>
          </a:xfrm>
          <a:prstGeom prst="line">
            <a:avLst/>
          </a:prstGeom>
          <a:ln w="19050">
            <a:solidFill>
              <a:schemeClr val="tx1"/>
            </a:solidFill>
            <a:headEnd type="triangle" w="lg" len="lg"/>
            <a:tailEnd type="none" w="lg" len="lg"/>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4909330" y="4668289"/>
            <a:ext cx="1143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2" name="Straight Connector 31"/>
          <p:cNvCxnSpPr/>
          <p:nvPr/>
        </p:nvCxnSpPr>
        <p:spPr>
          <a:xfrm>
            <a:off x="4966480" y="5396927"/>
            <a:ext cx="0" cy="524914"/>
          </a:xfrm>
          <a:prstGeom prst="line">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
        <p:nvSpPr>
          <p:cNvPr id="34" name="Oval 33"/>
          <p:cNvSpPr/>
          <p:nvPr/>
        </p:nvSpPr>
        <p:spPr>
          <a:xfrm>
            <a:off x="4740665" y="5921841"/>
            <a:ext cx="451630" cy="44074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4756930" y="5921841"/>
            <a:ext cx="381000" cy="430887"/>
          </a:xfrm>
          <a:prstGeom prst="rect">
            <a:avLst/>
          </a:prstGeom>
          <a:noFill/>
        </p:spPr>
        <p:txBody>
          <a:bodyPr wrap="square" rtlCol="0">
            <a:spAutoFit/>
          </a:bodyPr>
          <a:lstStyle/>
          <a:p>
            <a:r>
              <a:rPr lang="en-US" sz="2200" b="1" dirty="0" smtClean="0"/>
              <a:t>G</a:t>
            </a:r>
            <a:endParaRPr lang="en-US" sz="2200" b="1" dirty="0"/>
          </a:p>
        </p:txBody>
      </p:sp>
      <p:sp>
        <p:nvSpPr>
          <p:cNvPr id="38" name="TextBox 37"/>
          <p:cNvSpPr txBox="1"/>
          <p:nvPr/>
        </p:nvSpPr>
        <p:spPr>
          <a:xfrm>
            <a:off x="5066708" y="5091515"/>
            <a:ext cx="838200" cy="369332"/>
          </a:xfrm>
          <a:prstGeom prst="rect">
            <a:avLst/>
          </a:prstGeom>
          <a:noFill/>
        </p:spPr>
        <p:txBody>
          <a:bodyPr wrap="square" rtlCol="0">
            <a:spAutoFit/>
          </a:bodyPr>
          <a:lstStyle/>
          <a:p>
            <a:r>
              <a:rPr lang="en-US" dirty="0" smtClean="0"/>
              <a:t>CB1</a:t>
            </a:r>
            <a:endParaRPr lang="en-US" dirty="0"/>
          </a:p>
        </p:txBody>
      </p:sp>
      <p:sp>
        <p:nvSpPr>
          <p:cNvPr id="41" name="TextBox 40"/>
          <p:cNvSpPr txBox="1"/>
          <p:nvPr/>
        </p:nvSpPr>
        <p:spPr>
          <a:xfrm>
            <a:off x="3958148" y="4579643"/>
            <a:ext cx="1047750" cy="369332"/>
          </a:xfrm>
          <a:prstGeom prst="rect">
            <a:avLst/>
          </a:prstGeom>
          <a:noFill/>
        </p:spPr>
        <p:txBody>
          <a:bodyPr wrap="square" rtlCol="0">
            <a:spAutoFit/>
          </a:bodyPr>
          <a:lstStyle/>
          <a:p>
            <a:r>
              <a:rPr lang="en-US" dirty="0" smtClean="0"/>
              <a:t>Meter 1</a:t>
            </a:r>
            <a:endParaRPr lang="en-US" dirty="0"/>
          </a:p>
        </p:txBody>
      </p:sp>
      <p:sp>
        <p:nvSpPr>
          <p:cNvPr id="42" name="TextBox 41"/>
          <p:cNvSpPr txBox="1"/>
          <p:nvPr/>
        </p:nvSpPr>
        <p:spPr>
          <a:xfrm>
            <a:off x="3613929" y="5784328"/>
            <a:ext cx="1370432" cy="369332"/>
          </a:xfrm>
          <a:prstGeom prst="rect">
            <a:avLst/>
          </a:prstGeom>
          <a:noFill/>
        </p:spPr>
        <p:txBody>
          <a:bodyPr wrap="square" rtlCol="0">
            <a:spAutoFit/>
          </a:bodyPr>
          <a:lstStyle/>
          <a:p>
            <a:r>
              <a:rPr lang="en-US" dirty="0" smtClean="0"/>
              <a:t>Resource</a:t>
            </a:r>
            <a:endParaRPr lang="en-US" dirty="0"/>
          </a:p>
        </p:txBody>
      </p:sp>
      <p:sp>
        <p:nvSpPr>
          <p:cNvPr id="44" name="Oval 43"/>
          <p:cNvSpPr/>
          <p:nvPr/>
        </p:nvSpPr>
        <p:spPr>
          <a:xfrm>
            <a:off x="4546500" y="5087976"/>
            <a:ext cx="1225939" cy="36197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p:cNvSpPr txBox="1"/>
          <p:nvPr/>
        </p:nvSpPr>
        <p:spPr>
          <a:xfrm>
            <a:off x="5086331" y="4333830"/>
            <a:ext cx="1327731" cy="369332"/>
          </a:xfrm>
          <a:prstGeom prst="rect">
            <a:avLst/>
          </a:prstGeom>
          <a:noFill/>
        </p:spPr>
        <p:txBody>
          <a:bodyPr wrap="square" rtlCol="0">
            <a:spAutoFit/>
          </a:bodyPr>
          <a:lstStyle/>
          <a:p>
            <a:r>
              <a:rPr lang="en-US" dirty="0" smtClean="0">
                <a:solidFill>
                  <a:srgbClr val="FF0000"/>
                </a:solidFill>
              </a:rPr>
              <a:t>SF: -50%</a:t>
            </a:r>
            <a:endParaRPr lang="en-US" dirty="0">
              <a:solidFill>
                <a:srgbClr val="FF0000"/>
              </a:solidFill>
            </a:endParaRPr>
          </a:p>
        </p:txBody>
      </p:sp>
      <p:sp>
        <p:nvSpPr>
          <p:cNvPr id="47" name="TextBox 46"/>
          <p:cNvSpPr txBox="1"/>
          <p:nvPr/>
        </p:nvSpPr>
        <p:spPr>
          <a:xfrm>
            <a:off x="5191979" y="5774766"/>
            <a:ext cx="1327731" cy="369332"/>
          </a:xfrm>
          <a:prstGeom prst="rect">
            <a:avLst/>
          </a:prstGeom>
          <a:noFill/>
        </p:spPr>
        <p:txBody>
          <a:bodyPr wrap="square" rtlCol="0">
            <a:spAutoFit/>
          </a:bodyPr>
          <a:lstStyle/>
          <a:p>
            <a:r>
              <a:rPr lang="en-US" dirty="0" smtClean="0">
                <a:solidFill>
                  <a:srgbClr val="FF0000"/>
                </a:solidFill>
              </a:rPr>
              <a:t>SF: ~0%</a:t>
            </a:r>
            <a:endParaRPr lang="en-US" dirty="0">
              <a:solidFill>
                <a:srgbClr val="FF0000"/>
              </a:solidFill>
            </a:endParaRPr>
          </a:p>
        </p:txBody>
      </p:sp>
      <p:sp>
        <p:nvSpPr>
          <p:cNvPr id="57" name="TextBox 56"/>
          <p:cNvSpPr txBox="1"/>
          <p:nvPr/>
        </p:nvSpPr>
        <p:spPr>
          <a:xfrm>
            <a:off x="5041214" y="3366586"/>
            <a:ext cx="838200" cy="369332"/>
          </a:xfrm>
          <a:prstGeom prst="rect">
            <a:avLst/>
          </a:prstGeom>
          <a:noFill/>
        </p:spPr>
        <p:txBody>
          <a:bodyPr wrap="square" rtlCol="0">
            <a:spAutoFit/>
          </a:bodyPr>
          <a:lstStyle/>
          <a:p>
            <a:r>
              <a:rPr lang="en-US" dirty="0" smtClean="0"/>
              <a:t>LN1</a:t>
            </a:r>
            <a:endParaRPr lang="en-US" dirty="0"/>
          </a:p>
        </p:txBody>
      </p:sp>
      <p:sp>
        <p:nvSpPr>
          <p:cNvPr id="71" name="TextBox 70"/>
          <p:cNvSpPr txBox="1"/>
          <p:nvPr/>
        </p:nvSpPr>
        <p:spPr>
          <a:xfrm>
            <a:off x="5044291" y="4685876"/>
            <a:ext cx="1869171" cy="369332"/>
          </a:xfrm>
          <a:prstGeom prst="rect">
            <a:avLst/>
          </a:prstGeom>
          <a:noFill/>
        </p:spPr>
        <p:txBody>
          <a:bodyPr wrap="square" rtlCol="0">
            <a:spAutoFit/>
          </a:bodyPr>
          <a:lstStyle/>
          <a:p>
            <a:r>
              <a:rPr lang="en-US" dirty="0" smtClean="0">
                <a:solidFill>
                  <a:srgbClr val="DAA600"/>
                </a:solidFill>
              </a:rPr>
              <a:t>RTRMPR: $80</a:t>
            </a:r>
            <a:endParaRPr lang="en-US" dirty="0">
              <a:solidFill>
                <a:srgbClr val="DAA600"/>
              </a:solidFill>
            </a:endParaRPr>
          </a:p>
        </p:txBody>
      </p:sp>
      <p:sp>
        <p:nvSpPr>
          <p:cNvPr id="73" name="TextBox 72"/>
          <p:cNvSpPr txBox="1"/>
          <p:nvPr/>
        </p:nvSpPr>
        <p:spPr>
          <a:xfrm>
            <a:off x="5200661" y="6111934"/>
            <a:ext cx="1869171" cy="369332"/>
          </a:xfrm>
          <a:prstGeom prst="rect">
            <a:avLst/>
          </a:prstGeom>
          <a:noFill/>
        </p:spPr>
        <p:txBody>
          <a:bodyPr wrap="square" rtlCol="0">
            <a:spAutoFit/>
          </a:bodyPr>
          <a:lstStyle/>
          <a:p>
            <a:r>
              <a:rPr lang="en-US" dirty="0" smtClean="0">
                <a:solidFill>
                  <a:schemeClr val="accent4">
                    <a:lumMod val="50000"/>
                    <a:lumOff val="50000"/>
                  </a:schemeClr>
                </a:solidFill>
              </a:rPr>
              <a:t>Res LMP: $30</a:t>
            </a:r>
            <a:endParaRPr lang="en-US" dirty="0">
              <a:solidFill>
                <a:schemeClr val="accent4">
                  <a:lumMod val="50000"/>
                  <a:lumOff val="50000"/>
                </a:schemeClr>
              </a:solidFill>
            </a:endParaRPr>
          </a:p>
        </p:txBody>
      </p:sp>
      <p:sp>
        <p:nvSpPr>
          <p:cNvPr id="74" name="TextBox 73"/>
          <p:cNvSpPr txBox="1"/>
          <p:nvPr/>
        </p:nvSpPr>
        <p:spPr>
          <a:xfrm>
            <a:off x="637589" y="3543428"/>
            <a:ext cx="1864991" cy="1477328"/>
          </a:xfrm>
          <a:prstGeom prst="rect">
            <a:avLst/>
          </a:prstGeom>
          <a:noFill/>
        </p:spPr>
        <p:txBody>
          <a:bodyPr wrap="square" rtlCol="0">
            <a:spAutoFit/>
          </a:bodyPr>
          <a:lstStyle/>
          <a:p>
            <a:r>
              <a:rPr lang="en-US" dirty="0" smtClean="0">
                <a:solidFill>
                  <a:schemeClr val="accent4">
                    <a:lumMod val="50000"/>
                    <a:lumOff val="50000"/>
                  </a:schemeClr>
                </a:solidFill>
              </a:rPr>
              <a:t>System Lambda $30</a:t>
            </a:r>
          </a:p>
          <a:p>
            <a:endParaRPr lang="en-US" dirty="0">
              <a:solidFill>
                <a:schemeClr val="accent4">
                  <a:lumMod val="50000"/>
                  <a:lumOff val="50000"/>
                </a:schemeClr>
              </a:solidFill>
            </a:endParaRPr>
          </a:p>
          <a:p>
            <a:r>
              <a:rPr lang="en-US" dirty="0" smtClean="0">
                <a:solidFill>
                  <a:schemeClr val="accent4">
                    <a:lumMod val="50000"/>
                    <a:lumOff val="50000"/>
                  </a:schemeClr>
                </a:solidFill>
              </a:rPr>
              <a:t>Shadow Price</a:t>
            </a:r>
          </a:p>
          <a:p>
            <a:r>
              <a:rPr lang="en-US" dirty="0" smtClean="0">
                <a:solidFill>
                  <a:schemeClr val="accent4">
                    <a:lumMod val="50000"/>
                    <a:lumOff val="50000"/>
                  </a:schemeClr>
                </a:solidFill>
              </a:rPr>
              <a:t>$100</a:t>
            </a:r>
            <a:endParaRPr lang="en-US" dirty="0">
              <a:solidFill>
                <a:schemeClr val="accent4">
                  <a:lumMod val="50000"/>
                  <a:lumOff val="50000"/>
                </a:schemeClr>
              </a:solidFill>
            </a:endParaRPr>
          </a:p>
        </p:txBody>
      </p:sp>
      <p:sp>
        <p:nvSpPr>
          <p:cNvPr id="87" name="TextBox 86"/>
          <p:cNvSpPr txBox="1"/>
          <p:nvPr/>
        </p:nvSpPr>
        <p:spPr>
          <a:xfrm>
            <a:off x="4735508" y="5001301"/>
            <a:ext cx="567107" cy="523220"/>
          </a:xfrm>
          <a:prstGeom prst="rect">
            <a:avLst/>
          </a:prstGeom>
          <a:noFill/>
        </p:spPr>
        <p:txBody>
          <a:bodyPr wrap="square" rtlCol="0">
            <a:spAutoFit/>
          </a:bodyPr>
          <a:lstStyle/>
          <a:p>
            <a:r>
              <a:rPr lang="en-US" sz="2800" dirty="0" smtClean="0">
                <a:solidFill>
                  <a:srgbClr val="FF0000"/>
                </a:solidFill>
              </a:rPr>
              <a:t>X</a:t>
            </a:r>
            <a:endParaRPr lang="en-US" sz="2800" dirty="0">
              <a:solidFill>
                <a:srgbClr val="FF0000"/>
              </a:solidFill>
            </a:endParaRPr>
          </a:p>
        </p:txBody>
      </p:sp>
      <p:sp>
        <p:nvSpPr>
          <p:cNvPr id="22" name="TextBox 21"/>
          <p:cNvSpPr txBox="1"/>
          <p:nvPr/>
        </p:nvSpPr>
        <p:spPr>
          <a:xfrm>
            <a:off x="3675804" y="6099116"/>
            <a:ext cx="979755" cy="369332"/>
          </a:xfrm>
          <a:prstGeom prst="rect">
            <a:avLst/>
          </a:prstGeom>
          <a:noFill/>
        </p:spPr>
        <p:txBody>
          <a:bodyPr wrap="none" rtlCol="0">
            <a:spAutoFit/>
          </a:bodyPr>
          <a:lstStyle/>
          <a:p>
            <a:r>
              <a:rPr lang="en-US" dirty="0" smtClean="0"/>
              <a:t>300MW</a:t>
            </a:r>
            <a:endParaRPr lang="en-US" dirty="0"/>
          </a:p>
        </p:txBody>
      </p:sp>
      <p:sp>
        <p:nvSpPr>
          <p:cNvPr id="88" name="TextBox 87"/>
          <p:cNvSpPr txBox="1"/>
          <p:nvPr/>
        </p:nvSpPr>
        <p:spPr>
          <a:xfrm>
            <a:off x="4004309" y="3367403"/>
            <a:ext cx="979755" cy="369332"/>
          </a:xfrm>
          <a:prstGeom prst="rect">
            <a:avLst/>
          </a:prstGeom>
          <a:noFill/>
        </p:spPr>
        <p:txBody>
          <a:bodyPr wrap="none" rtlCol="0">
            <a:spAutoFit/>
          </a:bodyPr>
          <a:lstStyle/>
          <a:p>
            <a:r>
              <a:rPr lang="en-US" dirty="0" smtClean="0"/>
              <a:t>300MW</a:t>
            </a:r>
            <a:endParaRPr lang="en-US" dirty="0"/>
          </a:p>
        </p:txBody>
      </p:sp>
    </p:spTree>
    <p:extLst>
      <p:ext uri="{BB962C8B-B14F-4D97-AF65-F5344CB8AC3E}">
        <p14:creationId xmlns:p14="http://schemas.microsoft.com/office/powerpoint/2010/main" val="1894806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46" grpId="0"/>
      <p:bldP spid="47" grpId="0"/>
      <p:bldP spid="71" grpId="0"/>
      <p:bldP spid="73" grpId="0"/>
      <p:bldP spid="74" grpId="0"/>
      <p:bldP spid="8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OD 5/11/2020</a:t>
            </a:r>
            <a:endParaRPr lang="en-US" dirty="0"/>
          </a:p>
        </p:txBody>
      </p:sp>
      <p:sp>
        <p:nvSpPr>
          <p:cNvPr id="3" name="Content Placeholder 2"/>
          <p:cNvSpPr>
            <a:spLocks noGrp="1"/>
          </p:cNvSpPr>
          <p:nvPr>
            <p:ph idx="1"/>
          </p:nvPr>
        </p:nvSpPr>
        <p:spPr>
          <a:xfrm>
            <a:off x="304800" y="1219200"/>
            <a:ext cx="8534400" cy="5562600"/>
          </a:xfrm>
        </p:spPr>
        <p:txBody>
          <a:bodyPr/>
          <a:lstStyle/>
          <a:p>
            <a:r>
              <a:rPr lang="en-US" sz="2200" dirty="0" smtClean="0"/>
              <a:t>$4.2M </a:t>
            </a:r>
            <a:r>
              <a:rPr lang="en-US" sz="2200" dirty="0"/>
              <a:t>RENA was observed on OD </a:t>
            </a:r>
            <a:r>
              <a:rPr lang="en-US" sz="2200" dirty="0" smtClean="0"/>
              <a:t>5/11/2020</a:t>
            </a:r>
            <a:r>
              <a:rPr lang="en-US" sz="2200" dirty="0"/>
              <a:t>. </a:t>
            </a:r>
            <a:r>
              <a:rPr lang="en-US" sz="2200" dirty="0" smtClean="0"/>
              <a:t>Most of its </a:t>
            </a:r>
            <a:r>
              <a:rPr lang="en-US" sz="2200" dirty="0"/>
              <a:t>RENA was </a:t>
            </a:r>
            <a:r>
              <a:rPr lang="en-US" sz="2200" dirty="0" smtClean="0"/>
              <a:t>caused by the missing RT revenue related to DAM PTPs with link to option.</a:t>
            </a:r>
            <a:endParaRPr lang="en-US" sz="2200" dirty="0"/>
          </a:p>
          <a:p>
            <a:endParaRPr lang="en-US" sz="2200" dirty="0">
              <a:solidFill>
                <a:srgbClr val="FF0000"/>
              </a:solidFill>
            </a:endParaRPr>
          </a:p>
          <a:p>
            <a:r>
              <a:rPr lang="en-US" sz="2200" dirty="0"/>
              <a:t>PTPs with Links to Options: The RT constraint </a:t>
            </a:r>
            <a:r>
              <a:rPr lang="en-US" sz="2200" dirty="0" smtClean="0"/>
              <a:t>XNED258: </a:t>
            </a:r>
            <a:r>
              <a:rPr lang="en-US" sz="2200" dirty="0"/>
              <a:t>NEDIN_138H caused significantly high prices in the west part of Valley area. As the results, </a:t>
            </a:r>
            <a:r>
              <a:rPr lang="en-US" sz="2200" dirty="0" smtClean="0"/>
              <a:t>for the PTPs </a:t>
            </a:r>
            <a:r>
              <a:rPr lang="en-US" sz="2200" dirty="0"/>
              <a:t>with links to </a:t>
            </a:r>
            <a:r>
              <a:rPr lang="en-US" sz="2200" dirty="0" smtClean="0"/>
              <a:t>option sourced from the Resource Nodes in the area, their RT value </a:t>
            </a:r>
            <a:r>
              <a:rPr lang="en-US" sz="2200" dirty="0"/>
              <a:t>went to negative but settled as </a:t>
            </a:r>
            <a:r>
              <a:rPr lang="en-US" sz="2200" dirty="0" smtClean="0"/>
              <a:t>0. The missing RT revenue was $3.5M.</a:t>
            </a:r>
          </a:p>
          <a:p>
            <a:endParaRPr lang="en-US" sz="2200" dirty="0"/>
          </a:p>
          <a:p>
            <a:pPr marL="0" indent="0">
              <a:buNone/>
            </a:pPr>
            <a:endParaRPr lang="en-US" sz="2400" dirty="0"/>
          </a:p>
          <a:p>
            <a:endParaRPr lang="en-US" sz="2200" dirty="0"/>
          </a:p>
        </p:txBody>
      </p:sp>
    </p:spTree>
    <p:extLst>
      <p:ext uri="{BB962C8B-B14F-4D97-AF65-F5344CB8AC3E}">
        <p14:creationId xmlns:p14="http://schemas.microsoft.com/office/powerpoint/2010/main" val="18548475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304800" y="815182"/>
            <a:ext cx="8610600" cy="5204618"/>
          </a:xfrm>
        </p:spPr>
        <p:txBody>
          <a:bodyPr/>
          <a:lstStyle/>
          <a:p>
            <a:r>
              <a:rPr lang="en-US" sz="2200" dirty="0"/>
              <a:t>$14.2M RENA </a:t>
            </a:r>
            <a:r>
              <a:rPr lang="en-US" sz="2200" dirty="0" smtClean="0"/>
              <a:t>observed in May, 2020, and most of RENA happened on OD 5/1 and 5/11.</a:t>
            </a:r>
          </a:p>
          <a:p>
            <a:endParaRPr lang="en-US" sz="2200" dirty="0"/>
          </a:p>
          <a:p>
            <a:r>
              <a:rPr lang="en-US" sz="2200" dirty="0" smtClean="0"/>
              <a:t>The majority of RENA in May was caused by the missing RT revenue related to DAM PTP w/link to options, </a:t>
            </a:r>
            <a:r>
              <a:rPr lang="en-US" sz="2200" dirty="0" smtClean="0"/>
              <a:t>when </a:t>
            </a:r>
            <a:r>
              <a:rPr lang="en-US" sz="2200" dirty="0" smtClean="0"/>
              <a:t>local congestions drove high RTSPPs on their Sources. The total contribution to RENA in May was $10.5M.</a:t>
            </a:r>
          </a:p>
          <a:p>
            <a:endParaRPr lang="en-US" sz="2200" dirty="0"/>
          </a:p>
          <a:p>
            <a:r>
              <a:rPr lang="en-US" sz="2200" dirty="0" smtClean="0"/>
              <a:t>A significant difference of congestion rent between SCED and Settlement was observed on 5/1, due to the price difference between Resources and their meters. </a:t>
            </a:r>
            <a:endParaRPr lang="en-US" sz="2200" dirty="0"/>
          </a:p>
          <a:p>
            <a:endParaRPr lang="en-US" sz="2200" dirty="0"/>
          </a:p>
          <a:p>
            <a:r>
              <a:rPr lang="en-US" sz="2200" dirty="0"/>
              <a:t>The </a:t>
            </a:r>
            <a:r>
              <a:rPr lang="en-US" sz="2200" dirty="0" smtClean="0"/>
              <a:t>total DAM “oversold” through the May was $1.6M. </a:t>
            </a:r>
            <a:endParaRPr lang="en-US" sz="2200" dirty="0"/>
          </a:p>
          <a:p>
            <a:endParaRPr lang="en-US" sz="2200" dirty="0" smtClean="0"/>
          </a:p>
          <a:p>
            <a:endParaRPr lang="en-US" sz="2400" dirty="0" smtClean="0"/>
          </a:p>
          <a:p>
            <a:endParaRPr lang="en-US" sz="2400" dirty="0"/>
          </a:p>
          <a:p>
            <a:endParaRPr lang="en-US" sz="2400" dirty="0" smtClean="0"/>
          </a:p>
          <a:p>
            <a:endParaRPr lang="en-US" sz="2400" dirty="0"/>
          </a:p>
          <a:p>
            <a:endParaRPr lang="en-US" sz="2400" dirty="0"/>
          </a:p>
        </p:txBody>
      </p:sp>
    </p:spTree>
    <p:extLst>
      <p:ext uri="{BB962C8B-B14F-4D97-AF65-F5344CB8AC3E}">
        <p14:creationId xmlns:p14="http://schemas.microsoft.com/office/powerpoint/2010/main" val="6083049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March CRR Balance Account</a:t>
            </a:r>
            <a:endParaRPr lang="en-US" dirty="0"/>
          </a:p>
        </p:txBody>
      </p:sp>
      <p:graphicFrame>
        <p:nvGraphicFramePr>
          <p:cNvPr id="9" name="Chart 8"/>
          <p:cNvGraphicFramePr>
            <a:graphicFrameLocks/>
          </p:cNvGraphicFramePr>
          <p:nvPr>
            <p:extLst>
              <p:ext uri="{D42A27DB-BD31-4B8C-83A1-F6EECF244321}">
                <p14:modId xmlns:p14="http://schemas.microsoft.com/office/powerpoint/2010/main" val="3115701620"/>
              </p:ext>
            </p:extLst>
          </p:nvPr>
        </p:nvGraphicFramePr>
        <p:xfrm>
          <a:off x="1247415" y="914400"/>
          <a:ext cx="6961329" cy="2438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p:cNvGraphicFramePr>
            <a:graphicFrameLocks/>
          </p:cNvGraphicFramePr>
          <p:nvPr>
            <p:extLst>
              <p:ext uri="{D42A27DB-BD31-4B8C-83A1-F6EECF244321}">
                <p14:modId xmlns:p14="http://schemas.microsoft.com/office/powerpoint/2010/main" val="2240357896"/>
              </p:ext>
            </p:extLst>
          </p:nvPr>
        </p:nvGraphicFramePr>
        <p:xfrm>
          <a:off x="1247416" y="3581400"/>
          <a:ext cx="6961330" cy="24384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809380302"/>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248F63C-08AC-4CDD-B36F-0851B11853CB}">
  <ds:schemaRefs>
    <ds:schemaRef ds:uri="http://schemas.openxmlformats.org/package/2006/metadata/core-properties"/>
    <ds:schemaRef ds:uri="http://purl.org/dc/terms/"/>
    <ds:schemaRef ds:uri="http://purl.org/dc/dcmitype/"/>
    <ds:schemaRef ds:uri="c34af464-7aa1-4edd-9be4-83dffc1cb926"/>
    <ds:schemaRef ds:uri="http://schemas.microsoft.com/office/2006/documentManagement/types"/>
    <ds:schemaRef ds:uri="http://schemas.microsoft.com/office/2006/metadata/properties"/>
    <ds:schemaRef ds:uri="http://purl.org/dc/elements/1.1/"/>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0884B7F-5407-4A7E-885F-D19D0E5ED7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28298</TotalTime>
  <Words>508</Words>
  <Application>Microsoft Office PowerPoint</Application>
  <PresentationFormat>On-screen Show (4:3)</PresentationFormat>
  <Paragraphs>69</Paragraphs>
  <Slides>9</Slides>
  <Notes>8</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9</vt:i4>
      </vt:variant>
    </vt:vector>
  </HeadingPairs>
  <TitlesOfParts>
    <vt:vector size="14" baseType="lpstr">
      <vt:lpstr>Arial</vt:lpstr>
      <vt:lpstr>Calibri</vt:lpstr>
      <vt:lpstr>1_Custom Design</vt:lpstr>
      <vt:lpstr>Office Theme</vt:lpstr>
      <vt:lpstr>Custom Design</vt:lpstr>
      <vt:lpstr>PowerPoint Presentation</vt:lpstr>
      <vt:lpstr>Monthly Sum of RENA </vt:lpstr>
      <vt:lpstr>Daily RENA with RT Congestion </vt:lpstr>
      <vt:lpstr>Daily RENA and Estimated DAM oversold on RT congestion</vt:lpstr>
      <vt:lpstr>OD 5/1/2020</vt:lpstr>
      <vt:lpstr>Cause of Different Congestion Rent in Settlement (Example)</vt:lpstr>
      <vt:lpstr>OD 5/11/2020</vt:lpstr>
      <vt:lpstr>Summary</vt:lpstr>
      <vt:lpstr>March CRR Balance Account</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Chang, Sean</dc:creator>
  <cp:lastModifiedBy>Chen, Jian</cp:lastModifiedBy>
  <cp:revision>392</cp:revision>
  <cp:lastPrinted>2016-01-21T20:53:15Z</cp:lastPrinted>
  <dcterms:created xsi:type="dcterms:W3CDTF">2016-01-21T15:20:31Z</dcterms:created>
  <dcterms:modified xsi:type="dcterms:W3CDTF">2020-07-31T14:46:50Z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