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7" r:id="rId8"/>
    <p:sldId id="281" r:id="rId9"/>
    <p:sldId id="275" r:id="rId10"/>
    <p:sldId id="263" r:id="rId11"/>
    <p:sldId id="264" r:id="rId12"/>
    <p:sldId id="273" r:id="rId13"/>
    <p:sldId id="266" r:id="rId14"/>
    <p:sldId id="267" r:id="rId15"/>
    <p:sldId id="282" r:id="rId16"/>
    <p:sldId id="283"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1" autoAdjust="0"/>
    <p:restoredTop sz="96187" autoAdjust="0"/>
  </p:normalViewPr>
  <p:slideViewPr>
    <p:cSldViewPr showGuides="1">
      <p:cViewPr>
        <p:scale>
          <a:sx n="118" d="100"/>
          <a:sy n="118" d="100"/>
        </p:scale>
        <p:origin x="1410" y="31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7/21/2020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155248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368601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429893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1044082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441027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4123676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services/comm/mkt_notices/archives/4523"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031325"/>
          </a:xfrm>
          <a:prstGeom prst="rect">
            <a:avLst/>
          </a:prstGeom>
          <a:noFill/>
        </p:spPr>
        <p:txBody>
          <a:bodyPr wrap="square" rtlCol="0">
            <a:spAutoFit/>
          </a:bodyPr>
          <a:lstStyle/>
          <a:p>
            <a:r>
              <a:rPr lang="en-US" b="1" dirty="0" smtClean="0"/>
              <a:t>Settlement Stability</a:t>
            </a:r>
            <a:endParaRPr lang="en-US" b="1" dirty="0"/>
          </a:p>
          <a:p>
            <a:r>
              <a:rPr lang="en-US" sz="1600" b="1" dirty="0" smtClean="0"/>
              <a:t>2020 Q2 Update to WMS</a:t>
            </a:r>
            <a:endParaRPr lang="en-US" sz="1600" b="1" dirty="0"/>
          </a:p>
          <a:p>
            <a:endParaRPr lang="en-US" dirty="0"/>
          </a:p>
          <a:p>
            <a:r>
              <a:rPr lang="en-US" dirty="0" smtClean="0"/>
              <a:t>Austin Covington</a:t>
            </a:r>
            <a:endParaRPr lang="en-US" dirty="0"/>
          </a:p>
          <a:p>
            <a:r>
              <a:rPr lang="en-US" dirty="0" smtClean="0"/>
              <a:t>ERCOT</a:t>
            </a:r>
            <a:endParaRPr lang="en-US" dirty="0"/>
          </a:p>
          <a:p>
            <a:endParaRPr lang="en-US" dirty="0"/>
          </a:p>
          <a:p>
            <a:r>
              <a:rPr lang="en-US" dirty="0" smtClean="0"/>
              <a:t>08/05/2020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457200" y="5192751"/>
            <a:ext cx="8229600" cy="740664"/>
          </a:xfrm>
        </p:spPr>
        <p:txBody>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graphicFrame>
        <p:nvGraphicFramePr>
          <p:cNvPr id="6" name="Table 5"/>
          <p:cNvGraphicFramePr>
            <a:graphicFrameLocks noGrp="1"/>
          </p:cNvGraphicFramePr>
          <p:nvPr/>
        </p:nvGraphicFramePr>
        <p:xfrm>
          <a:off x="457200" y="1078992"/>
          <a:ext cx="8385048" cy="4023360"/>
        </p:xfrm>
        <a:graphic>
          <a:graphicData uri="http://schemas.openxmlformats.org/drawingml/2006/table">
            <a:tbl>
              <a:tblPr/>
              <a:tblGrid>
                <a:gridCol w="1728216"/>
                <a:gridCol w="512064"/>
                <a:gridCol w="512064"/>
                <a:gridCol w="512064"/>
                <a:gridCol w="512064"/>
                <a:gridCol w="512064"/>
                <a:gridCol w="512064"/>
                <a:gridCol w="512064"/>
                <a:gridCol w="512064"/>
                <a:gridCol w="512064"/>
                <a:gridCol w="512064"/>
                <a:gridCol w="512064"/>
                <a:gridCol w="512064"/>
                <a:gridCol w="512064"/>
              </a:tblGrid>
              <a:tr h="201168">
                <a:tc>
                  <a:txBody>
                    <a:bodyPr/>
                    <a:lstStyle/>
                    <a:p>
                      <a:pPr marL="25400" marR="25400" algn="l">
                        <a:spcBef>
                          <a:spcPts val="200"/>
                        </a:spcBef>
                        <a:spcAft>
                          <a:spcPts val="200"/>
                        </a:spcAft>
                        <a:buNone/>
                      </a:pPr>
                      <a:r>
                        <a:rPr sz="800" b="1" dirty="0">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Ancillary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234.7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20.2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Balancing Account Payout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Base Point Deviation Payments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Black Start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Block Load Transfer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Emergency Energy Charges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ERCOT Admin Fee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ERS Settlement¹</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High Dispatch Limit Override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Non-Zonal Auction Distribution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ORDC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Revenue Neutrality 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RMR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RUC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Voltage Services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Zonal Auction Distribution²</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 Allocation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Adjusted Metered Load (TWh)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dirty="0">
                          <a:solidFill>
                            <a:srgbClr val="111111">
                              <a:alpha val="100000"/>
                            </a:srgbClr>
                          </a:solidFill>
                          <a:latin typeface="Times New Roman"/>
                          <a:cs typeface="Times New Roman"/>
                        </a:rPr>
                        <a:t>$/MWh³</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286109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1901952" y="2167128"/>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1901952" y="3557016"/>
            <a:ext cx="5788152" cy="219456"/>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1901952" y="4919472"/>
            <a:ext cx="5788152" cy="219456"/>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dirty="0">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111111">
                              <a:alpha val="100000"/>
                            </a:srgbClr>
                          </a:solidFill>
                          <a:latin typeface="Times New Roman"/>
                          <a:cs typeface="Times New Roman"/>
                        </a:rPr>
                        <a:t>-45.7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-8.2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74613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628873625"/>
              </p:ext>
            </p:extLst>
          </p:nvPr>
        </p:nvGraphicFramePr>
        <p:xfrm>
          <a:off x="1236019" y="1219200"/>
          <a:ext cx="6748161" cy="1159785"/>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Q2</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6018" y="2378985"/>
            <a:ext cx="6748161" cy="1277273"/>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a:solidFill>
                  <a:prstClr val="black"/>
                </a:solidFill>
              </a:rPr>
              <a:t>There were no price changes in </a:t>
            </a:r>
            <a:r>
              <a:rPr lang="en-US" sz="1100" dirty="0" smtClean="0">
                <a:solidFill>
                  <a:prstClr val="black"/>
                </a:solidFill>
              </a:rPr>
              <a:t>Q2 2020.</a:t>
            </a:r>
            <a:endParaRPr lang="en-US" sz="1100" dirty="0">
              <a:solidFill>
                <a:prstClr val="black"/>
              </a:solidFill>
            </a:endParaRPr>
          </a:p>
          <a:p>
            <a:pPr defTabSz="457200"/>
            <a:endParaRPr lang="en-US" sz="1100" dirty="0">
              <a:solidFill>
                <a:prstClr val="black"/>
              </a:solidFill>
            </a:endParaRPr>
          </a:p>
          <a:p>
            <a:pPr defTabSz="457200"/>
            <a:r>
              <a:rPr lang="en-US" sz="1100" dirty="0" smtClean="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smtClean="0"/>
              <a:t>iv) </a:t>
            </a:r>
            <a:r>
              <a:rPr lang="en-US" sz="2000" dirty="0"/>
              <a:t>Track number </a:t>
            </a:r>
            <a:r>
              <a:rPr lang="en-US" sz="2000" dirty="0" smtClean="0"/>
              <a:t>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730356520"/>
              </p:ext>
            </p:extLst>
          </p:nvPr>
        </p:nvGraphicFramePr>
        <p:xfrm>
          <a:off x="609600" y="1143001"/>
          <a:ext cx="7924800" cy="1676399"/>
        </p:xfrm>
        <a:graphic>
          <a:graphicData uri="http://schemas.openxmlformats.org/drawingml/2006/table">
            <a:tbl>
              <a:tblPr firstRow="1" firstCol="1" bandRow="1"/>
              <a:tblGrid>
                <a:gridCol w="1066800"/>
                <a:gridCol w="2354426"/>
                <a:gridCol w="2488162"/>
                <a:gridCol w="2015412"/>
              </a:tblGrid>
              <a:tr h="317620">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Q2</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74917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smtClean="0">
                        <a:effectLst/>
                        <a:latin typeface="+mn-lt"/>
                      </a:endParaRPr>
                    </a:p>
                    <a:p>
                      <a:pPr marL="0" marR="0" algn="ctr">
                        <a:spcBef>
                          <a:spcPts val="0"/>
                        </a:spcBef>
                        <a:spcAft>
                          <a:spcPts val="0"/>
                        </a:spcAft>
                      </a:pPr>
                      <a:r>
                        <a:rPr lang="en-US" sz="1200" dirty="0" smtClean="0">
                          <a:effectLst/>
                          <a:latin typeface="+mn-lt"/>
                        </a:rPr>
                        <a:t>Operating Day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solidFill>
                            <a:schemeClr val="tx1"/>
                          </a:solidFill>
                          <a:effectLst/>
                          <a:latin typeface="+mn-lt"/>
                          <a:ea typeface="+mn-ea"/>
                          <a:cs typeface="+mn-cs"/>
                        </a:rPr>
                        <a:t>R</a:t>
                      </a:r>
                      <a:r>
                        <a:rPr lang="en-US" sz="1200" b="1" baseline="0" dirty="0" smtClean="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smtClean="0">
                          <a:effectLst/>
                          <a:latin typeface="+mn-lt"/>
                          <a:ea typeface="Calibri"/>
                          <a:cs typeface="Times New Roman"/>
                        </a:rPr>
                        <a:t>Market</a:t>
                      </a:r>
                      <a:r>
                        <a:rPr lang="en-US" sz="1200" b="1" baseline="0" dirty="0" smtClean="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46723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08/15/2019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smtClean="0"/>
                        <a:t>Alternative</a:t>
                      </a:r>
                      <a:r>
                        <a:rPr lang="en-US" sz="1100" baseline="0" dirty="0" smtClean="0"/>
                        <a:t> Dispute Resolution (ADR)</a:t>
                      </a:r>
                      <a:endParaRPr lang="en-US" sz="1100" dirty="0"/>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baseline="0" dirty="0" smtClean="0">
                          <a:solidFill>
                            <a:schemeClr val="dk1"/>
                          </a:solidFill>
                          <a:latin typeface="+mn-lt"/>
                          <a:ea typeface="+mn-ea"/>
                          <a:cs typeface="+mn-cs"/>
                        </a:rPr>
                        <a:t>BPDAMT, LABPDAMT</a:t>
                      </a:r>
                      <a:endParaRPr lang="en-US" sz="1000" kern="1200" baseline="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baseline="0" dirty="0" smtClean="0">
                          <a:solidFill>
                            <a:schemeClr val="dk1"/>
                          </a:solidFill>
                          <a:latin typeface="+mn-lt"/>
                          <a:ea typeface="+mn-ea"/>
                          <a:cs typeface="+mn-cs"/>
                          <a:hlinkClick r:id="rId3"/>
                        </a:rPr>
                        <a:t>M-C041720-02 </a:t>
                      </a:r>
                      <a:endParaRPr lang="en-US" sz="1000" kern="1200" baseline="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Tree>
    <p:extLst>
      <p:ext uri="{BB962C8B-B14F-4D97-AF65-F5344CB8AC3E}">
        <p14:creationId xmlns:p14="http://schemas.microsoft.com/office/powerpoint/2010/main" val="3971881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616536775"/>
              </p:ext>
            </p:extLst>
          </p:nvPr>
        </p:nvGraphicFramePr>
        <p:xfrm>
          <a:off x="529989" y="1280614"/>
          <a:ext cx="7928211" cy="3977185"/>
        </p:xfrm>
        <a:graphic>
          <a:graphicData uri="http://schemas.openxmlformats.org/drawingml/2006/table">
            <a:tbl>
              <a:tblPr/>
              <a:tblGrid>
                <a:gridCol w="2702050"/>
                <a:gridCol w="741416"/>
                <a:gridCol w="741416"/>
                <a:gridCol w="1245580"/>
                <a:gridCol w="1245580"/>
                <a:gridCol w="1252169"/>
              </a:tblGrid>
              <a:tr h="460932">
                <a:tc>
                  <a:txBody>
                    <a:bodyPr/>
                    <a:lstStyle/>
                    <a:p>
                      <a:pPr algn="ctr" fontAlgn="ctr"/>
                      <a:r>
                        <a:rPr lang="en-US" sz="1100" b="0" i="0" u="none" strike="noStrike" dirty="0">
                          <a:solidFill>
                            <a:srgbClr val="000000"/>
                          </a:solidFill>
                          <a:effectLst/>
                          <a:latin typeface="Calibri" panose="020F0502020204030204" pitchFamily="34" charset="0"/>
                        </a:rPr>
                        <a:t>YEAR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1100" b="0" i="0" u="none" strike="noStrike">
                          <a:solidFill>
                            <a:srgbClr val="000000"/>
                          </a:solidFill>
                          <a:effectLst/>
                          <a:latin typeface="Calibri" panose="020F0502020204030204" pitchFamily="34" charset="0"/>
                        </a:rPr>
                        <a:t>2020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1100" b="0" i="0" u="none" strike="noStrike">
                          <a:solidFill>
                            <a:srgbClr val="000000"/>
                          </a:solidFill>
                          <a:effectLst/>
                          <a:latin typeface="Calibri" panose="020F0502020204030204" pitchFamily="34" charset="0"/>
                        </a:rPr>
                        <a:t>100% of dispute resolutions were timely.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tr>
              <a:tr h="460932">
                <a:tc>
                  <a:txBody>
                    <a:bodyPr/>
                    <a:lstStyle/>
                    <a:p>
                      <a:pPr algn="ctr" fontAlgn="ctr"/>
                      <a:r>
                        <a:rPr lang="en-US" sz="1100" b="0" i="0" u="none" strike="noStrike" dirty="0">
                          <a:solidFill>
                            <a:srgbClr val="000000"/>
                          </a:solidFill>
                          <a:effectLst/>
                          <a:latin typeface="Calibri" panose="020F0502020204030204" pitchFamily="34" charset="0"/>
                        </a:rPr>
                        <a:t>CALENDAR QUARTERS REPORTED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1100" b="0" i="0" u="none" strike="noStrike" dirty="0" smtClean="0">
                          <a:solidFill>
                            <a:srgbClr val="000000"/>
                          </a:solidFill>
                          <a:effectLst/>
                          <a:latin typeface="Calibri" panose="020F0502020204030204" pitchFamily="34" charset="0"/>
                        </a:rPr>
                        <a:t>Q2</a:t>
                      </a:r>
                      <a:endParaRPr lang="en-US" sz="11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794559">
                <a:tc>
                  <a:txBody>
                    <a:bodyPr/>
                    <a:lstStyle/>
                    <a:p>
                      <a:pPr algn="ctr" fontAlgn="ctr"/>
                      <a:r>
                        <a:rPr lang="en-US" sz="1100" b="0" i="0" u="none" strike="noStrike">
                          <a:solidFill>
                            <a:srgbClr val="000000"/>
                          </a:solidFill>
                          <a:effectLst/>
                          <a:latin typeface="Calibri" panose="020F0502020204030204" pitchFamily="34" charset="0"/>
                        </a:rPr>
                        <a:t>Disputed Charge Sub-Type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Submitted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Resolved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Denied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Granted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100" b="0" i="0" u="none" strike="noStrike">
                          <a:solidFill>
                            <a:srgbClr val="000000"/>
                          </a:solidFill>
                          <a:effectLst/>
                          <a:latin typeface="Calibri" panose="020F0502020204030204" pitchFamily="34" charset="0"/>
                        </a:rPr>
                        <a:t>Granted with Exceptions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r>
              <a:tr h="438983">
                <a:tc>
                  <a:txBody>
                    <a:bodyPr/>
                    <a:lstStyle/>
                    <a:p>
                      <a:pPr algn="ctr" fontAlgn="ctr"/>
                      <a:r>
                        <a:rPr lang="en-US" sz="1100" b="0" i="0" u="none" strike="noStrike">
                          <a:solidFill>
                            <a:srgbClr val="000000"/>
                          </a:solidFill>
                          <a:effectLst/>
                          <a:latin typeface="Calibri" panose="020F0502020204030204" pitchFamily="34" charset="0"/>
                        </a:rPr>
                        <a:t>Ancillary Services-DAM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8983">
                <a:tc>
                  <a:txBody>
                    <a:bodyPr/>
                    <a:lstStyle/>
                    <a:p>
                      <a:pPr algn="ctr" fontAlgn="ctr"/>
                      <a:r>
                        <a:rPr lang="en-US" sz="1100" b="0" i="0" u="none" strike="noStrike" dirty="0">
                          <a:solidFill>
                            <a:srgbClr val="000000"/>
                          </a:solidFill>
                          <a:effectLst/>
                          <a:latin typeface="Calibri" panose="020F0502020204030204" pitchFamily="34" charset="0"/>
                        </a:rPr>
                        <a:t>Congestion Revenue Rights-DAM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932">
                <a:tc>
                  <a:txBody>
                    <a:bodyPr/>
                    <a:lstStyle/>
                    <a:p>
                      <a:pPr algn="ctr" fontAlgn="ctr"/>
                      <a:r>
                        <a:rPr lang="en-US" sz="1100" b="0" i="0" u="none" strike="noStrike" dirty="0">
                          <a:solidFill>
                            <a:srgbClr val="000000"/>
                          </a:solidFill>
                          <a:effectLst/>
                          <a:latin typeface="Calibri" panose="020F0502020204030204" pitchFamily="34" charset="0"/>
                        </a:rPr>
                        <a:t>Energy-RTM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6</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6</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4</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932">
                <a:tc>
                  <a:txBody>
                    <a:bodyPr/>
                    <a:lstStyle/>
                    <a:p>
                      <a:pPr algn="ctr" fontAlgn="ctr"/>
                      <a:r>
                        <a:rPr lang="en-US" sz="1100" b="0" i="0" u="none" strike="noStrike" dirty="0">
                          <a:solidFill>
                            <a:srgbClr val="000000"/>
                          </a:solidFill>
                          <a:effectLst/>
                          <a:latin typeface="Calibri" panose="020F0502020204030204" pitchFamily="34" charset="0"/>
                        </a:rPr>
                        <a:t>Make-Whole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932">
                <a:tc>
                  <a:txBody>
                    <a:bodyPr/>
                    <a:lstStyle/>
                    <a:p>
                      <a:pPr algn="ctr" fontAlgn="ctr"/>
                      <a:r>
                        <a:rPr lang="en-US" sz="1100" b="0" i="0" u="none" strike="noStrike" dirty="0">
                          <a:solidFill>
                            <a:srgbClr val="000000"/>
                          </a:solidFill>
                          <a:effectLst/>
                          <a:latin typeface="Calibri" panose="020F050202020403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9</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17</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4</a:t>
                      </a:r>
                      <a:endParaRPr lang="en-US"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381000" y="243682"/>
            <a:ext cx="8458200" cy="1143000"/>
          </a:xfrm>
        </p:spPr>
        <p:txBody>
          <a:bodyPr/>
          <a:lstStyle/>
          <a:p>
            <a:r>
              <a:rPr lang="en-US" sz="2000" dirty="0"/>
              <a:t>8.2(2</a:t>
            </a:r>
            <a:r>
              <a:rPr lang="en-US" sz="2000" dirty="0" smtClean="0"/>
              <a:t>)(</a:t>
            </a:r>
            <a:r>
              <a:rPr lang="en-US" sz="2000" dirty="0"/>
              <a:t>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dirty="0" smtClean="0"/>
              <a:t>Submitted but not resolved disputes may be:</a:t>
            </a:r>
          </a:p>
          <a:p>
            <a:pPr marL="171450" indent="-171450">
              <a:buFont typeface="Arial" panose="020B0604020202020204" pitchFamily="34" charset="0"/>
              <a:buChar char="•"/>
            </a:pPr>
            <a:r>
              <a:rPr lang="en-US" sz="800" dirty="0" smtClean="0"/>
              <a:t>Not started</a:t>
            </a:r>
          </a:p>
          <a:p>
            <a:pPr marL="171450" indent="-171450">
              <a:buFont typeface="Arial" panose="020B0604020202020204" pitchFamily="34" charset="0"/>
              <a:buChar char="•"/>
            </a:pPr>
            <a:r>
              <a:rPr lang="en-US" sz="800" dirty="0" smtClean="0"/>
              <a:t>Open</a:t>
            </a:r>
          </a:p>
          <a:p>
            <a:pPr marL="171450" indent="-171450">
              <a:buFont typeface="Arial" panose="020B0604020202020204" pitchFamily="34" charset="0"/>
              <a:buChar char="•"/>
            </a:pPr>
            <a:r>
              <a:rPr lang="en-US" sz="800" dirty="0" smtClean="0"/>
              <a:t>Rejected</a:t>
            </a:r>
          </a:p>
          <a:p>
            <a:pPr marL="171450" indent="-171450">
              <a:buFont typeface="Arial" panose="020B0604020202020204" pitchFamily="34" charset="0"/>
              <a:buChar char="•"/>
            </a:pPr>
            <a:r>
              <a:rPr lang="en-US" sz="800" dirty="0" smtClean="0"/>
              <a:t>Withdrawn</a:t>
            </a:r>
          </a:p>
        </p:txBody>
      </p:sp>
    </p:spTree>
    <p:extLst>
      <p:ext uri="{BB962C8B-B14F-4D97-AF65-F5344CB8AC3E}">
        <p14:creationId xmlns:p14="http://schemas.microsoft.com/office/powerpoint/2010/main" val="2804983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srcRect l="4332" r="4348" b="1357"/>
          <a:stretch/>
        </p:blipFill>
        <p:spPr>
          <a:xfrm>
            <a:off x="6858000" y="4054916"/>
            <a:ext cx="1600200" cy="2422084"/>
          </a:xfrm>
          <a:prstGeom prst="rect">
            <a:avLst/>
          </a:prstGeom>
        </p:spPr>
      </p:pic>
      <p:pic>
        <p:nvPicPr>
          <p:cNvPr id="15" name="Picture 14"/>
          <p:cNvPicPr>
            <a:picLocks noChangeAspect="1"/>
          </p:cNvPicPr>
          <p:nvPr/>
        </p:nvPicPr>
        <p:blipFill>
          <a:blip r:embed="rId4"/>
          <a:stretch>
            <a:fillRect/>
          </a:stretch>
        </p:blipFill>
        <p:spPr>
          <a:xfrm>
            <a:off x="20327" y="990600"/>
            <a:ext cx="9085217" cy="2819400"/>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dirty="0"/>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smtClean="0"/>
              <a:t>NOTE: </a:t>
            </a:r>
            <a:r>
              <a:rPr lang="en-US" sz="800" dirty="0" smtClean="0"/>
              <a:t>ERS </a:t>
            </a:r>
            <a:r>
              <a:rPr lang="en-US" sz="800" dirty="0"/>
              <a:t>Final settlement </a:t>
            </a:r>
            <a:r>
              <a:rPr lang="en-US" sz="800" dirty="0" smtClean="0"/>
              <a:t>OD data </a:t>
            </a:r>
            <a:r>
              <a:rPr lang="en-US" sz="800" dirty="0"/>
              <a:t>is not </a:t>
            </a:r>
            <a:r>
              <a:rPr lang="en-US" sz="800" dirty="0" smtClean="0"/>
              <a:t>represented </a:t>
            </a:r>
            <a:r>
              <a:rPr lang="en-US" sz="800" dirty="0"/>
              <a:t>in graph</a:t>
            </a:r>
            <a:r>
              <a:rPr lang="en-US" sz="800" dirty="0" smtClean="0"/>
              <a:t>.</a:t>
            </a:r>
          </a:p>
        </p:txBody>
      </p:sp>
      <p:sp>
        <p:nvSpPr>
          <p:cNvPr id="8" name="TextBox 7"/>
          <p:cNvSpPr txBox="1"/>
          <p:nvPr/>
        </p:nvSpPr>
        <p:spPr>
          <a:xfrm>
            <a:off x="6019800" y="3810000"/>
            <a:ext cx="2992953" cy="276999"/>
          </a:xfrm>
          <a:prstGeom prst="rect">
            <a:avLst/>
          </a:prstGeom>
          <a:noFill/>
        </p:spPr>
        <p:txBody>
          <a:bodyPr wrap="square" rtlCol="0">
            <a:spAutoFit/>
          </a:bodyPr>
          <a:lstStyle/>
          <a:p>
            <a:pPr algn="ctr"/>
            <a:r>
              <a:rPr lang="en-US" sz="1200" b="1" dirty="0" smtClean="0"/>
              <a:t>Average percent change</a:t>
            </a:r>
            <a:endParaRPr lang="en-US" sz="1200" b="1" dirty="0"/>
          </a:p>
        </p:txBody>
      </p:sp>
      <p:sp>
        <p:nvSpPr>
          <p:cNvPr id="10" name="AutoShape 4" descr="http://127.0.0.1:25434/graphics/plot_zoom_png?width=1143&amp;height=406"/>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3" name="AutoShape 10" descr="http://127.0.0.1:37815/graphics/plot_zoom_png?width=1056&amp;height=321"/>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57468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581297" y="685799"/>
            <a:ext cx="3759055" cy="2880059"/>
          </a:xfrm>
          <a:prstGeom prst="rect">
            <a:avLst/>
          </a:prstGeom>
        </p:spPr>
      </p:pic>
      <p:pic>
        <p:nvPicPr>
          <p:cNvPr id="11" name="Picture 10"/>
          <p:cNvPicPr>
            <a:picLocks noChangeAspect="1"/>
          </p:cNvPicPr>
          <p:nvPr/>
        </p:nvPicPr>
        <p:blipFill>
          <a:blip r:embed="rId4"/>
          <a:stretch>
            <a:fillRect/>
          </a:stretch>
        </p:blipFill>
        <p:spPr>
          <a:xfrm>
            <a:off x="609600" y="3582787"/>
            <a:ext cx="3810000" cy="2665614"/>
          </a:xfrm>
          <a:prstGeom prst="rect">
            <a:avLst/>
          </a:prstGeom>
        </p:spPr>
      </p:pic>
      <p:pic>
        <p:nvPicPr>
          <p:cNvPr id="10" name="Picture 9"/>
          <p:cNvPicPr>
            <a:picLocks noChangeAspect="1"/>
          </p:cNvPicPr>
          <p:nvPr/>
        </p:nvPicPr>
        <p:blipFill>
          <a:blip r:embed="rId5"/>
          <a:stretch>
            <a:fillRect/>
          </a:stretch>
        </p:blipFill>
        <p:spPr>
          <a:xfrm>
            <a:off x="4876801" y="3565858"/>
            <a:ext cx="3733486" cy="2682543"/>
          </a:xfrm>
          <a:prstGeom prst="rect">
            <a:avLst/>
          </a:prstGeom>
        </p:spPr>
      </p:pic>
      <p:pic>
        <p:nvPicPr>
          <p:cNvPr id="8" name="Picture 7"/>
          <p:cNvPicPr>
            <a:picLocks noChangeAspect="1"/>
          </p:cNvPicPr>
          <p:nvPr/>
        </p:nvPicPr>
        <p:blipFill>
          <a:blip r:embed="rId6"/>
          <a:stretch>
            <a:fillRect/>
          </a:stretch>
        </p:blipFill>
        <p:spPr>
          <a:xfrm>
            <a:off x="4876800" y="685800"/>
            <a:ext cx="3733486" cy="2880058"/>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dirty="0"/>
          </a:p>
        </p:txBody>
      </p:sp>
      <p:sp>
        <p:nvSpPr>
          <p:cNvPr id="4" name="AutoShape 2" descr="http://127.0.0.1:25434/graphics/plot_zoom_png?width=528&amp;height=410"/>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4029751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533085" y="685800"/>
            <a:ext cx="3810001" cy="2799728"/>
          </a:xfrm>
          <a:prstGeom prst="rect">
            <a:avLst/>
          </a:prstGeom>
        </p:spPr>
      </p:pic>
      <p:pic>
        <p:nvPicPr>
          <p:cNvPr id="4" name="Picture 3"/>
          <p:cNvPicPr>
            <a:picLocks noChangeAspect="1"/>
          </p:cNvPicPr>
          <p:nvPr/>
        </p:nvPicPr>
        <p:blipFill>
          <a:blip r:embed="rId4"/>
          <a:stretch>
            <a:fillRect/>
          </a:stretch>
        </p:blipFill>
        <p:spPr>
          <a:xfrm>
            <a:off x="4568994" y="3485529"/>
            <a:ext cx="3876143" cy="2839072"/>
          </a:xfrm>
          <a:prstGeom prst="rect">
            <a:avLst/>
          </a:prstGeom>
        </p:spPr>
      </p:pic>
      <p:pic>
        <p:nvPicPr>
          <p:cNvPr id="3" name="Picture 2"/>
          <p:cNvPicPr>
            <a:picLocks noChangeAspect="1"/>
          </p:cNvPicPr>
          <p:nvPr/>
        </p:nvPicPr>
        <p:blipFill>
          <a:blip r:embed="rId5"/>
          <a:stretch>
            <a:fillRect/>
          </a:stretch>
        </p:blipFill>
        <p:spPr>
          <a:xfrm>
            <a:off x="4635137" y="685800"/>
            <a:ext cx="3823063" cy="2799728"/>
          </a:xfrm>
          <a:prstGeom prst="rect">
            <a:avLst/>
          </a:prstGeom>
        </p:spPr>
      </p:pic>
      <p:sp>
        <p:nvSpPr>
          <p:cNvPr id="2" name="Title 1"/>
          <p:cNvSpPr>
            <a:spLocks noGrp="1"/>
          </p:cNvSpPr>
          <p:nvPr>
            <p:ph type="title"/>
          </p:nvPr>
        </p:nvSpPr>
        <p:spPr>
          <a:xfrm>
            <a:off x="381000" y="243682"/>
            <a:ext cx="8458200" cy="442118"/>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dirty="0"/>
          </a:p>
        </p:txBody>
      </p:sp>
      <p:pic>
        <p:nvPicPr>
          <p:cNvPr id="8" name="Picture 7"/>
          <p:cNvPicPr>
            <a:picLocks noChangeAspect="1"/>
          </p:cNvPicPr>
          <p:nvPr/>
        </p:nvPicPr>
        <p:blipFill>
          <a:blip r:embed="rId6"/>
          <a:stretch>
            <a:fillRect/>
          </a:stretch>
        </p:blipFill>
        <p:spPr>
          <a:xfrm>
            <a:off x="533400" y="3472466"/>
            <a:ext cx="3809686" cy="2812792"/>
          </a:xfrm>
          <a:prstGeom prst="rect">
            <a:avLst/>
          </a:prstGeom>
        </p:spPr>
      </p:pic>
    </p:spTree>
    <p:extLst>
      <p:ext uri="{BB962C8B-B14F-4D97-AF65-F5344CB8AC3E}">
        <p14:creationId xmlns:p14="http://schemas.microsoft.com/office/powerpoint/2010/main" val="1729590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dirty="0"/>
          </a:p>
        </p:txBody>
      </p:sp>
      <p:pic>
        <p:nvPicPr>
          <p:cNvPr id="3" name="Picture 2"/>
          <p:cNvPicPr>
            <a:picLocks noChangeAspect="1"/>
          </p:cNvPicPr>
          <p:nvPr/>
        </p:nvPicPr>
        <p:blipFill>
          <a:blip r:embed="rId3"/>
          <a:stretch>
            <a:fillRect/>
          </a:stretch>
        </p:blipFill>
        <p:spPr>
          <a:xfrm>
            <a:off x="838200" y="762000"/>
            <a:ext cx="7360920" cy="5419522"/>
          </a:xfrm>
          <a:prstGeom prst="rect">
            <a:avLst/>
          </a:prstGeom>
        </p:spPr>
      </p:pic>
    </p:spTree>
    <p:extLst>
      <p:ext uri="{BB962C8B-B14F-4D97-AF65-F5344CB8AC3E}">
        <p14:creationId xmlns:p14="http://schemas.microsoft.com/office/powerpoint/2010/main" val="417416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pic>
        <p:nvPicPr>
          <p:cNvPr id="3" name="Picture 2"/>
          <p:cNvPicPr>
            <a:picLocks noChangeAspect="1"/>
          </p:cNvPicPr>
          <p:nvPr/>
        </p:nvPicPr>
        <p:blipFill>
          <a:blip r:embed="rId3"/>
          <a:stretch>
            <a:fillRect/>
          </a:stretch>
        </p:blipFill>
        <p:spPr>
          <a:xfrm>
            <a:off x="838200" y="762000"/>
            <a:ext cx="7360920" cy="5419523"/>
          </a:xfrm>
          <a:prstGeom prst="rect">
            <a:avLst/>
          </a:prstGeom>
        </p:spPr>
      </p:pic>
    </p:spTree>
    <p:extLst>
      <p:ext uri="{BB962C8B-B14F-4D97-AF65-F5344CB8AC3E}">
        <p14:creationId xmlns:p14="http://schemas.microsoft.com/office/powerpoint/2010/main" val="2714956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purl.org/dc/elements/1.1/"/>
    <ds:schemaRef ds:uri="http://schemas.microsoft.com/office/2006/metadata/properties"/>
    <ds:schemaRef ds:uri="http://purl.org/dc/terms/"/>
    <ds:schemaRef ds:uri="http://schemas.microsoft.com/office/2006/documentManagement/types"/>
    <ds:schemaRef ds:uri="c34af464-7aa1-4edd-9be4-83dffc1cb926"/>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26094</TotalTime>
  <Words>1728</Words>
  <Application>Microsoft Office PowerPoint</Application>
  <PresentationFormat>On-screen Show (4:3)</PresentationFormat>
  <Paragraphs>743</Paragraphs>
  <Slides>11</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vt:lpstr>
      <vt:lpstr>Times New Roman</vt:lpstr>
      <vt:lpstr>1_Custom Design</vt:lpstr>
      <vt:lpstr>Office Theme</vt:lpstr>
      <vt:lpstr>Custom Design</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256</cp:revision>
  <cp:lastPrinted>2017-07-14T19:25:35Z</cp:lastPrinted>
  <dcterms:created xsi:type="dcterms:W3CDTF">2016-01-21T15:20:31Z</dcterms:created>
  <dcterms:modified xsi:type="dcterms:W3CDTF">2020-07-21T17:09:10Z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