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93" r:id="rId4"/>
    <p:sldId id="299" r:id="rId5"/>
    <p:sldId id="296" r:id="rId6"/>
    <p:sldId id="300" r:id="rId7"/>
    <p:sldId id="30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06" d="100"/>
          <a:sy n="106" d="100"/>
        </p:scale>
        <p:origin x="118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7/31/2020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7/31/2020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7/31/2020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7/31/2020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7/31/2020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7/31/2020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7/31/2020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ercot.com/services/comm/mkt_notices/archives/4605"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8/05/2020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Bill Barnes, NRG, Chair</a:t>
            </a:r>
          </a:p>
          <a:p>
            <a:pPr algn="ctr"/>
            <a:r>
              <a:rPr lang="en-US" b="1" dirty="0"/>
              <a:t>Josephine Wan, Austin Energy, Vice Chair</a:t>
            </a:r>
          </a:p>
        </p:txBody>
      </p:sp>
    </p:spTree>
    <p:extLst>
      <p:ext uri="{BB962C8B-B14F-4D97-AF65-F5344CB8AC3E}">
        <p14:creationId xmlns:p14="http://schemas.microsoft.com/office/powerpoint/2010/main" val="33294299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a:bodyPr>
          <a:lstStyle/>
          <a:p>
            <a:pPr>
              <a:defRPr/>
            </a:pPr>
            <a:r>
              <a:rPr lang="en-US" sz="2400" b="1" dirty="0"/>
              <a:t>General Update</a:t>
            </a:r>
          </a:p>
          <a:p>
            <a:pPr marL="457200" lvl="1" indent="0">
              <a:spcBef>
                <a:spcPts val="0"/>
              </a:spcBef>
              <a:buNone/>
              <a:defRPr/>
            </a:pPr>
            <a:endParaRPr lang="en-US" sz="2000" dirty="0"/>
          </a:p>
          <a:p>
            <a:pPr lvl="1">
              <a:spcBef>
                <a:spcPts val="0"/>
              </a:spcBef>
              <a:defRPr/>
            </a:pPr>
            <a:r>
              <a:rPr lang="en-US" sz="1800" dirty="0"/>
              <a:t>July 15 Joint MCWG/CWG WEBEX Meeting</a:t>
            </a:r>
          </a:p>
          <a:p>
            <a:pPr marL="457200" lvl="1" indent="0">
              <a:spcBef>
                <a:spcPts val="0"/>
              </a:spcBef>
              <a:buNone/>
              <a:defRPr/>
            </a:pPr>
            <a:endParaRPr lang="en-US" sz="1800" dirty="0">
              <a:cs typeface="Arial" panose="020B0604020202020204" pitchFamily="34" charset="0"/>
            </a:endParaRPr>
          </a:p>
          <a:p>
            <a:pPr lvl="1">
              <a:spcBef>
                <a:spcPts val="0"/>
              </a:spcBef>
              <a:defRPr/>
            </a:pPr>
            <a:r>
              <a:rPr lang="en-US" sz="1800" dirty="0">
                <a:cs typeface="Arial" panose="020B0604020202020204" pitchFamily="34" charset="0"/>
              </a:rPr>
              <a:t>3 NPRRs reviewed for their credit impacts (via email vote)</a:t>
            </a:r>
          </a:p>
          <a:p>
            <a:pPr marL="457200" lvl="1" indent="0">
              <a:spcBef>
                <a:spcPts val="0"/>
              </a:spcBef>
              <a:buNone/>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r>
              <a:rPr lang="en-US" sz="1800" dirty="0">
                <a:cs typeface="Arial" panose="020B0604020202020204" pitchFamily="34" charset="0"/>
              </a:rPr>
              <a:t>NPRR 1030 Modify Allocator for CRR Auction Revenue Distribution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NPRR 1015 Clarification of DAM implementation of NPRR863 Phase 2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r>
              <a:rPr lang="en-US" sz="1800" dirty="0">
                <a:cs typeface="Arial" panose="020B0604020202020204" pitchFamily="34" charset="0"/>
              </a:rPr>
              <a:t>NPRR 1020 Allow Some Integrated Energy Storage Designs to Calculate Internal Loads </a:t>
            </a:r>
            <a:r>
              <a:rPr lang="en-US" sz="1800" dirty="0">
                <a:solidFill>
                  <a:srgbClr val="00B050"/>
                </a:solidFill>
                <a:cs typeface="Arial" panose="020B0604020202020204" pitchFamily="34" charset="0"/>
              </a:rPr>
              <a:t>– No Credit Impact</a:t>
            </a:r>
          </a:p>
          <a:p>
            <a:pPr lvl="1">
              <a:spcBef>
                <a:spcPts val="0"/>
              </a:spcBef>
              <a:buFont typeface="Courier New" panose="02070309020205020404" pitchFamily="49" charset="0"/>
              <a:buChar char="o"/>
              <a:defRPr/>
            </a:pPr>
            <a:endParaRPr lang="en-US" sz="1800" dirty="0">
              <a:cs typeface="Arial" panose="020B0604020202020204" pitchFamily="34" charset="0"/>
            </a:endParaRPr>
          </a:p>
          <a:p>
            <a:pPr lvl="1">
              <a:spcBef>
                <a:spcPts val="0"/>
              </a:spcBef>
              <a:buFont typeface="Courier New" panose="02070309020205020404" pitchFamily="49" charset="0"/>
              <a:buChar char="o"/>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Credit Monitoring and Management (CMM) Process Issue</a:t>
            </a:r>
          </a:p>
          <a:p>
            <a:r>
              <a:rPr lang="en-US" sz="2400" dirty="0"/>
              <a:t>From January 1 to July 5, 2020, ERCOT used DAM settled prices as of December 31, 2019, rather than continuously updated prices, to determine the PWA and Path Specific DAM Based Adder. </a:t>
            </a:r>
          </a:p>
          <a:p>
            <a:r>
              <a:rPr lang="en-US" sz="2400" dirty="0"/>
              <a:t>Although this error impacted the calculation of FCEOBL and FCEOPT from January 1 to July 5, 2020, it did not affect the FCE for any CP until March 19, 2020. ERCOT has identified 25 CPs whose FCE was incorrectly calculated on at least one Operating Day from March 19 to July 5, 2020, due to this error. </a:t>
            </a:r>
          </a:p>
          <a:p>
            <a:pPr lvl="1"/>
            <a:r>
              <a:rPr lang="en-US" sz="2400" dirty="0"/>
              <a:t>ERCOT is aware of one instance where the error triggered a request for additional Financial Security; however, this did not result in a breach or default scenario.</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371600"/>
            <a:ext cx="8763000" cy="5410200"/>
          </a:xfrm>
        </p:spPr>
        <p:txBody>
          <a:bodyPr>
            <a:normAutofit/>
          </a:bodyPr>
          <a:lstStyle/>
          <a:p>
            <a:pPr marL="0" indent="0">
              <a:buNone/>
            </a:pPr>
            <a:r>
              <a:rPr lang="en-US" sz="2400" u="sng" dirty="0"/>
              <a:t>Credit Monitoring and Management (CMM) Process Issue</a:t>
            </a:r>
          </a:p>
          <a:p>
            <a:r>
              <a:rPr lang="en-US" sz="2400" dirty="0"/>
              <a:t>On July 9, 2020, ERCOT issued Market Notice M-A070920-01, Error Identified in ERCOT’s Credit Monitoring and Management (CMM) System.  The Notice is linked below:</a:t>
            </a:r>
          </a:p>
          <a:p>
            <a:pPr marL="0" indent="0">
              <a:buNone/>
              <a:tabLst>
                <a:tab pos="342900" algn="l"/>
              </a:tabLst>
            </a:pPr>
            <a:r>
              <a:rPr lang="en-US" sz="2400" u="sng" dirty="0">
                <a:hlinkClick r:id="rId2"/>
              </a:rPr>
              <a:t>http://www.ercot.com/services/comm/mkt_notices/archives/4605</a:t>
            </a:r>
            <a:endParaRPr lang="en-US" sz="2400" dirty="0"/>
          </a:p>
          <a:p>
            <a:pPr>
              <a:tabLst>
                <a:tab pos="342900" algn="l"/>
              </a:tabLst>
            </a:pPr>
            <a:r>
              <a:rPr lang="en-US" sz="2400" dirty="0"/>
              <a:t>Per the Notice, ERCOT identified an error in the CMM system that occurred beginning January 1, 2020. The error affected the calculation of the Future Credit Exposure (FCE) component of Total Potential Exposure (TPE). FCE determines the amount of Financial Security that a Counter-Party (CP) must provide for activity related to Congestion Revenue Rights (CRRs).</a:t>
            </a:r>
          </a:p>
          <a:p>
            <a:pPr>
              <a:tabLst>
                <a:tab pos="342900" algn="l"/>
              </a:tabLst>
            </a:pPr>
            <a:r>
              <a:rPr lang="en-US" sz="2400" dirty="0"/>
              <a:t>ERCOT implemented a software fix on July 5, 2020 to correct the error. </a:t>
            </a:r>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42592281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marL="0" indent="0">
              <a:buNone/>
            </a:pPr>
            <a:r>
              <a:rPr lang="en-US" sz="2400" u="sng" dirty="0"/>
              <a:t>Counter-Party Credit Risk Assessment – Scoring Model</a:t>
            </a:r>
          </a:p>
          <a:p>
            <a:endParaRPr lang="en-US" sz="2400" dirty="0"/>
          </a:p>
          <a:p>
            <a:endParaRPr lang="en-US" sz="2400" dirty="0"/>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grpSp>
        <p:nvGrpSpPr>
          <p:cNvPr id="11" name="Group 10">
            <a:extLst>
              <a:ext uri="{FF2B5EF4-FFF2-40B4-BE49-F238E27FC236}">
                <a16:creationId xmlns:a16="http://schemas.microsoft.com/office/drawing/2014/main" id="{37D502C8-14F4-43E6-880C-63612BD999EC}"/>
              </a:ext>
            </a:extLst>
          </p:cNvPr>
          <p:cNvGrpSpPr/>
          <p:nvPr/>
        </p:nvGrpSpPr>
        <p:grpSpPr>
          <a:xfrm>
            <a:off x="1414462" y="1447800"/>
            <a:ext cx="6391276" cy="762000"/>
            <a:chOff x="385762" y="2362200"/>
            <a:chExt cx="6391276" cy="762000"/>
          </a:xfrm>
        </p:grpSpPr>
        <p:sp>
          <p:nvSpPr>
            <p:cNvPr id="12" name="Pentagon 8">
              <a:extLst>
                <a:ext uri="{FF2B5EF4-FFF2-40B4-BE49-F238E27FC236}">
                  <a16:creationId xmlns:a16="http://schemas.microsoft.com/office/drawing/2014/main" id="{C93D5853-33D6-4B6F-B628-21C9F2B60624}"/>
                </a:ext>
              </a:extLst>
            </p:cNvPr>
            <p:cNvSpPr/>
            <p:nvPr/>
          </p:nvSpPr>
          <p:spPr>
            <a:xfrm>
              <a:off x="385762" y="2362200"/>
              <a:ext cx="1671638" cy="762000"/>
            </a:xfrm>
            <a:prstGeom prst="homePlate">
              <a:avLst/>
            </a:prstGeom>
            <a:solidFill>
              <a:schemeClr val="tx2">
                <a:lumMod val="40000"/>
                <a:lumOff val="6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Recap ERCOT model</a:t>
              </a:r>
            </a:p>
          </p:txBody>
        </p:sp>
        <p:sp>
          <p:nvSpPr>
            <p:cNvPr id="13" name="Chevron 10">
              <a:extLst>
                <a:ext uri="{FF2B5EF4-FFF2-40B4-BE49-F238E27FC236}">
                  <a16:creationId xmlns:a16="http://schemas.microsoft.com/office/drawing/2014/main" id="{5DC8623A-8CFF-49CB-BB54-E4A72AAF2083}"/>
                </a:ext>
              </a:extLst>
            </p:cNvPr>
            <p:cNvSpPr/>
            <p:nvPr/>
          </p:nvSpPr>
          <p:spPr>
            <a:xfrm>
              <a:off x="1604962"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MISO Scoring Model</a:t>
              </a:r>
            </a:p>
          </p:txBody>
        </p:sp>
        <p:sp>
          <p:nvSpPr>
            <p:cNvPr id="14" name="Chevron 11">
              <a:extLst>
                <a:ext uri="{FF2B5EF4-FFF2-40B4-BE49-F238E27FC236}">
                  <a16:creationId xmlns:a16="http://schemas.microsoft.com/office/drawing/2014/main" id="{B9413AF1-A034-4885-954D-32569AC0F6B0}"/>
                </a:ext>
              </a:extLst>
            </p:cNvPr>
            <p:cNvSpPr/>
            <p:nvPr/>
          </p:nvSpPr>
          <p:spPr>
            <a:xfrm>
              <a:off x="32004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Moody’s </a:t>
              </a:r>
              <a:r>
                <a:rPr lang="en-US" sz="1400" dirty="0" err="1"/>
                <a:t>RiskCalc</a:t>
              </a:r>
              <a:endParaRPr lang="en-US" sz="1400" dirty="0">
                <a:solidFill>
                  <a:schemeClr val="dk1"/>
                </a:solidFill>
              </a:endParaRPr>
            </a:p>
          </p:txBody>
        </p:sp>
        <p:sp>
          <p:nvSpPr>
            <p:cNvPr id="15" name="Chevron 12">
              <a:extLst>
                <a:ext uri="{FF2B5EF4-FFF2-40B4-BE49-F238E27FC236}">
                  <a16:creationId xmlns:a16="http://schemas.microsoft.com/office/drawing/2014/main" id="{2EDC6463-4C98-4DBB-BF49-3CC6C83ABCA9}"/>
                </a:ext>
              </a:extLst>
            </p:cNvPr>
            <p:cNvSpPr/>
            <p:nvPr/>
          </p:nvSpPr>
          <p:spPr>
            <a:xfrm>
              <a:off x="48006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Next Steps</a:t>
              </a:r>
            </a:p>
          </p:txBody>
        </p:sp>
      </p:grpSp>
      <p:sp>
        <p:nvSpPr>
          <p:cNvPr id="16" name="Content Placeholder 2">
            <a:extLst>
              <a:ext uri="{FF2B5EF4-FFF2-40B4-BE49-F238E27FC236}">
                <a16:creationId xmlns:a16="http://schemas.microsoft.com/office/drawing/2014/main" id="{6FD5F9D0-B91D-4287-9FC6-2F4AEB2482D5}"/>
              </a:ext>
            </a:extLst>
          </p:cNvPr>
          <p:cNvSpPr txBox="1">
            <a:spLocks/>
          </p:cNvSpPr>
          <p:nvPr/>
        </p:nvSpPr>
        <p:spPr>
          <a:xfrm>
            <a:off x="668630" y="3124200"/>
            <a:ext cx="1964531" cy="262096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Weights with Excel-optimized solution.</a:t>
            </a:r>
            <a:endParaRPr lang="en-US" sz="2000" dirty="0"/>
          </a:p>
        </p:txBody>
      </p:sp>
      <p:pic>
        <p:nvPicPr>
          <p:cNvPr id="17" name="Picture 16">
            <a:extLst>
              <a:ext uri="{FF2B5EF4-FFF2-40B4-BE49-F238E27FC236}">
                <a16:creationId xmlns:a16="http://schemas.microsoft.com/office/drawing/2014/main" id="{F4D23890-B6D1-40CF-9829-8D6E98758A6B}"/>
              </a:ext>
            </a:extLst>
          </p:cNvPr>
          <p:cNvPicPr>
            <a:picLocks noChangeAspect="1"/>
          </p:cNvPicPr>
          <p:nvPr/>
        </p:nvPicPr>
        <p:blipFill>
          <a:blip r:embed="rId2"/>
          <a:stretch>
            <a:fillRect/>
          </a:stretch>
        </p:blipFill>
        <p:spPr>
          <a:xfrm>
            <a:off x="3037974" y="2463428"/>
            <a:ext cx="5279733" cy="4242172"/>
          </a:xfrm>
          <a:prstGeom prst="rect">
            <a:avLst/>
          </a:prstGeom>
        </p:spPr>
      </p:pic>
    </p:spTree>
    <p:extLst>
      <p:ext uri="{BB962C8B-B14F-4D97-AF65-F5344CB8AC3E}">
        <p14:creationId xmlns:p14="http://schemas.microsoft.com/office/powerpoint/2010/main" val="2269379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a:bodyPr>
          <a:lstStyle/>
          <a:p>
            <a:pPr marL="0" indent="0">
              <a:buNone/>
            </a:pPr>
            <a:r>
              <a:rPr lang="en-US" sz="2400" u="sng" dirty="0"/>
              <a:t>Counter-Party Credit Risk Assessment – Scoring Model</a:t>
            </a:r>
          </a:p>
          <a:p>
            <a:endParaRPr lang="en-US" sz="2400" dirty="0"/>
          </a:p>
          <a:p>
            <a:endParaRPr lang="en-US" sz="2400" dirty="0"/>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grpSp>
        <p:nvGrpSpPr>
          <p:cNvPr id="18" name="Group 17">
            <a:extLst>
              <a:ext uri="{FF2B5EF4-FFF2-40B4-BE49-F238E27FC236}">
                <a16:creationId xmlns:a16="http://schemas.microsoft.com/office/drawing/2014/main" id="{3C141881-C46C-4FA0-9F92-A59F5D5B6ADE}"/>
              </a:ext>
            </a:extLst>
          </p:cNvPr>
          <p:cNvGrpSpPr/>
          <p:nvPr/>
        </p:nvGrpSpPr>
        <p:grpSpPr>
          <a:xfrm>
            <a:off x="1371600" y="1569720"/>
            <a:ext cx="6391276" cy="762000"/>
            <a:chOff x="385762" y="2362200"/>
            <a:chExt cx="6391276" cy="762000"/>
          </a:xfrm>
        </p:grpSpPr>
        <p:sp>
          <p:nvSpPr>
            <p:cNvPr id="19" name="Pentagon 12">
              <a:extLst>
                <a:ext uri="{FF2B5EF4-FFF2-40B4-BE49-F238E27FC236}">
                  <a16:creationId xmlns:a16="http://schemas.microsoft.com/office/drawing/2014/main" id="{4E92C778-FCF1-4B6D-BD26-8E59716BB487}"/>
                </a:ext>
              </a:extLst>
            </p:cNvPr>
            <p:cNvSpPr/>
            <p:nvPr/>
          </p:nvSpPr>
          <p:spPr>
            <a:xfrm>
              <a:off x="385762" y="2362200"/>
              <a:ext cx="1671638" cy="762000"/>
            </a:xfrm>
            <a:prstGeom prst="homePlate">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Recap ERCOT model</a:t>
              </a:r>
            </a:p>
          </p:txBody>
        </p:sp>
        <p:sp>
          <p:nvSpPr>
            <p:cNvPr id="20" name="Chevron 13">
              <a:extLst>
                <a:ext uri="{FF2B5EF4-FFF2-40B4-BE49-F238E27FC236}">
                  <a16:creationId xmlns:a16="http://schemas.microsoft.com/office/drawing/2014/main" id="{07BCD1F9-F5C6-491D-8FEB-65C45D1BC527}"/>
                </a:ext>
              </a:extLst>
            </p:cNvPr>
            <p:cNvSpPr/>
            <p:nvPr/>
          </p:nvSpPr>
          <p:spPr>
            <a:xfrm>
              <a:off x="1604962"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MISO Scoring Model</a:t>
              </a:r>
            </a:p>
          </p:txBody>
        </p:sp>
        <p:sp>
          <p:nvSpPr>
            <p:cNvPr id="21" name="Chevron 14">
              <a:extLst>
                <a:ext uri="{FF2B5EF4-FFF2-40B4-BE49-F238E27FC236}">
                  <a16:creationId xmlns:a16="http://schemas.microsoft.com/office/drawing/2014/main" id="{824F8456-4D07-43BD-974B-1ACF0EEA892E}"/>
                </a:ext>
              </a:extLst>
            </p:cNvPr>
            <p:cNvSpPr/>
            <p:nvPr/>
          </p:nvSpPr>
          <p:spPr>
            <a:xfrm>
              <a:off x="3200400" y="2362200"/>
              <a:ext cx="1976438" cy="762000"/>
            </a:xfrm>
            <a:prstGeom prst="chevron">
              <a:avLst/>
            </a:prstGeom>
            <a:solidFill>
              <a:schemeClr val="tx2">
                <a:lumMod val="40000"/>
                <a:lumOff val="60000"/>
              </a:schemeClr>
            </a:solidFill>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t>Moody’s </a:t>
              </a:r>
              <a:r>
                <a:rPr lang="en-US" sz="1400" dirty="0" err="1"/>
                <a:t>RiskCalc</a:t>
              </a:r>
              <a:endParaRPr lang="en-US" sz="1400" dirty="0">
                <a:solidFill>
                  <a:schemeClr val="dk1"/>
                </a:solidFill>
              </a:endParaRPr>
            </a:p>
          </p:txBody>
        </p:sp>
        <p:sp>
          <p:nvSpPr>
            <p:cNvPr id="22" name="Chevron 15">
              <a:extLst>
                <a:ext uri="{FF2B5EF4-FFF2-40B4-BE49-F238E27FC236}">
                  <a16:creationId xmlns:a16="http://schemas.microsoft.com/office/drawing/2014/main" id="{42F389BC-250A-403E-867A-1D09FD677CBB}"/>
                </a:ext>
              </a:extLst>
            </p:cNvPr>
            <p:cNvSpPr/>
            <p:nvPr/>
          </p:nvSpPr>
          <p:spPr>
            <a:xfrm>
              <a:off x="4800600" y="2362200"/>
              <a:ext cx="1976438" cy="762000"/>
            </a:xfrm>
            <a:prstGeom prst="chevron">
              <a:avLst/>
            </a:prstGeom>
            <a:ln/>
          </p:spPr>
          <p:style>
            <a:lnRef idx="2">
              <a:schemeClr val="accent4"/>
            </a:lnRef>
            <a:fillRef idx="1">
              <a:schemeClr val="lt1"/>
            </a:fillRef>
            <a:effectRef idx="0">
              <a:schemeClr val="accent4"/>
            </a:effectRef>
            <a:fontRef idx="minor">
              <a:schemeClr val="dk1"/>
            </a:fontRef>
          </p:style>
          <p:txBody>
            <a:bodyPr rtlCol="0" anchor="ctr"/>
            <a:lstStyle/>
            <a:p>
              <a:pPr algn="ctr"/>
              <a:r>
                <a:rPr lang="en-US" sz="1400" dirty="0">
                  <a:solidFill>
                    <a:schemeClr val="dk1"/>
                  </a:solidFill>
                </a:rPr>
                <a:t>Next Steps</a:t>
              </a:r>
            </a:p>
          </p:txBody>
        </p:sp>
      </p:grpSp>
      <p:graphicFrame>
        <p:nvGraphicFramePr>
          <p:cNvPr id="23" name="Table 22">
            <a:extLst>
              <a:ext uri="{FF2B5EF4-FFF2-40B4-BE49-F238E27FC236}">
                <a16:creationId xmlns:a16="http://schemas.microsoft.com/office/drawing/2014/main" id="{E5EDCFDB-5934-42C5-BDB8-BFD980AC286F}"/>
              </a:ext>
            </a:extLst>
          </p:cNvPr>
          <p:cNvGraphicFramePr>
            <a:graphicFrameLocks noGrp="1"/>
          </p:cNvGraphicFramePr>
          <p:nvPr>
            <p:extLst>
              <p:ext uri="{D42A27DB-BD31-4B8C-83A1-F6EECF244321}">
                <p14:modId xmlns:p14="http://schemas.microsoft.com/office/powerpoint/2010/main" val="3479199425"/>
              </p:ext>
            </p:extLst>
          </p:nvPr>
        </p:nvGraphicFramePr>
        <p:xfrm>
          <a:off x="381000" y="3398520"/>
          <a:ext cx="8382000" cy="2468880"/>
        </p:xfrm>
        <a:graphic>
          <a:graphicData uri="http://schemas.openxmlformats.org/drawingml/2006/table">
            <a:tbl>
              <a:tblPr firstRow="1" bandRow="1">
                <a:tableStyleId>{00A15C55-8517-42AA-B614-E9B94910E393}</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411480">
                <a:tc>
                  <a:txBody>
                    <a:bodyPr/>
                    <a:lstStyle/>
                    <a:p>
                      <a:r>
                        <a:rPr lang="en-US" dirty="0"/>
                        <a:t>Internal 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Vendor 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480">
                <a:tc>
                  <a:txBody>
                    <a:bodyPr/>
                    <a:lstStyle/>
                    <a:p>
                      <a:r>
                        <a:rPr lang="en-US" dirty="0"/>
                        <a:t>Transparent</a:t>
                      </a:r>
                      <a:r>
                        <a:rPr lang="en-US" baseline="0" dirty="0"/>
                        <a:t> inputs and construction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Proprietary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11480">
                <a:tc>
                  <a:txBody>
                    <a:bodyPr/>
                    <a:lstStyle/>
                    <a:p>
                      <a:r>
                        <a:rPr lang="en-US" dirty="0"/>
                        <a:t>Low</a:t>
                      </a:r>
                      <a:r>
                        <a:rPr lang="en-US" baseline="0" dirty="0"/>
                        <a:t> cost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May be costly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11480">
                <a:tc>
                  <a:txBody>
                    <a:bodyPr/>
                    <a:lstStyle/>
                    <a:p>
                      <a:r>
                        <a:rPr lang="en-US" dirty="0"/>
                        <a:t>Limited analytics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Greater scope of analytics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11480">
                <a:tc>
                  <a:txBody>
                    <a:bodyPr/>
                    <a:lstStyle/>
                    <a:p>
                      <a:r>
                        <a:rPr lang="en-US" dirty="0"/>
                        <a:t>Little,</a:t>
                      </a:r>
                      <a:r>
                        <a:rPr lang="en-US" baseline="0" dirty="0"/>
                        <a:t> if any, segment disaggregation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Multiple segments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11480">
                <a:tc>
                  <a:txBody>
                    <a:bodyPr/>
                    <a:lstStyle/>
                    <a:p>
                      <a:r>
                        <a:rPr lang="en-US" dirty="0"/>
                        <a:t>Small calibration dataset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Large calibration dataset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4" name="Content Placeholder 2">
            <a:extLst>
              <a:ext uri="{FF2B5EF4-FFF2-40B4-BE49-F238E27FC236}">
                <a16:creationId xmlns:a16="http://schemas.microsoft.com/office/drawing/2014/main" id="{E8EBA57E-14B9-458B-876B-659532B35E1A}"/>
              </a:ext>
            </a:extLst>
          </p:cNvPr>
          <p:cNvSpPr txBox="1">
            <a:spLocks/>
          </p:cNvSpPr>
          <p:nvPr/>
        </p:nvSpPr>
        <p:spPr>
          <a:xfrm>
            <a:off x="504825" y="2712720"/>
            <a:ext cx="8229600" cy="56325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Internal v vendor model considerations</a:t>
            </a:r>
          </a:p>
        </p:txBody>
      </p:sp>
    </p:spTree>
    <p:extLst>
      <p:ext uri="{BB962C8B-B14F-4D97-AF65-F5344CB8AC3E}">
        <p14:creationId xmlns:p14="http://schemas.microsoft.com/office/powerpoint/2010/main" val="65458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fontScale="92500"/>
          </a:bodyPr>
          <a:lstStyle/>
          <a:p>
            <a:pPr marL="0" indent="0">
              <a:buNone/>
            </a:pPr>
            <a:r>
              <a:rPr lang="en-US" sz="2400" u="sng" dirty="0"/>
              <a:t>July 29, Workshop II: Proposed Qualifications for Market Entry and Continued Participation</a:t>
            </a:r>
            <a:endParaRPr lang="en-US" sz="2400" dirty="0"/>
          </a:p>
          <a:p>
            <a:pPr algn="just">
              <a:spcBef>
                <a:spcPts val="0"/>
              </a:spcBef>
              <a:spcAft>
                <a:spcPts val="1200"/>
              </a:spcAft>
            </a:pPr>
            <a:r>
              <a:rPr lang="en-US" sz="2000" dirty="0"/>
              <a:t>In an attempt to mitigate market exposure, ERCOT is proposing changes to qualifications and requirements for QSEs and/or CRRAHs, ERCOT Counter-Parties (CPs), and new obligations for continued participation for CPs.</a:t>
            </a:r>
          </a:p>
          <a:p>
            <a:pPr algn="just">
              <a:spcBef>
                <a:spcPts val="0"/>
              </a:spcBef>
              <a:spcAft>
                <a:spcPts val="1200"/>
              </a:spcAft>
            </a:pPr>
            <a:r>
              <a:rPr lang="en-US" sz="2000" dirty="0"/>
              <a:t>ERCOT’s goal is to strike a balance between open access, competition and barriers to entry, while protecting the integrity of the market as a whole.</a:t>
            </a:r>
          </a:p>
          <a:p>
            <a:pPr algn="just">
              <a:spcBef>
                <a:spcPts val="0"/>
              </a:spcBef>
              <a:spcAft>
                <a:spcPts val="1200"/>
              </a:spcAft>
            </a:pPr>
            <a:r>
              <a:rPr lang="en-US" sz="2000" dirty="0"/>
              <a:t>Implementation goal: Summer 2021 (April 2021 Board meeting)</a:t>
            </a:r>
          </a:p>
          <a:p>
            <a:pPr algn="just">
              <a:spcBef>
                <a:spcPts val="0"/>
              </a:spcBef>
              <a:spcAft>
                <a:spcPts val="1200"/>
              </a:spcAft>
            </a:pPr>
            <a:r>
              <a:rPr lang="en-US" sz="2000" dirty="0"/>
              <a:t>Development of revised credit assessment tools; will likely require a separate NPRR</a:t>
            </a:r>
          </a:p>
          <a:p>
            <a:pPr algn="just">
              <a:spcBef>
                <a:spcPts val="0"/>
              </a:spcBef>
              <a:spcAft>
                <a:spcPts val="1200"/>
              </a:spcAft>
            </a:pPr>
            <a:r>
              <a:rPr lang="en-US" sz="2000" dirty="0"/>
              <a:t>Stakeholder Questions &amp; Informal Comments to Draft NPRR by August 19, 2020</a:t>
            </a:r>
          </a:p>
          <a:p>
            <a:pPr lvl="1" algn="just">
              <a:spcBef>
                <a:spcPts val="0"/>
              </a:spcBef>
              <a:spcAft>
                <a:spcPts val="1200"/>
              </a:spcAft>
            </a:pPr>
            <a:r>
              <a:rPr lang="en-US" sz="1600" dirty="0"/>
              <a:t>Submit directly to Gibson.Hull@ercot.com</a:t>
            </a:r>
          </a:p>
          <a:p>
            <a:pPr algn="just">
              <a:spcBef>
                <a:spcPts val="0"/>
              </a:spcBef>
              <a:spcAft>
                <a:spcPts val="1200"/>
              </a:spcAft>
            </a:pPr>
            <a:r>
              <a:rPr lang="en-US" sz="2000" dirty="0"/>
              <a:t>ERCOT to officially post NPRR in September</a:t>
            </a:r>
          </a:p>
          <a:p>
            <a:pPr algn="just">
              <a:spcBef>
                <a:spcPts val="0"/>
              </a:spcBef>
              <a:spcAft>
                <a:spcPts val="1200"/>
              </a:spcAft>
            </a:pPr>
            <a:r>
              <a:rPr lang="en-US" sz="2000" dirty="0"/>
              <a:t>ERCOT likely to request PRS tabling of NPRR and hold a 3rd workshop in October</a:t>
            </a:r>
            <a:endParaRPr lang="en-US" sz="2400" dirty="0"/>
          </a:p>
          <a:p>
            <a:pPr marL="0" indent="0">
              <a:buNone/>
            </a:pPr>
            <a:endParaRPr lang="en-US" sz="2400" dirty="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35183669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15148</TotalTime>
  <Words>596</Words>
  <Application>Microsoft Office PowerPoint</Application>
  <PresentationFormat>On-screen Show (4:3)</PresentationFormat>
  <Paragraphs>72</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Courier New</vt:lpstr>
      <vt:lpstr>Office Theme</vt:lpstr>
      <vt:lpstr>Market Credit Working Group update to the Wholesale Market Subcommittee</vt:lpstr>
      <vt:lpstr>MCWG update to WMS</vt:lpstr>
      <vt:lpstr>MCWG update to WMS</vt:lpstr>
      <vt:lpstr>MCWG update to WMS</vt:lpstr>
      <vt:lpstr>MCWG update to WMS</vt:lpstr>
      <vt:lpstr>MCWG update to WMS</vt:lpstr>
      <vt:lpstr>MCWG update to WMS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Barnes, Bill</cp:lastModifiedBy>
  <cp:revision>334</cp:revision>
  <dcterms:created xsi:type="dcterms:W3CDTF">2006-08-16T00:00:00Z</dcterms:created>
  <dcterms:modified xsi:type="dcterms:W3CDTF">2020-07-31T14:07:55Z</dcterms:modified>
</cp:coreProperties>
</file>