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84" r:id="rId4"/>
    <p:sldId id="285" r:id="rId5"/>
    <p:sldId id="271" r:id="rId6"/>
    <p:sldId id="270" r:id="rId7"/>
    <p:sldId id="282" r:id="rId8"/>
    <p:sldId id="283" r:id="rId9"/>
    <p:sldId id="269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80" r:id="rId19"/>
    <p:sldId id="281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3" autoAdjust="0"/>
    <p:restoredTop sz="94660"/>
  </p:normalViewPr>
  <p:slideViewPr>
    <p:cSldViewPr snapToGrid="0">
      <p:cViewPr varScale="1">
        <p:scale>
          <a:sx n="83" d="100"/>
          <a:sy n="83" d="100"/>
        </p:scale>
        <p:origin x="64" y="10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058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42093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83281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3594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746272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4392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77995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3450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930172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8638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149854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9A29B3E-34B0-4887-8974-26878BAFF8D7}" type="datetimeFigureOut">
              <a:rPr lang="en-US" smtClean="0"/>
              <a:t>7/28/2020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E9FF1D-E430-4A7B-9C11-1DEC9AAA44F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5460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System Protection Working Group (SPWG)</a:t>
            </a:r>
            <a:br>
              <a:rPr lang="en-US" dirty="0" smtClean="0"/>
            </a:br>
            <a:r>
              <a:rPr lang="en-US" dirty="0" smtClean="0"/>
              <a:t>Update to ROS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August 06, 2020</a:t>
            </a:r>
          </a:p>
          <a:p>
            <a:r>
              <a:rPr lang="en-US" dirty="0" smtClean="0"/>
              <a:t>Chair: John Karlik, PE</a:t>
            </a:r>
          </a:p>
          <a:p>
            <a:r>
              <a:rPr lang="en-US" dirty="0" smtClean="0"/>
              <a:t>Vice-Chair: Vincent Roberts, 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848157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2014-2020 Q1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68414" y="932598"/>
            <a:ext cx="9099586" cy="47062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55672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:  2014-2020 Q1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524000" y="932597"/>
            <a:ext cx="9062518" cy="463000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84896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Table 2"/>
          <p:cNvGraphicFramePr>
            <a:graphicFrameLocks noGrp="1"/>
          </p:cNvGraphicFramePr>
          <p:nvPr>
            <p:extLst/>
          </p:nvPr>
        </p:nvGraphicFramePr>
        <p:xfrm>
          <a:off x="3733800" y="838200"/>
          <a:ext cx="3886200" cy="563679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5596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76343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493804647"/>
                    </a:ext>
                  </a:extLst>
                </a:gridCol>
              </a:tblGrid>
              <a:tr h="256218"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Q1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2020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# of </a:t>
                      </a:r>
                      <a:r>
                        <a:rPr lang="en-US" sz="1000" b="0" dirty="0" err="1" smtClean="0">
                          <a:solidFill>
                            <a:schemeClr val="tx1"/>
                          </a:solidFill>
                          <a:effectLst/>
                        </a:rPr>
                        <a:t>Misoperations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Total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345 kV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138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&lt; 100 kV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56218">
                <a:tc rowSpan="5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Category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Failure to Trip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Slow Trip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during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Unnecessary Trip – Non Fault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17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SPS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56218">
                <a:tc rowSpan="4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Relay System Type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Electromechanical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Solid State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1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Microprocessor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2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Other/ N/A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3"/>
                  </a:ext>
                </a:extLst>
              </a:tr>
              <a:tr h="256218">
                <a:tc rowSpan="8"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By Equipment Protected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Line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8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4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Transformer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2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5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Generator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5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6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 Capacitor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0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7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Shunt/Series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Reactor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8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Dynamic</a:t>
                      </a:r>
                      <a:r>
                        <a:rPr lang="en-US" sz="1000" b="0" baseline="0" dirty="0" smtClean="0">
                          <a:solidFill>
                            <a:schemeClr val="tx1"/>
                          </a:solidFill>
                          <a:effectLst/>
                        </a:rPr>
                        <a:t> VAR system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1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19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Bus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3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0"/>
                  </a:ext>
                </a:extLst>
              </a:tr>
              <a:tr h="256218">
                <a:tc vMerge="1">
                  <a:txBody>
                    <a:bodyPr/>
                    <a:lstStyle/>
                    <a:p>
                      <a:endParaRPr lang="en-US" sz="14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Breaker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b="0" dirty="0" smtClean="0">
                          <a:solidFill>
                            <a:schemeClr val="tx1"/>
                          </a:solidFill>
                          <a:effectLst/>
                        </a:rPr>
                        <a:t>4</a:t>
                      </a:r>
                      <a:endParaRPr lang="en-US" sz="1000" b="0" dirty="0">
                        <a:solidFill>
                          <a:schemeClr val="tx1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21"/>
                  </a:ext>
                </a:extLst>
              </a:tr>
            </a:tbl>
          </a:graphicData>
        </a:graphic>
      </p:graphicFrame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– 2020 Q1</a:t>
            </a:r>
          </a:p>
        </p:txBody>
      </p:sp>
    </p:spTree>
    <p:extLst>
      <p:ext uri="{BB962C8B-B14F-4D97-AF65-F5344CB8AC3E}">
        <p14:creationId xmlns:p14="http://schemas.microsoft.com/office/powerpoint/2010/main" val="3924340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– 2020 Q1</a:t>
            </a:r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407267" y="1143000"/>
            <a:ext cx="7312152" cy="49636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225605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1"/>
          <p:cNvSpPr>
            <a:spLocks noGrp="1"/>
          </p:cNvSpPr>
          <p:nvPr>
            <p:ph type="ctrTitle"/>
          </p:nvPr>
        </p:nvSpPr>
        <p:spPr>
          <a:xfrm>
            <a:off x="1905000" y="18197"/>
            <a:ext cx="8316686" cy="914400"/>
          </a:xfrm>
        </p:spPr>
        <p:txBody>
          <a:bodyPr>
            <a:noAutofit/>
          </a:bodyPr>
          <a:lstStyle/>
          <a:p>
            <a:r>
              <a:rPr lang="en-US" sz="2800" dirty="0"/>
              <a:t>Regional </a:t>
            </a:r>
            <a:r>
              <a:rPr lang="en-US" sz="2800" dirty="0" err="1"/>
              <a:t>Misoperation</a:t>
            </a:r>
            <a:r>
              <a:rPr lang="en-US" sz="2800" dirty="0"/>
              <a:t> Rate Comparison</a:t>
            </a:r>
          </a:p>
        </p:txBody>
      </p:sp>
      <p:pic>
        <p:nvPicPr>
          <p:cNvPr id="4" name="Picture 3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1" y="1066800"/>
            <a:ext cx="7915493" cy="45720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957757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 txBox="1">
            <a:spLocks/>
          </p:cNvSpPr>
          <p:nvPr/>
        </p:nvSpPr>
        <p:spPr>
          <a:xfrm>
            <a:off x="1719943" y="762000"/>
            <a:ext cx="8686800" cy="59436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en-US" sz="1600" dirty="0"/>
              <a:t>Summary of Human Performance Issues noted for 2020 Q1: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wind plant tripped off-line due to incorrectly wired CTs in a newly replaced 34.5 kV breaker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wind plant tripped off-line due to incorrectly wired CTs in a capacitor bank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A 138kV bus tripped due to incorrectly wired CTs from a distribution transformer during a construction project</a:t>
            </a:r>
          </a:p>
          <a:p>
            <a:pPr marL="285750" indent="-285750" algn="l">
              <a:buFontTx/>
              <a:buChar char="-"/>
            </a:pPr>
            <a:endParaRPr lang="en-US" sz="1600" dirty="0"/>
          </a:p>
          <a:p>
            <a:pPr marL="285750" indent="-285750" algn="l">
              <a:buFontTx/>
              <a:buChar char="-"/>
            </a:pPr>
            <a:endParaRPr lang="en-US" sz="1600" dirty="0"/>
          </a:p>
          <a:p>
            <a:pPr algn="l"/>
            <a:endParaRPr lang="en-US" sz="1600" dirty="0"/>
          </a:p>
          <a:p>
            <a:pPr algn="l"/>
            <a:r>
              <a:rPr lang="en-US" sz="1600" dirty="0"/>
              <a:t>Failure to Trip/Slow Trip </a:t>
            </a:r>
            <a:r>
              <a:rPr lang="en-US" sz="1600" dirty="0" err="1"/>
              <a:t>Misoperations</a:t>
            </a:r>
            <a:r>
              <a:rPr lang="en-US" sz="1600" dirty="0"/>
              <a:t> in 2020 Q1:</a:t>
            </a:r>
          </a:p>
          <a:p>
            <a:pPr marL="285750" indent="-285750" algn="l">
              <a:buFontTx/>
              <a:buChar char="-"/>
            </a:pPr>
            <a:r>
              <a:rPr lang="en-US" sz="1600" dirty="0"/>
              <a:t>None</a:t>
            </a:r>
          </a:p>
        </p:txBody>
      </p:sp>
      <p:sp>
        <p:nvSpPr>
          <p:cNvPr id="8" name="Title 1"/>
          <p:cNvSpPr txBox="1">
            <a:spLocks/>
          </p:cNvSpPr>
          <p:nvPr/>
        </p:nvSpPr>
        <p:spPr>
          <a:xfrm>
            <a:off x="1905000" y="18197"/>
            <a:ext cx="8316686" cy="9144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2800" dirty="0"/>
              <a:t>Protection System </a:t>
            </a:r>
            <a:r>
              <a:rPr lang="en-US" sz="2800" dirty="0" err="1"/>
              <a:t>Misoperations</a:t>
            </a:r>
            <a:r>
              <a:rPr lang="en-US" sz="2800" dirty="0"/>
              <a:t> 2020 Q1</a:t>
            </a:r>
          </a:p>
        </p:txBody>
      </p:sp>
    </p:spTree>
    <p:extLst>
      <p:ext uri="{BB962C8B-B14F-4D97-AF65-F5344CB8AC3E}">
        <p14:creationId xmlns:p14="http://schemas.microsoft.com/office/powerpoint/2010/main" val="9081439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1600200" y="12954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Protection System – </a:t>
            </a:r>
            <a:endParaRPr lang="en-US" b="0" i="1" dirty="0" smtClean="0"/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Protective relays which respond to electrical quantities,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Communications systems necessary for correct operation of protective functions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Voltage and current sensing devices providing inputs to protective relays,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Station dc supply associated with protective functions (including station batteries, battery chargers, and non-battery-based dc supply), and</a:t>
            </a:r>
          </a:p>
          <a:p>
            <a:pPr lvl="1">
              <a:buClr>
                <a:srgbClr val="FFC000"/>
              </a:buClr>
              <a:buSzPct val="150000"/>
              <a:buFont typeface="Arial" panose="020B0604020202020204" pitchFamily="34" charset="0"/>
              <a:buChar char="•"/>
            </a:pPr>
            <a:r>
              <a:rPr lang="en-US" dirty="0"/>
              <a:t>Control circuitry associated with protective functions through the trip coil(s) of the circuit breakers or other interrupting devices</a:t>
            </a:r>
          </a:p>
          <a:p>
            <a:pPr marL="400050" lvl="1" indent="0">
              <a:buNone/>
            </a:pPr>
            <a:endParaRPr lang="en-US" i="1" dirty="0"/>
          </a:p>
          <a:p>
            <a:pPr marL="40005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114942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905000" y="1143000"/>
            <a:ext cx="8382000" cy="49530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Composite Protection System - </a:t>
            </a:r>
            <a:r>
              <a:rPr lang="en-US" b="0" i="1" dirty="0" smtClean="0"/>
              <a:t>The </a:t>
            </a:r>
            <a:r>
              <a:rPr lang="en-US" b="0" i="1" dirty="0"/>
              <a:t>total complement of Protection System(s) that </a:t>
            </a:r>
            <a:r>
              <a:rPr lang="en-US" b="0" i="1" dirty="0" smtClean="0"/>
              <a:t>function collectively </a:t>
            </a:r>
            <a:r>
              <a:rPr lang="en-US" b="0" i="1" dirty="0"/>
              <a:t>to protect an Element. Backup protection provided by a different </a:t>
            </a:r>
            <a:r>
              <a:rPr lang="en-US" b="0" i="1" dirty="0" smtClean="0"/>
              <a:t>Element’s Protection </a:t>
            </a:r>
            <a:r>
              <a:rPr lang="en-US" b="0" i="1" dirty="0"/>
              <a:t>System(s) is excluded</a:t>
            </a:r>
            <a:r>
              <a:rPr lang="en-US" b="0" i="1" dirty="0" smtClean="0"/>
              <a:t>.</a:t>
            </a:r>
          </a:p>
          <a:p>
            <a:pPr marL="0" indent="0">
              <a:buNone/>
            </a:pPr>
            <a:endParaRPr lang="en-US" sz="1400" dirty="0"/>
          </a:p>
          <a:p>
            <a:r>
              <a:rPr lang="en-US" dirty="0" smtClean="0"/>
              <a:t>Misoperation </a:t>
            </a:r>
            <a:r>
              <a:rPr lang="en-US" dirty="0"/>
              <a:t>– </a:t>
            </a:r>
            <a:r>
              <a:rPr lang="en-US" b="0" i="1" dirty="0"/>
              <a:t>The failure a Composite Protection System to operate as intended </a:t>
            </a:r>
            <a:r>
              <a:rPr lang="en-US" b="0" i="1" dirty="0" smtClean="0"/>
              <a:t>for protection </a:t>
            </a:r>
            <a:r>
              <a:rPr lang="en-US" b="0" i="1" dirty="0"/>
              <a:t>purposes. Any of the following is a Misoperation:</a:t>
            </a:r>
          </a:p>
          <a:p>
            <a:pPr marL="857250" lvl="1" indent="-457200">
              <a:buAutoNum type="arabicPeriod"/>
            </a:pPr>
            <a:r>
              <a:rPr lang="en-US" dirty="0"/>
              <a:t>Failure to Trip – During Fault – A failure of a Composite Protection system to operate for a Fault condition for which it is designed.</a:t>
            </a:r>
          </a:p>
          <a:p>
            <a:pPr marL="857250" lvl="1" indent="-457200">
              <a:buAutoNum type="arabicPeriod" startAt="2"/>
            </a:pPr>
            <a:r>
              <a:rPr lang="en-US" dirty="0"/>
              <a:t>Failure to Trip – Other than Fault - A failure of a Composite Protection system to operate for a non-Fault condition for which it is designed, such as a power swing, undervoltage, overexcitation, or loss of excitation.</a:t>
            </a:r>
          </a:p>
          <a:p>
            <a:pPr marL="400050" lvl="1" indent="0">
              <a:buNone/>
            </a:pPr>
            <a:endParaRPr lang="en-US" i="1" dirty="0"/>
          </a:p>
          <a:p>
            <a:pPr marL="400050" lvl="1" indent="0">
              <a:buNone/>
            </a:pPr>
            <a:endParaRPr lang="en-US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58713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752600" y="1066800"/>
            <a:ext cx="86868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Misoperation </a:t>
            </a:r>
            <a:r>
              <a:rPr lang="en-US" dirty="0"/>
              <a:t>– </a:t>
            </a:r>
            <a:r>
              <a:rPr lang="en-US" b="0" i="1" dirty="0"/>
              <a:t>The failure a Composite Protection System to operate as intended </a:t>
            </a:r>
            <a:r>
              <a:rPr lang="en-US" b="0" i="1" dirty="0" smtClean="0"/>
              <a:t>for protection </a:t>
            </a:r>
            <a:r>
              <a:rPr lang="en-US" b="0" i="1" dirty="0"/>
              <a:t>purposes. Any of the following is a Misoperation:</a:t>
            </a:r>
          </a:p>
          <a:p>
            <a:pPr marL="857250" lvl="1" indent="-457200">
              <a:buAutoNum type="arabicPeriod" startAt="3"/>
            </a:pPr>
            <a:r>
              <a:rPr lang="en-US" dirty="0"/>
              <a:t>Slow Trip – During Fault – A Composite Protection system that is slower than required for a Fault condition if the duration of its operating time resulted in the operation of at least one other Element’s Composite Protection System.</a:t>
            </a:r>
          </a:p>
          <a:p>
            <a:pPr marL="857250" lvl="1" indent="-457200">
              <a:buAutoNum type="arabicPeriod" startAt="3"/>
            </a:pPr>
            <a:r>
              <a:rPr lang="en-US" dirty="0"/>
              <a:t>Slow Trip – Other than Fault - A Composite Protection system that is slower than required for a non-Fault condition, such as a power swing, undervoltage, overexcitation, or loss of excitation, if the duration of its operating time resulted in the operation of at least one other Element’s Composite Protection System.</a:t>
            </a:r>
          </a:p>
          <a:p>
            <a:pPr marL="400050" lvl="1" indent="0">
              <a:buNone/>
            </a:pPr>
            <a:endParaRPr lang="en-US" i="1" dirty="0"/>
          </a:p>
          <a:p>
            <a:pPr marL="400050" lvl="1" indent="0">
              <a:buNone/>
            </a:pPr>
            <a:endParaRPr lang="en-US" i="1" dirty="0"/>
          </a:p>
        </p:txBody>
      </p:sp>
      <p:sp>
        <p:nvSpPr>
          <p:cNvPr id="5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1955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33600" y="76200"/>
            <a:ext cx="7620000" cy="685800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Definitions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828800" y="1066800"/>
            <a:ext cx="8534400" cy="4953000"/>
          </a:xfrm>
        </p:spPr>
        <p:txBody>
          <a:bodyPr>
            <a:normAutofit/>
          </a:bodyPr>
          <a:lstStyle/>
          <a:p>
            <a:r>
              <a:rPr lang="en-US" dirty="0" smtClean="0"/>
              <a:t>Misoperation </a:t>
            </a:r>
            <a:r>
              <a:rPr lang="en-US" dirty="0"/>
              <a:t>– </a:t>
            </a:r>
            <a:r>
              <a:rPr lang="en-US" b="0" i="1" dirty="0"/>
              <a:t>The failure a Composite Protection System to operate as intended </a:t>
            </a:r>
            <a:r>
              <a:rPr lang="en-US" b="0" i="1" dirty="0" smtClean="0"/>
              <a:t>for protection </a:t>
            </a:r>
            <a:r>
              <a:rPr lang="en-US" b="0" i="1" dirty="0"/>
              <a:t>purposes. Any of the following is a Misoperation:</a:t>
            </a:r>
          </a:p>
          <a:p>
            <a:pPr marL="857250" lvl="1" indent="-457200">
              <a:buAutoNum type="arabicPeriod" startAt="5"/>
            </a:pPr>
            <a:r>
              <a:rPr lang="en-US" dirty="0"/>
              <a:t>Unnecessary Trip – During Fault – An unnecessary Composite Protection system operation for a Fault condition on another Element.</a:t>
            </a:r>
          </a:p>
          <a:p>
            <a:pPr marL="857250" lvl="1" indent="-457200">
              <a:buAutoNum type="arabicPeriod" startAt="5"/>
            </a:pPr>
            <a:r>
              <a:rPr lang="en-US" dirty="0"/>
              <a:t>Unnecessary Trip – Other than Fault - An unnecessary Composite Protection system operation for a non-Fault condition.  A Composite Protection System operation that is caused by personnel during on-site maintenance, testing, inspection, construction, or commissioning activities is not a Misoperation.</a:t>
            </a:r>
          </a:p>
          <a:p>
            <a:pPr marL="400050" lvl="1" indent="0">
              <a:buNone/>
            </a:pPr>
            <a:endParaRPr lang="en-US" i="1" dirty="0"/>
          </a:p>
          <a:p>
            <a:pPr marL="400050" lvl="1" indent="0">
              <a:buNone/>
            </a:pPr>
            <a:endParaRPr lang="en-US" i="1" dirty="0"/>
          </a:p>
        </p:txBody>
      </p:sp>
    </p:spTree>
    <p:extLst>
      <p:ext uri="{BB962C8B-B14F-4D97-AF65-F5344CB8AC3E}">
        <p14:creationId xmlns:p14="http://schemas.microsoft.com/office/powerpoint/2010/main" val="4468457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SPWG Meeting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Meeting held on July 22, 2020</a:t>
            </a:r>
          </a:p>
          <a:p>
            <a:r>
              <a:rPr lang="en-US" dirty="0" smtClean="0"/>
              <a:t>Topics Discussed:</a:t>
            </a:r>
          </a:p>
          <a:p>
            <a:pPr lvl="1"/>
            <a:r>
              <a:rPr lang="en-US" dirty="0" smtClean="0"/>
              <a:t>Proposed NOGRR to revise OG 6.1.5</a:t>
            </a:r>
          </a:p>
          <a:p>
            <a:pPr lvl="1"/>
            <a:r>
              <a:rPr lang="en-US" dirty="0" smtClean="0"/>
              <a:t>Impact </a:t>
            </a:r>
            <a:r>
              <a:rPr lang="en-US" dirty="0"/>
              <a:t>of Inverter-Based Resources (IBR) on ERCOT  Grid Protection</a:t>
            </a:r>
          </a:p>
          <a:p>
            <a:pPr lvl="1"/>
            <a:r>
              <a:rPr lang="en-US" dirty="0" smtClean="0"/>
              <a:t>Proposed RRGRR</a:t>
            </a:r>
          </a:p>
          <a:p>
            <a:pPr lvl="1"/>
            <a:r>
              <a:rPr lang="en-US" dirty="0"/>
              <a:t>2020 Q1 Protection System </a:t>
            </a:r>
            <a:r>
              <a:rPr lang="en-US" dirty="0" err="1"/>
              <a:t>Misoperations</a:t>
            </a:r>
            <a:endParaRPr lang="en-US" dirty="0"/>
          </a:p>
          <a:p>
            <a:pPr lvl="1"/>
            <a:endParaRPr lang="en-US" dirty="0" smtClean="0"/>
          </a:p>
          <a:p>
            <a:r>
              <a:rPr lang="en-US" dirty="0" smtClean="0"/>
              <a:t>Next meeting is scheduled November 10-11, 2020</a:t>
            </a:r>
          </a:p>
        </p:txBody>
      </p:sp>
    </p:spTree>
    <p:extLst>
      <p:ext uri="{BB962C8B-B14F-4D97-AF65-F5344CB8AC3E}">
        <p14:creationId xmlns:p14="http://schemas.microsoft.com/office/powerpoint/2010/main" val="20907297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Proposed NOGRR to revise OG 6.1.5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27563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Proposed NOGRR to revise OG 6.1.5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ERCOT presented draft revision of OG </a:t>
            </a:r>
            <a:r>
              <a:rPr lang="en-US" dirty="0" smtClean="0"/>
              <a:t>6.1.5</a:t>
            </a:r>
            <a:endParaRPr lang="en-US" dirty="0" smtClean="0"/>
          </a:p>
          <a:p>
            <a:pPr lvl="1"/>
            <a:r>
              <a:rPr lang="en-US" dirty="0" smtClean="0"/>
              <a:t>Desire for SPWG to sponsor the NOGRR</a:t>
            </a:r>
          </a:p>
          <a:p>
            <a:pPr lvl="1"/>
            <a:r>
              <a:rPr lang="en-US" dirty="0" smtClean="0"/>
              <a:t>Proposed language removes annual reporting of DME </a:t>
            </a:r>
          </a:p>
          <a:p>
            <a:pPr lvl="1"/>
            <a:r>
              <a:rPr lang="en-US" dirty="0" smtClean="0"/>
              <a:t>SPWG tentatively supports changes</a:t>
            </a:r>
          </a:p>
          <a:p>
            <a:pPr lvl="1"/>
            <a:r>
              <a:rPr lang="en-US" dirty="0" smtClean="0"/>
              <a:t>SPWG is reviewing the draft before submittal</a:t>
            </a:r>
          </a:p>
        </p:txBody>
      </p:sp>
    </p:spTree>
    <p:extLst>
      <p:ext uri="{BB962C8B-B14F-4D97-AF65-F5344CB8AC3E}">
        <p14:creationId xmlns:p14="http://schemas.microsoft.com/office/powerpoint/2010/main" val="380045738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Impact of IBRs on ERCOT Grid Protection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37899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Impact of IBRs on ERCOT Grid Protection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SPWG discussed results of TSP survey:</a:t>
            </a:r>
          </a:p>
          <a:p>
            <a:pPr lvl="1"/>
            <a:r>
              <a:rPr lang="en-US" dirty="0" smtClean="0"/>
              <a:t>A common concern is insufficient modeling data collected during interconnection process</a:t>
            </a:r>
          </a:p>
          <a:p>
            <a:r>
              <a:rPr lang="en-US" dirty="0" smtClean="0"/>
              <a:t>Action Items</a:t>
            </a:r>
          </a:p>
          <a:p>
            <a:pPr lvl="1"/>
            <a:r>
              <a:rPr lang="en-US" dirty="0" smtClean="0"/>
              <a:t>A SPWG workshop to discuss survey results, determine if further action is required, and summarize results to ROS is scheduled for 8/11/2020</a:t>
            </a:r>
          </a:p>
        </p:txBody>
      </p:sp>
    </p:spTree>
    <p:extLst>
      <p:ext uri="{BB962C8B-B14F-4D97-AF65-F5344CB8AC3E}">
        <p14:creationId xmlns:p14="http://schemas.microsoft.com/office/powerpoint/2010/main" val="185575340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9"/>
            <a:ext cx="10515600" cy="1840286"/>
          </a:xfrm>
        </p:spPr>
        <p:txBody>
          <a:bodyPr/>
          <a:lstStyle/>
          <a:p>
            <a:pPr algn="ctr"/>
            <a:r>
              <a:rPr lang="en-US" dirty="0" smtClean="0"/>
              <a:t>Proposed RRGRR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07269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Proposed RRGRR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SPWG had an action item to revise RARF to add three-winding transformer data</a:t>
            </a:r>
          </a:p>
          <a:p>
            <a:pPr lvl="1"/>
            <a:r>
              <a:rPr lang="en-US" dirty="0" smtClean="0"/>
              <a:t>Draft changes have been made to the RRG</a:t>
            </a:r>
          </a:p>
          <a:p>
            <a:pPr lvl="1"/>
            <a:r>
              <a:rPr lang="en-US" dirty="0" smtClean="0"/>
              <a:t>SPWG is reviewing the changes</a:t>
            </a:r>
            <a:r>
              <a:rPr lang="en-US" dirty="0"/>
              <a:t> </a:t>
            </a:r>
            <a:r>
              <a:rPr lang="en-US" dirty="0" smtClean="0"/>
              <a:t>before submittal</a:t>
            </a:r>
          </a:p>
        </p:txBody>
      </p:sp>
    </p:spTree>
    <p:extLst>
      <p:ext uri="{BB962C8B-B14F-4D97-AF65-F5344CB8AC3E}">
        <p14:creationId xmlns:p14="http://schemas.microsoft.com/office/powerpoint/2010/main" val="236069395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2020 Q1 Protection System </a:t>
            </a:r>
            <a:r>
              <a:rPr lang="en-US" dirty="0" err="1" smtClean="0"/>
              <a:t>Misoperations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8956367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819</Words>
  <Application>Microsoft Office PowerPoint</Application>
  <PresentationFormat>Widescreen</PresentationFormat>
  <Paragraphs>137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3" baseType="lpstr">
      <vt:lpstr>Arial</vt:lpstr>
      <vt:lpstr>Calibri</vt:lpstr>
      <vt:lpstr>Calibri Light</vt:lpstr>
      <vt:lpstr>Office Theme</vt:lpstr>
      <vt:lpstr>System Protection Working Group (SPWG) Update to ROS</vt:lpstr>
      <vt:lpstr>SPWG Meeting</vt:lpstr>
      <vt:lpstr>Proposed NOGRR to revise OG 6.1.5</vt:lpstr>
      <vt:lpstr>Proposed NOGRR to revise OG 6.1.5</vt:lpstr>
      <vt:lpstr>Impact of IBRs on ERCOT Grid Protection</vt:lpstr>
      <vt:lpstr>Impact of IBRs on ERCOT Grid Protection</vt:lpstr>
      <vt:lpstr>Proposed RRGRR</vt:lpstr>
      <vt:lpstr>Proposed RRGRR</vt:lpstr>
      <vt:lpstr>2020 Q1 Protection System Misoperations</vt:lpstr>
      <vt:lpstr>PowerPoint Presentation</vt:lpstr>
      <vt:lpstr>PowerPoint Presentation</vt:lpstr>
      <vt:lpstr>Protection System Misoperations – 2020 Q1</vt:lpstr>
      <vt:lpstr>Protection System Misoperations – 2020 Q1</vt:lpstr>
      <vt:lpstr>Regional Misoperation Rate Comparison</vt:lpstr>
      <vt:lpstr>PowerPoint Presentation</vt:lpstr>
      <vt:lpstr>Definitions</vt:lpstr>
      <vt:lpstr>Definitions</vt:lpstr>
      <vt:lpstr>Definitions</vt:lpstr>
      <vt:lpstr>Definitions</vt:lpstr>
    </vt:vector>
  </TitlesOfParts>
  <Company>Austin Energy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System Protection Working Group (SPWG) Update to ROS</dc:title>
  <dc:creator>Karlik, John</dc:creator>
  <cp:lastModifiedBy>Karlik, John</cp:lastModifiedBy>
  <cp:revision>7</cp:revision>
  <dcterms:created xsi:type="dcterms:W3CDTF">2020-04-09T23:35:20Z</dcterms:created>
  <dcterms:modified xsi:type="dcterms:W3CDTF">2020-07-28T19:49:38Z</dcterms:modified>
</cp:coreProperties>
</file>