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5" r:id="rId5"/>
    <p:sldId id="271" r:id="rId6"/>
    <p:sldId id="270" r:id="rId7"/>
    <p:sldId id="282" r:id="rId8"/>
    <p:sldId id="283" r:id="rId9"/>
    <p:sldId id="269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" y="10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2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2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5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6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9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9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5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0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3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Protection Working Group (SPWG)</a:t>
            </a:r>
            <a:br>
              <a:rPr lang="en-US" dirty="0" smtClean="0"/>
            </a:br>
            <a:r>
              <a:rPr lang="en-US" dirty="0" smtClean="0"/>
              <a:t>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06, 2020</a:t>
            </a:r>
          </a:p>
          <a:p>
            <a:r>
              <a:rPr lang="en-US" dirty="0" smtClean="0"/>
              <a:t>Chair: John Karlik, PE</a:t>
            </a:r>
          </a:p>
          <a:p>
            <a:r>
              <a:rPr lang="en-US" dirty="0" smtClean="0"/>
              <a:t>Vice-Chair: Vincent Roberts, 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8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2014-2020 Q1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414" y="932598"/>
            <a:ext cx="9099586" cy="470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7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2014-2020 Q1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32597"/>
            <a:ext cx="9062518" cy="463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89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733800" y="838200"/>
          <a:ext cx="3886200" cy="563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Q1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905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2020 Q1</a:t>
            </a:r>
          </a:p>
        </p:txBody>
      </p:sp>
    </p:spTree>
    <p:extLst>
      <p:ext uri="{BB962C8B-B14F-4D97-AF65-F5344CB8AC3E}">
        <p14:creationId xmlns:p14="http://schemas.microsoft.com/office/powerpoint/2010/main" val="3924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905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2020 Q1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267" y="1143000"/>
            <a:ext cx="7312152" cy="496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6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905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Regional </a:t>
            </a:r>
            <a:r>
              <a:rPr lang="en-US" sz="2800" dirty="0" err="1"/>
              <a:t>Misoperation</a:t>
            </a:r>
            <a:r>
              <a:rPr lang="en-US" sz="2800" dirty="0"/>
              <a:t> Rate Comparison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066800"/>
            <a:ext cx="7915493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57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19943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Summary of Human Performance Issues noted for 2020 Q1: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wind plant tripped off-line due to incorrectly wired CTs in a newly replaced 34.5 kV breaker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wind plant tripped off-line due to incorrectly wired CTs in a capacitor bank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bus tripped due to incorrectly wired CTs from a distribution transformer during a construction project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Failure to Trip/Slow Trip </a:t>
            </a:r>
            <a:r>
              <a:rPr lang="en-US" sz="1600" dirty="0" err="1"/>
              <a:t>Misoperations</a:t>
            </a:r>
            <a:r>
              <a:rPr lang="en-US" sz="1600" dirty="0"/>
              <a:t> in 2020 Q1: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None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2020 Q1</a:t>
            </a:r>
          </a:p>
        </p:txBody>
      </p:sp>
    </p:spTree>
    <p:extLst>
      <p:ext uri="{BB962C8B-B14F-4D97-AF65-F5344CB8AC3E}">
        <p14:creationId xmlns:p14="http://schemas.microsoft.com/office/powerpoint/2010/main" val="9081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Protection System – </a:t>
            </a:r>
            <a:endParaRPr lang="en-US" b="0" i="1" dirty="0" smtClean="0"/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Protective relays which respond to electrical quantities,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Communications systems necessary for correct operation of protective functions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Voltage and current sensing devices providing inputs to protective relays,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Station dc supply associated with protective functions (including station batteries, battery chargers, and non-battery-based dc supply), and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Control circuitry associated with protective functions through the trip coil(s) of the circuit breakers or other interrupting devices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1494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8382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Composite Protection System - </a:t>
            </a:r>
            <a:r>
              <a:rPr lang="en-US" b="0" i="1" dirty="0" smtClean="0"/>
              <a:t>The </a:t>
            </a:r>
            <a:r>
              <a:rPr lang="en-US" b="0" i="1" dirty="0"/>
              <a:t>total complement of Protection System(s) that </a:t>
            </a:r>
            <a:r>
              <a:rPr lang="en-US" b="0" i="1" dirty="0" smtClean="0"/>
              <a:t>function collectively </a:t>
            </a:r>
            <a:r>
              <a:rPr lang="en-US" b="0" i="1" dirty="0"/>
              <a:t>to protect an Element. Backup protection provided by a different </a:t>
            </a:r>
            <a:r>
              <a:rPr lang="en-US" b="0" i="1" dirty="0" smtClean="0"/>
              <a:t>Element’s Protection </a:t>
            </a:r>
            <a:r>
              <a:rPr lang="en-US" b="0" i="1" dirty="0"/>
              <a:t>System(s) is excluded</a:t>
            </a:r>
            <a:r>
              <a:rPr lang="en-US" b="0" i="1" dirty="0" smtClean="0"/>
              <a:t>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Misoperation </a:t>
            </a:r>
            <a:r>
              <a:rPr lang="en-US" dirty="0"/>
              <a:t>– </a:t>
            </a:r>
            <a:r>
              <a:rPr lang="en-US" b="0" i="1" dirty="0"/>
              <a:t>The failure a Composite Protection System to operate as intended </a:t>
            </a:r>
            <a:r>
              <a:rPr lang="en-US" b="0" i="1" dirty="0" smtClean="0"/>
              <a:t>for protection </a:t>
            </a:r>
            <a:r>
              <a:rPr lang="en-US" b="0" i="1" dirty="0"/>
              <a:t>purposes. Any of the following is a Misoperation:</a:t>
            </a:r>
          </a:p>
          <a:p>
            <a:pPr marL="857250" lvl="1" indent="-457200">
              <a:buAutoNum type="arabicPeriod"/>
            </a:pPr>
            <a:r>
              <a:rPr lang="en-US" dirty="0"/>
              <a:t>Failure to Trip – During Fault – A failure of a Composite Protection system to operate for a Fault condition for which it is designed.</a:t>
            </a:r>
          </a:p>
          <a:p>
            <a:pPr marL="857250" lvl="1" indent="-457200">
              <a:buAutoNum type="arabicPeriod" startAt="2"/>
            </a:pPr>
            <a:r>
              <a:rPr lang="en-US" dirty="0"/>
              <a:t>Failure to Trip – Other than Fault - A failure of a Composite Protection system to operate for a non-Fault condition for which it is designed, such as a power swing, undervoltage, overexcitation, or loss of excitation.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8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0668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Misoperation </a:t>
            </a:r>
            <a:r>
              <a:rPr lang="en-US" dirty="0"/>
              <a:t>– </a:t>
            </a:r>
            <a:r>
              <a:rPr lang="en-US" b="0" i="1" dirty="0"/>
              <a:t>The failure a Composite Protection System to operate as intended </a:t>
            </a:r>
            <a:r>
              <a:rPr lang="en-US" b="0" i="1" dirty="0" smtClean="0"/>
              <a:t>for protection </a:t>
            </a:r>
            <a:r>
              <a:rPr lang="en-US" b="0" i="1" dirty="0"/>
              <a:t>purposes. Any of the following is a Misoperation:</a:t>
            </a:r>
          </a:p>
          <a:p>
            <a:pPr marL="857250" lvl="1" indent="-457200">
              <a:buAutoNum type="arabicPeriod" startAt="3"/>
            </a:pPr>
            <a:r>
              <a:rPr lang="en-US" dirty="0"/>
              <a:t>Slow Trip – During Fault – A Composite Protection system that is slower than required for a Fault condition if the duration of its operating time resulted in the operation of at least one other Element’s Composite Protection System.</a:t>
            </a:r>
          </a:p>
          <a:p>
            <a:pPr marL="857250" lvl="1" indent="-457200">
              <a:buAutoNum type="arabicPeriod" startAt="3"/>
            </a:pPr>
            <a:r>
              <a:rPr lang="en-US" dirty="0"/>
              <a:t>Slow Trip – Other than Fault - A Composite Protection system that is slower than required for a non-Fault condition, such as a power swing, undervoltage, overexcitation, or loss of excitation, if the duration of its operating time resulted in the operation of at least one other Element’s Composite Protection System.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Misoperation </a:t>
            </a:r>
            <a:r>
              <a:rPr lang="en-US" dirty="0"/>
              <a:t>– </a:t>
            </a:r>
            <a:r>
              <a:rPr lang="en-US" b="0" i="1" dirty="0"/>
              <a:t>The failure a Composite Protection System to operate as intended </a:t>
            </a:r>
            <a:r>
              <a:rPr lang="en-US" b="0" i="1" dirty="0" smtClean="0"/>
              <a:t>for protection </a:t>
            </a:r>
            <a:r>
              <a:rPr lang="en-US" b="0" i="1" dirty="0"/>
              <a:t>purposes. Any of the following is a Misoperation:</a:t>
            </a:r>
          </a:p>
          <a:p>
            <a:pPr marL="857250" lvl="1" indent="-457200">
              <a:buAutoNum type="arabicPeriod" startAt="5"/>
            </a:pPr>
            <a:r>
              <a:rPr lang="en-US" dirty="0"/>
              <a:t>Unnecessary Trip – During Fault – An unnecessary Composite Protection system operation for a Fault condition on another Element.</a:t>
            </a:r>
          </a:p>
          <a:p>
            <a:pPr marL="857250" lvl="1" indent="-457200">
              <a:buAutoNum type="arabicPeriod" startAt="5"/>
            </a:pPr>
            <a:r>
              <a:rPr lang="en-US" dirty="0"/>
              <a:t>Unnecessary Trip – Other than Fault - An unnecessary Composite Protection system operation for a non-Fault condition.  A Composite Protection System operation that is caused by personnel during on-site maintenance, testing, inspection, construction, or commissioning activities is not a Misoperation.</a:t>
            </a:r>
          </a:p>
          <a:p>
            <a:pPr marL="400050" lvl="1" indent="0">
              <a:buNone/>
            </a:pPr>
            <a:endParaRPr lang="en-US" i="1" dirty="0"/>
          </a:p>
          <a:p>
            <a:pPr marL="40005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468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held on July 22, 2020</a:t>
            </a:r>
          </a:p>
          <a:p>
            <a:r>
              <a:rPr lang="en-US" dirty="0" smtClean="0"/>
              <a:t>Topics Discussed:</a:t>
            </a:r>
          </a:p>
          <a:p>
            <a:pPr lvl="1"/>
            <a:r>
              <a:rPr lang="en-US" dirty="0" smtClean="0"/>
              <a:t>Proposed NOGRR to revise OG 6.1.5</a:t>
            </a:r>
          </a:p>
          <a:p>
            <a:pPr lvl="1"/>
            <a:r>
              <a:rPr lang="en-US" dirty="0" smtClean="0"/>
              <a:t>Impact </a:t>
            </a:r>
            <a:r>
              <a:rPr lang="en-US" dirty="0"/>
              <a:t>of Inverter-Based Resources (IBR) on ERCOT  Grid Protection</a:t>
            </a:r>
          </a:p>
          <a:p>
            <a:pPr lvl="1"/>
            <a:r>
              <a:rPr lang="en-US" dirty="0" smtClean="0"/>
              <a:t>Proposed RRGRR</a:t>
            </a:r>
          </a:p>
          <a:p>
            <a:pPr lvl="1"/>
            <a:r>
              <a:rPr lang="en-US" dirty="0"/>
              <a:t>2020 Q1 Protection System </a:t>
            </a:r>
            <a:r>
              <a:rPr lang="en-US" dirty="0" err="1"/>
              <a:t>Misoperations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Next meeting is scheduled November 10-11, 2020</a:t>
            </a:r>
          </a:p>
        </p:txBody>
      </p:sp>
    </p:spTree>
    <p:extLst>
      <p:ext uri="{BB962C8B-B14F-4D97-AF65-F5344CB8AC3E}">
        <p14:creationId xmlns:p14="http://schemas.microsoft.com/office/powerpoint/2010/main" val="209072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Proposed NOGRR to revise OG 6.1.5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5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NOGRR to revise OG 6.1.5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presented draft revision of OG </a:t>
            </a:r>
            <a:r>
              <a:rPr lang="en-US" dirty="0" smtClean="0"/>
              <a:t>6.1.5</a:t>
            </a:r>
            <a:endParaRPr lang="en-US" dirty="0" smtClean="0"/>
          </a:p>
          <a:p>
            <a:pPr lvl="1"/>
            <a:r>
              <a:rPr lang="en-US" dirty="0" smtClean="0"/>
              <a:t>Desire for SPWG to sponsor the NOGRR</a:t>
            </a:r>
          </a:p>
          <a:p>
            <a:pPr lvl="1"/>
            <a:r>
              <a:rPr lang="en-US" dirty="0" smtClean="0"/>
              <a:t>Proposed language removes annual reporting of DME </a:t>
            </a:r>
          </a:p>
          <a:p>
            <a:pPr lvl="1"/>
            <a:r>
              <a:rPr lang="en-US" dirty="0" smtClean="0"/>
              <a:t>SPWG tentatively supports changes</a:t>
            </a:r>
          </a:p>
          <a:p>
            <a:pPr lvl="1"/>
            <a:r>
              <a:rPr lang="en-US" dirty="0" smtClean="0"/>
              <a:t>SPWG is reviewing the draft before submittal</a:t>
            </a:r>
          </a:p>
        </p:txBody>
      </p:sp>
    </p:spTree>
    <p:extLst>
      <p:ext uri="{BB962C8B-B14F-4D97-AF65-F5344CB8AC3E}">
        <p14:creationId xmlns:p14="http://schemas.microsoft.com/office/powerpoint/2010/main" val="380045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Impact of IBRs on ERCOT Grid 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8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IBRs on ERCOT Grid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SPWG discussed results of TSP survey:</a:t>
            </a:r>
          </a:p>
          <a:p>
            <a:pPr lvl="1"/>
            <a:r>
              <a:rPr lang="en-US" dirty="0" smtClean="0"/>
              <a:t>A common concern is insufficient modeling data collected during interconnection process</a:t>
            </a:r>
          </a:p>
          <a:p>
            <a:r>
              <a:rPr lang="en-US" dirty="0" smtClean="0"/>
              <a:t>Action Items</a:t>
            </a:r>
          </a:p>
          <a:p>
            <a:pPr lvl="1"/>
            <a:r>
              <a:rPr lang="en-US" dirty="0" smtClean="0"/>
              <a:t>A SPWG workshop to discuss survey results, determine if further action is required, and summarize results to ROS is scheduled for 8/11/2020</a:t>
            </a:r>
          </a:p>
        </p:txBody>
      </p:sp>
    </p:spTree>
    <p:extLst>
      <p:ext uri="{BB962C8B-B14F-4D97-AF65-F5344CB8AC3E}">
        <p14:creationId xmlns:p14="http://schemas.microsoft.com/office/powerpoint/2010/main" val="185575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840286"/>
          </a:xfrm>
        </p:spPr>
        <p:txBody>
          <a:bodyPr/>
          <a:lstStyle/>
          <a:p>
            <a:pPr algn="ctr"/>
            <a:r>
              <a:rPr lang="en-US" dirty="0" smtClean="0"/>
              <a:t>Proposed RRGRR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2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RRGRR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SPWG had an action item to revise RARF to add three-winding transformer data</a:t>
            </a:r>
          </a:p>
          <a:p>
            <a:pPr lvl="1"/>
            <a:r>
              <a:rPr lang="en-US" dirty="0" smtClean="0"/>
              <a:t>Draft changes have been made to the RRG</a:t>
            </a:r>
          </a:p>
          <a:p>
            <a:pPr lvl="1"/>
            <a:r>
              <a:rPr lang="en-US" dirty="0" smtClean="0"/>
              <a:t>SPWG is reviewing the changes</a:t>
            </a:r>
            <a:r>
              <a:rPr lang="en-US" dirty="0"/>
              <a:t> </a:t>
            </a:r>
            <a:r>
              <a:rPr lang="en-US" dirty="0" smtClean="0"/>
              <a:t>before submittal</a:t>
            </a:r>
          </a:p>
        </p:txBody>
      </p:sp>
    </p:spTree>
    <p:extLst>
      <p:ext uri="{BB962C8B-B14F-4D97-AF65-F5344CB8AC3E}">
        <p14:creationId xmlns:p14="http://schemas.microsoft.com/office/powerpoint/2010/main" val="2360693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2020 Q1 Protection System </a:t>
            </a:r>
            <a:r>
              <a:rPr lang="en-US" dirty="0" err="1" smtClean="0"/>
              <a:t>Misoperations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5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819</Words>
  <Application>Microsoft Office PowerPoint</Application>
  <PresentationFormat>Widescreen</PresentationFormat>
  <Paragraphs>137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System Protection Working Group (SPWG) Update to ROS</vt:lpstr>
      <vt:lpstr>SPWG Meeting</vt:lpstr>
      <vt:lpstr>Proposed NOGRR to revise OG 6.1.5</vt:lpstr>
      <vt:lpstr>Proposed NOGRR to revise OG 6.1.5</vt:lpstr>
      <vt:lpstr>Impact of IBRs on ERCOT Grid Protection</vt:lpstr>
      <vt:lpstr>Impact of IBRs on ERCOT Grid Protection</vt:lpstr>
      <vt:lpstr>Proposed RRGRR</vt:lpstr>
      <vt:lpstr>Proposed RRGRR</vt:lpstr>
      <vt:lpstr>2020 Q1 Protection System Misoperations</vt:lpstr>
      <vt:lpstr>PowerPoint Presentation</vt:lpstr>
      <vt:lpstr>PowerPoint Presentation</vt:lpstr>
      <vt:lpstr>Protection System Misoperations – 2020 Q1</vt:lpstr>
      <vt:lpstr>Protection System Misoperations – 2020 Q1</vt:lpstr>
      <vt:lpstr>Regional Misoperation Rate Comparison</vt:lpstr>
      <vt:lpstr>PowerPoint Presentation</vt:lpstr>
      <vt:lpstr>Definitions</vt:lpstr>
      <vt:lpstr>Definitions</vt:lpstr>
      <vt:lpstr>Definitions</vt:lpstr>
      <vt:lpstr>Definitions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Protection Working Group (SPWG) Update to ROS</dc:title>
  <dc:creator>Karlik, John</dc:creator>
  <cp:lastModifiedBy>Karlik, John</cp:lastModifiedBy>
  <cp:revision>7</cp:revision>
  <dcterms:created xsi:type="dcterms:W3CDTF">2020-04-09T23:35:20Z</dcterms:created>
  <dcterms:modified xsi:type="dcterms:W3CDTF">2020-07-28T19:49:38Z</dcterms:modified>
</cp:coreProperties>
</file>