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 id="2147483698" r:id="rId2"/>
    <p:sldMasterId id="2147483710" r:id="rId3"/>
  </p:sldMasterIdLst>
  <p:notesMasterIdLst>
    <p:notesMasterId r:id="rId9"/>
  </p:notesMasterIdLst>
  <p:sldIdLst>
    <p:sldId id="266" r:id="rId4"/>
    <p:sldId id="274" r:id="rId5"/>
    <p:sldId id="279" r:id="rId6"/>
    <p:sldId id="278" r:id="rId7"/>
    <p:sldId id="28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51" autoAdjust="0"/>
  </p:normalViewPr>
  <p:slideViewPr>
    <p:cSldViewPr snapToGrid="0">
      <p:cViewPr varScale="1">
        <p:scale>
          <a:sx n="109" d="100"/>
          <a:sy n="109" d="100"/>
        </p:scale>
        <p:origin x="672"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35EE5E-15FC-43C6-B812-EBEFAF1C5335}" type="datetimeFigureOut">
              <a:rPr lang="en-US" smtClean="0"/>
              <a:t>7/30/2020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1F8F30-4081-4B11-B42E-FFD8C4DA200C}" type="slidenum">
              <a:rPr lang="en-US" smtClean="0"/>
              <a:t>‹#›</a:t>
            </a:fld>
            <a:endParaRPr lang="en-US"/>
          </a:p>
        </p:txBody>
      </p:sp>
    </p:spTree>
    <p:extLst>
      <p:ext uri="{BB962C8B-B14F-4D97-AF65-F5344CB8AC3E}">
        <p14:creationId xmlns:p14="http://schemas.microsoft.com/office/powerpoint/2010/main" val="1500727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108429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59399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1423436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F453C7E-6AD3-41C2-9A0F-1401374D597B}" type="datetime1">
              <a:rPr lang="en-US" smtClean="0"/>
              <a:t>7/30/2020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158555760"/>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7/30/2020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698864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5B995DE9-04A7-4166-AF5D-568295B1ECAA}" type="datetime1">
              <a:rPr lang="en-US" smtClean="0"/>
              <a:t>7/30/2020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91881431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857C4F64-A7C3-405E-B384-F5D178BB5BF8}" type="datetime1">
              <a:rPr lang="en-US" smtClean="0"/>
              <a:t>7/30/2020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866662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5E49F5B4-6457-49C9-87BB-FD408CA9B39B}" type="datetime1">
              <a:rPr lang="en-US" smtClean="0"/>
              <a:t>7/30/2020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4441032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AA86B1-0A73-4DD4-B2C4-4ABA1B465716}" type="datetime1">
              <a:rPr lang="en-US" smtClean="0"/>
              <a:t>7/30/2020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6678752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B691C-1488-4D67-B981-1BCDCBDF3065}" type="datetime1">
              <a:rPr lang="en-US" smtClean="0"/>
              <a:t>7/30/2020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3095911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4A9D8856-44BD-414A-9E8F-8A0031336735}" type="datetime1">
              <a:rPr lang="en-US" smtClean="0"/>
              <a:t>7/30/2020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66600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2774850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FC08411-B318-42E5-A25E-2227C541F79D}" type="datetime1">
              <a:rPr lang="en-US" smtClean="0"/>
              <a:t>7/30/2020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586130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E6CD39-EA9C-4475-BBCF-545CB9D156AF}" type="datetime1">
              <a:rPr lang="en-US" smtClean="0"/>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1757081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D9D961-88CC-476F-BFE5-4E1CAB46C2A1}" type="datetime1">
              <a:rPr lang="en-US" smtClean="0"/>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3335236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7/30/2020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1154702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F57BFB-A455-41C0-AD52-01E645305785}" type="datetime1">
              <a:rPr lang="en-US" smtClean="0"/>
              <a:t>7/30/2020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7610294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5080508"/>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F57BFB-A455-41C0-AD52-01E645305785}" type="datetime1">
              <a:rPr lang="en-US" smtClean="0"/>
              <a:t>7/30/2020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477685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F453C7E-6AD3-41C2-9A0F-1401374D597B}" type="datetime1">
              <a:rPr lang="en-US" smtClean="0"/>
              <a:t>7/30/2020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339613934"/>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7/30/2020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2462147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5B995DE9-04A7-4166-AF5D-568295B1ECAA}" type="datetime1">
              <a:rPr lang="en-US" smtClean="0"/>
              <a:t>7/30/2020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405139308"/>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857C4F64-A7C3-405E-B384-F5D178BB5BF8}" type="datetime1">
              <a:rPr lang="en-US" smtClean="0"/>
              <a:t>7/30/2020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232941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8831B66-E374-46FD-B0F1-A74783F02804}" type="datetimeFigureOut">
              <a:rPr lang="en-US" smtClean="0"/>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28381414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5E49F5B4-6457-49C9-87BB-FD408CA9B39B}" type="datetime1">
              <a:rPr lang="en-US" smtClean="0"/>
              <a:t>7/30/2020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40084842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AA86B1-0A73-4DD4-B2C4-4ABA1B465716}" type="datetime1">
              <a:rPr lang="en-US" smtClean="0"/>
              <a:t>7/30/2020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6792706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B691C-1488-4D67-B981-1BCDCBDF3065}" type="datetime1">
              <a:rPr lang="en-US" smtClean="0"/>
              <a:t>7/30/2020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8206885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4A9D8856-44BD-414A-9E8F-8A0031336735}" type="datetime1">
              <a:rPr lang="en-US" smtClean="0"/>
              <a:t>7/30/2020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95068616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FC08411-B318-42E5-A25E-2227C541F79D}" type="datetime1">
              <a:rPr lang="en-US" smtClean="0"/>
              <a:t>7/30/2020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68366133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E6CD39-EA9C-4475-BBCF-545CB9D156AF}" type="datetime1">
              <a:rPr lang="en-US" smtClean="0"/>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3848980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D9D961-88CC-476F-BFE5-4E1CAB46C2A1}" type="datetime1">
              <a:rPr lang="en-US" smtClean="0"/>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287435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831B66-E374-46FD-B0F1-A74783F02804}" type="datetimeFigureOut">
              <a:rPr lang="en-US" smtClean="0"/>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690311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831B66-E374-46FD-B0F1-A74783F02804}" type="datetimeFigureOut">
              <a:rPr lang="en-US" smtClean="0"/>
              <a:t>7/30/2020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548568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831B66-E374-46FD-B0F1-A74783F02804}" type="datetimeFigureOut">
              <a:rPr lang="en-US" smtClean="0"/>
              <a:t>7/30/2020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532368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31B66-E374-46FD-B0F1-A74783F02804}" type="datetimeFigureOut">
              <a:rPr lang="en-US" smtClean="0"/>
              <a:t>7/30/2020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263749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831B66-E374-46FD-B0F1-A74783F02804}" type="datetimeFigureOut">
              <a:rPr lang="en-US" smtClean="0"/>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238747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831B66-E374-46FD-B0F1-A74783F02804}" type="datetimeFigureOut">
              <a:rPr lang="en-US" smtClean="0"/>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158732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831B66-E374-46FD-B0F1-A74783F02804}" type="datetimeFigureOut">
              <a:rPr lang="en-US" smtClean="0"/>
              <a:t>7/30/2020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92D85-3B47-4DE8-A6A3-74ED562B5DD9}" type="slidenum">
              <a:rPr lang="en-US" smtClean="0"/>
              <a:t>‹#›</a:t>
            </a:fld>
            <a:endParaRPr lang="en-US"/>
          </a:p>
        </p:txBody>
      </p:sp>
    </p:spTree>
    <p:extLst>
      <p:ext uri="{BB962C8B-B14F-4D97-AF65-F5344CB8AC3E}">
        <p14:creationId xmlns:p14="http://schemas.microsoft.com/office/powerpoint/2010/main" val="226124070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0F57BFB-A455-41C0-AD52-01E645305785}" type="datetime1">
              <a:rPr lang="en-US" smtClean="0"/>
              <a:t>7/30/2020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286123D-90E9-41B2-B06B-61E1E03D2F9E}" type="slidenum">
              <a:rPr lang="en-US" smtClean="0"/>
              <a:t>‹#›</a:t>
            </a:fld>
            <a:endParaRPr lang="en-US"/>
          </a:p>
        </p:txBody>
      </p:sp>
    </p:spTree>
    <p:extLst>
      <p:ext uri="{BB962C8B-B14F-4D97-AF65-F5344CB8AC3E}">
        <p14:creationId xmlns:p14="http://schemas.microsoft.com/office/powerpoint/2010/main" val="414312764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674" r:id="rId12"/>
    <p:sldLayoutId id="2147483697" r:id="rId13"/>
    <p:sldLayoutId id="2147483684" r:id="rId14"/>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0F57BFB-A455-41C0-AD52-01E645305785}" type="datetime1">
              <a:rPr lang="en-US" smtClean="0"/>
              <a:t>7/30/2020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286123D-90E9-41B2-B06B-61E1E03D2F9E}" type="slidenum">
              <a:rPr lang="en-US" smtClean="0"/>
              <a:t>‹#›</a:t>
            </a:fld>
            <a:endParaRPr lang="en-US"/>
          </a:p>
        </p:txBody>
      </p:sp>
    </p:spTree>
    <p:extLst>
      <p:ext uri="{BB962C8B-B14F-4D97-AF65-F5344CB8AC3E}">
        <p14:creationId xmlns:p14="http://schemas.microsoft.com/office/powerpoint/2010/main" val="145582979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www.ercot.com/calendar/2020/7/20/191711-PLWG"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dirty="0" smtClean="0"/>
              <a:t>PLWG report to ROS</a:t>
            </a:r>
            <a:r>
              <a:rPr lang="en-US" sz="4800" dirty="0"/>
              <a:t/>
            </a:r>
            <a:br>
              <a:rPr lang="en-US" sz="4800" dirty="0"/>
            </a:br>
            <a:r>
              <a:rPr lang="en-US" sz="4800" dirty="0" smtClean="0"/>
              <a:t>August 6, </a:t>
            </a:r>
            <a:r>
              <a:rPr lang="en-US" sz="4800" dirty="0" smtClean="0"/>
              <a:t>2020   </a:t>
            </a:r>
            <a:endParaRPr lang="en-US" sz="4800" dirty="0"/>
          </a:p>
        </p:txBody>
      </p:sp>
      <p:sp>
        <p:nvSpPr>
          <p:cNvPr id="3" name="Subtitle 2"/>
          <p:cNvSpPr>
            <a:spLocks noGrp="1"/>
          </p:cNvSpPr>
          <p:nvPr>
            <p:ph type="subTitle" idx="1"/>
          </p:nvPr>
        </p:nvSpPr>
        <p:spPr/>
        <p:txBody>
          <a:bodyPr>
            <a:normAutofit/>
          </a:bodyPr>
          <a:lstStyle/>
          <a:p>
            <a:r>
              <a:rPr lang="en-US" sz="2400" dirty="0" smtClean="0"/>
              <a:t>Report based on PLWG </a:t>
            </a:r>
            <a:r>
              <a:rPr lang="en-US" sz="2400" dirty="0" smtClean="0"/>
              <a:t>July 20th</a:t>
            </a:r>
            <a:r>
              <a:rPr lang="en-US" sz="2400" dirty="0" smtClean="0"/>
              <a:t>, 2020 </a:t>
            </a:r>
          </a:p>
          <a:p>
            <a:r>
              <a:rPr lang="en-US" sz="2400" dirty="0" smtClean="0"/>
              <a:t>WebEx only meeting</a:t>
            </a:r>
            <a:endParaRPr lang="en-US" sz="2400" dirty="0"/>
          </a:p>
        </p:txBody>
      </p:sp>
    </p:spTree>
    <p:extLst>
      <p:ext uri="{BB962C8B-B14F-4D97-AF65-F5344CB8AC3E}">
        <p14:creationId xmlns:p14="http://schemas.microsoft.com/office/powerpoint/2010/main" val="2476722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10515600" cy="1188720"/>
          </a:xfrm>
        </p:spPr>
        <p:txBody>
          <a:bodyPr>
            <a:normAutofit/>
          </a:bodyPr>
          <a:lstStyle/>
          <a:p>
            <a:r>
              <a:rPr lang="en-US" sz="3600" b="1" dirty="0" smtClean="0"/>
              <a:t>PGRR077 DC Tie Planning Assumptions</a:t>
            </a:r>
            <a:endParaRPr lang="en-US" sz="3600" b="1" dirty="0"/>
          </a:p>
        </p:txBody>
      </p:sp>
      <p:sp>
        <p:nvSpPr>
          <p:cNvPr id="3" name="Content Placeholder 2"/>
          <p:cNvSpPr>
            <a:spLocks noGrp="1"/>
          </p:cNvSpPr>
          <p:nvPr>
            <p:ph idx="1"/>
          </p:nvPr>
        </p:nvSpPr>
        <p:spPr>
          <a:xfrm>
            <a:off x="838200" y="2294022"/>
            <a:ext cx="10515600" cy="4563978"/>
          </a:xfrm>
          <a:solidFill>
            <a:srgbClr val="FFFFFF"/>
          </a:solidFill>
        </p:spPr>
        <p:txBody>
          <a:bodyPr>
            <a:normAutofit/>
          </a:bodyPr>
          <a:lstStyle/>
          <a:p>
            <a:pPr marL="228600" lvl="1" indent="0">
              <a:buClr>
                <a:schemeClr val="tx1"/>
              </a:buClr>
              <a:buNone/>
            </a:pPr>
            <a:r>
              <a:rPr lang="en-US" sz="3200" dirty="0" smtClean="0">
                <a:solidFill>
                  <a:schemeClr val="tx1"/>
                </a:solidFill>
                <a:ea typeface="Calibri" panose="020F0502020204030204" pitchFamily="34" charset="0"/>
              </a:rPr>
              <a:t>ERCOT </a:t>
            </a:r>
            <a:r>
              <a:rPr lang="en-US" sz="3200" dirty="0" smtClean="0">
                <a:solidFill>
                  <a:schemeClr val="tx1"/>
                </a:solidFill>
                <a:ea typeface="Calibri" panose="020F0502020204030204" pitchFamily="34" charset="0"/>
              </a:rPr>
              <a:t>reviewed their submitted comments with PLWG and pointed out the effect the current language proposed by REMC would have on the Southern Cross Transmission Direct Current Tie project. ERCOT mentioned that they will be working with REMC on a solution and will bring it to a future PLWG meeting</a:t>
            </a:r>
            <a:r>
              <a:rPr lang="en-US" sz="3500" dirty="0" smtClean="0">
                <a:solidFill>
                  <a:schemeClr val="tx1"/>
                </a:solidFill>
                <a:ea typeface="Calibri" panose="020F0502020204030204" pitchFamily="34" charset="0"/>
              </a:rPr>
              <a:t>.</a:t>
            </a:r>
            <a:endParaRPr lang="en-US" sz="2800" dirty="0" smtClean="0"/>
          </a:p>
          <a:p>
            <a:pPr marL="228600" lvl="1" indent="0">
              <a:buClr>
                <a:schemeClr val="tx1"/>
              </a:buClr>
              <a:buNone/>
            </a:pPr>
            <a:endParaRPr lang="en-US" sz="2800" dirty="0"/>
          </a:p>
          <a:p>
            <a:pPr marL="228600" lvl="1" indent="0">
              <a:buClr>
                <a:schemeClr val="tx1"/>
              </a:buClr>
              <a:buNone/>
            </a:pPr>
            <a:endParaRPr lang="en-US" sz="2400" dirty="0"/>
          </a:p>
          <a:p>
            <a:pPr marL="228600" lvl="1" indent="0">
              <a:buClr>
                <a:schemeClr val="tx1"/>
              </a:buClr>
              <a:buNone/>
            </a:pPr>
            <a:endParaRPr lang="en-US" sz="2400" dirty="0" smtClean="0"/>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2</a:t>
            </a:fld>
            <a:endParaRPr lang="en-US"/>
          </a:p>
        </p:txBody>
      </p:sp>
    </p:spTree>
    <p:extLst>
      <p:ext uri="{BB962C8B-B14F-4D97-AF65-F5344CB8AC3E}">
        <p14:creationId xmlns:p14="http://schemas.microsoft.com/office/powerpoint/2010/main" val="3528690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10515600" cy="1188720"/>
          </a:xfrm>
        </p:spPr>
        <p:txBody>
          <a:bodyPr>
            <a:normAutofit fontScale="90000"/>
          </a:bodyPr>
          <a:lstStyle/>
          <a:p>
            <a:r>
              <a:rPr lang="en-US" sz="4000" b="1" dirty="0" smtClean="0"/>
              <a:t>Small Economic Driven Transmission Projects </a:t>
            </a:r>
            <a:r>
              <a:rPr lang="en-US" sz="4000" b="1" dirty="0"/>
              <a:t> </a:t>
            </a:r>
          </a:p>
        </p:txBody>
      </p:sp>
      <p:sp>
        <p:nvSpPr>
          <p:cNvPr id="3" name="Content Placeholder 2"/>
          <p:cNvSpPr>
            <a:spLocks noGrp="1"/>
          </p:cNvSpPr>
          <p:nvPr>
            <p:ph idx="1"/>
          </p:nvPr>
        </p:nvSpPr>
        <p:spPr>
          <a:xfrm>
            <a:off x="838200" y="2743197"/>
            <a:ext cx="10515600" cy="3912580"/>
          </a:xfrm>
          <a:solidFill>
            <a:srgbClr val="FFFFFF"/>
          </a:solidFill>
        </p:spPr>
        <p:txBody>
          <a:bodyPr>
            <a:normAutofit fontScale="92500" lnSpcReduction="20000"/>
          </a:bodyPr>
          <a:lstStyle/>
          <a:p>
            <a:pPr marL="228600" lvl="1" indent="0">
              <a:buClr>
                <a:schemeClr val="tx1"/>
              </a:buClr>
              <a:buNone/>
            </a:pPr>
            <a:r>
              <a:rPr lang="en-US" sz="3200" dirty="0" smtClean="0">
                <a:solidFill>
                  <a:srgbClr val="000000"/>
                </a:solidFill>
                <a:ea typeface="Calibri" panose="020F0502020204030204" pitchFamily="34" charset="0"/>
              </a:rPr>
              <a:t>ERCOT </a:t>
            </a:r>
            <a:r>
              <a:rPr lang="en-US" sz="3200" dirty="0" smtClean="0">
                <a:solidFill>
                  <a:srgbClr val="000000"/>
                </a:solidFill>
                <a:ea typeface="Calibri" panose="020F0502020204030204" pitchFamily="34" charset="0"/>
              </a:rPr>
              <a:t>presented and introduced </a:t>
            </a:r>
            <a:r>
              <a:rPr lang="en-US" sz="3200" dirty="0" smtClean="0">
                <a:solidFill>
                  <a:srgbClr val="000000"/>
                </a:solidFill>
                <a:ea typeface="Calibri" panose="020F0502020204030204" pitchFamily="34" charset="0"/>
              </a:rPr>
              <a:t>the concept for a new </a:t>
            </a:r>
            <a:r>
              <a:rPr lang="en-US" sz="3200" dirty="0" smtClean="0">
                <a:solidFill>
                  <a:srgbClr val="000000"/>
                </a:solidFill>
                <a:ea typeface="Calibri" panose="020F0502020204030204" pitchFamily="34" charset="0"/>
              </a:rPr>
              <a:t>transmission </a:t>
            </a:r>
            <a:r>
              <a:rPr lang="en-US" sz="3200" dirty="0" smtClean="0">
                <a:solidFill>
                  <a:srgbClr val="000000"/>
                </a:solidFill>
                <a:ea typeface="Calibri" panose="020F0502020204030204" pitchFamily="34" charset="0"/>
              </a:rPr>
              <a:t>project type that came from discussions with developers that would address congestion on short lines using ERCOT economic criteria. </a:t>
            </a:r>
          </a:p>
          <a:p>
            <a:pPr marL="228600" lvl="1" indent="0">
              <a:buClr>
                <a:schemeClr val="tx1"/>
              </a:buClr>
              <a:buNone/>
            </a:pPr>
            <a:endParaRPr lang="en-US" sz="3200" dirty="0" smtClean="0">
              <a:solidFill>
                <a:srgbClr val="000000"/>
              </a:solidFill>
            </a:endParaRPr>
          </a:p>
          <a:p>
            <a:pPr marL="228600" lvl="1" indent="0">
              <a:buClr>
                <a:schemeClr val="tx1"/>
              </a:buClr>
              <a:buNone/>
            </a:pPr>
            <a:r>
              <a:rPr lang="en-US" sz="3200" dirty="0" smtClean="0">
                <a:solidFill>
                  <a:srgbClr val="000000"/>
                </a:solidFill>
              </a:rPr>
              <a:t>They laid out 5 concepts for addressing this type of project and requested feedback.  The presentation is posted on the July 20</a:t>
            </a:r>
            <a:r>
              <a:rPr lang="en-US" sz="3200" baseline="30000" dirty="0" smtClean="0">
                <a:solidFill>
                  <a:srgbClr val="000000"/>
                </a:solidFill>
              </a:rPr>
              <a:t>th</a:t>
            </a:r>
            <a:r>
              <a:rPr lang="en-US" sz="3200" dirty="0" smtClean="0">
                <a:solidFill>
                  <a:srgbClr val="000000"/>
                </a:solidFill>
              </a:rPr>
              <a:t> PLWG Meeting webpage.  Following is the link:</a:t>
            </a:r>
          </a:p>
          <a:p>
            <a:pPr marL="228600" lvl="1" indent="0">
              <a:buClr>
                <a:schemeClr val="tx1"/>
              </a:buClr>
              <a:buNone/>
            </a:pPr>
            <a:r>
              <a:rPr lang="en-US" sz="3200" dirty="0">
                <a:hlinkClick r:id="rId2"/>
              </a:rPr>
              <a:t>http://www.ercot.com/calendar/2020/7/20/191711-PLWG</a:t>
            </a:r>
            <a:endParaRPr lang="en-US" sz="3200" dirty="0" smtClean="0">
              <a:solidFill>
                <a:srgbClr val="000000"/>
              </a:solidFill>
              <a:latin typeface="Arial" panose="020B0604020202020204" pitchFamily="34" charset="0"/>
            </a:endParaRPr>
          </a:p>
          <a:p>
            <a:pPr marL="228600" lvl="1" indent="0">
              <a:buClr>
                <a:schemeClr val="tx1"/>
              </a:buClr>
              <a:buNone/>
            </a:pPr>
            <a:endParaRPr lang="en-US" sz="3200" dirty="0">
              <a:solidFill>
                <a:srgbClr val="000000"/>
              </a:solidFill>
              <a:latin typeface="Arial" panose="020B0604020202020204" pitchFamily="34" charset="0"/>
            </a:endParaRPr>
          </a:p>
          <a:p>
            <a:pPr marL="228600" lvl="1" indent="0">
              <a:buClr>
                <a:schemeClr val="tx1"/>
              </a:buClr>
              <a:buNone/>
            </a:pPr>
            <a:endParaRPr lang="en-US" sz="3200" dirty="0" smtClean="0">
              <a:solidFill>
                <a:srgbClr val="000000"/>
              </a:solidFill>
              <a:latin typeface="Arial" panose="020B0604020202020204" pitchFamily="34" charset="0"/>
            </a:endParaRPr>
          </a:p>
          <a:p>
            <a:pPr marL="228600" lvl="1" indent="0">
              <a:buClr>
                <a:schemeClr val="tx1"/>
              </a:buClr>
              <a:buNone/>
            </a:pPr>
            <a:endParaRPr lang="en-US" sz="3200" dirty="0">
              <a:solidFill>
                <a:srgbClr val="000000"/>
              </a:solidFill>
              <a:latin typeface="Arial" panose="020B0604020202020204" pitchFamily="34" charset="0"/>
            </a:endParaRPr>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3</a:t>
            </a:fld>
            <a:endParaRPr lang="en-US"/>
          </a:p>
        </p:txBody>
      </p:sp>
    </p:spTree>
    <p:extLst>
      <p:ext uri="{BB962C8B-B14F-4D97-AF65-F5344CB8AC3E}">
        <p14:creationId xmlns:p14="http://schemas.microsoft.com/office/powerpoint/2010/main" val="4258993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10515600" cy="1524000"/>
          </a:xfrm>
        </p:spPr>
        <p:txBody>
          <a:bodyPr>
            <a:normAutofit/>
          </a:bodyPr>
          <a:lstStyle/>
          <a:p>
            <a:r>
              <a:rPr lang="en-US" sz="3600" b="1" dirty="0" smtClean="0"/>
              <a:t>PGRR083 </a:t>
            </a:r>
            <a:r>
              <a:rPr lang="en-US" sz="3600" b="1" dirty="0"/>
              <a:t>Add RPG Project Number and TPIT Revisions</a:t>
            </a:r>
            <a:r>
              <a:rPr lang="en-US" sz="3600" b="1" dirty="0" smtClean="0"/>
              <a:t> </a:t>
            </a:r>
            <a:r>
              <a:rPr lang="en-US" sz="3600" dirty="0"/>
              <a:t> </a:t>
            </a:r>
          </a:p>
        </p:txBody>
      </p:sp>
      <p:sp>
        <p:nvSpPr>
          <p:cNvPr id="3" name="Content Placeholder 2"/>
          <p:cNvSpPr>
            <a:spLocks noGrp="1"/>
          </p:cNvSpPr>
          <p:nvPr>
            <p:ph idx="1"/>
          </p:nvPr>
        </p:nvSpPr>
        <p:spPr>
          <a:xfrm>
            <a:off x="838200" y="2646948"/>
            <a:ext cx="10515600" cy="4211052"/>
          </a:xfrm>
          <a:solidFill>
            <a:srgbClr val="FFFFFF"/>
          </a:solidFill>
        </p:spPr>
        <p:txBody>
          <a:bodyPr>
            <a:normAutofit/>
          </a:bodyPr>
          <a:lstStyle/>
          <a:p>
            <a:pPr marL="228600" lvl="1" indent="0">
              <a:buClr>
                <a:schemeClr val="tx1"/>
              </a:buClr>
              <a:buNone/>
            </a:pPr>
            <a:r>
              <a:rPr lang="en-US" sz="3200" dirty="0" smtClean="0">
                <a:solidFill>
                  <a:srgbClr val="000000"/>
                </a:solidFill>
                <a:ea typeface="Calibri" panose="020F0502020204030204" pitchFamily="34" charset="0"/>
              </a:rPr>
              <a:t>PGRR083 was </a:t>
            </a:r>
            <a:r>
              <a:rPr lang="en-US" sz="3200" dirty="0" smtClean="0">
                <a:solidFill>
                  <a:srgbClr val="000000"/>
                </a:solidFill>
                <a:ea typeface="Calibri" panose="020F0502020204030204" pitchFamily="34" charset="0"/>
              </a:rPr>
              <a:t>introduced </a:t>
            </a:r>
            <a:r>
              <a:rPr lang="en-US" sz="3200" dirty="0" smtClean="0">
                <a:solidFill>
                  <a:srgbClr val="000000"/>
                </a:solidFill>
                <a:ea typeface="Calibri" panose="020F0502020204030204" pitchFamily="34" charset="0"/>
              </a:rPr>
              <a:t>by ERCOT at </a:t>
            </a:r>
            <a:r>
              <a:rPr lang="en-US" sz="3200" dirty="0" smtClean="0">
                <a:solidFill>
                  <a:srgbClr val="000000"/>
                </a:solidFill>
                <a:ea typeface="Calibri" panose="020F0502020204030204" pitchFamily="34" charset="0"/>
              </a:rPr>
              <a:t>PLWG. </a:t>
            </a:r>
            <a:endParaRPr lang="en-US" sz="3200" dirty="0"/>
          </a:p>
          <a:p>
            <a:pPr marL="228600" lvl="1" indent="0">
              <a:buClr>
                <a:schemeClr val="tx1"/>
              </a:buClr>
              <a:buNone/>
            </a:pPr>
            <a:r>
              <a:rPr lang="en-US" sz="3200" dirty="0" smtClean="0"/>
              <a:t>The Revision Request adds a requirement that ERCOT assigns </a:t>
            </a:r>
            <a:r>
              <a:rPr lang="en-US" sz="3200" dirty="0"/>
              <a:t>a Regional Planning Group (RPG) project number for projects submitted for RPG review. </a:t>
            </a:r>
            <a:endParaRPr lang="en-US" sz="3200" dirty="0" smtClean="0"/>
          </a:p>
          <a:p>
            <a:pPr marL="228600" lvl="1" indent="0">
              <a:buClr>
                <a:schemeClr val="tx1"/>
              </a:buClr>
              <a:buNone/>
            </a:pPr>
            <a:r>
              <a:rPr lang="en-US" sz="3200" dirty="0" smtClean="0"/>
              <a:t>PLWG is to discuss further if ROS assigns it to PLWG.</a:t>
            </a:r>
            <a:endParaRPr lang="en-US" sz="3200" dirty="0" smtClean="0"/>
          </a:p>
          <a:p>
            <a:pPr marL="228600" lvl="1" indent="0">
              <a:buClr>
                <a:schemeClr val="tx1"/>
              </a:buClr>
              <a:buNone/>
            </a:pPr>
            <a:endParaRPr lang="en-US" sz="2400" dirty="0" smtClean="0"/>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4</a:t>
            </a:fld>
            <a:endParaRPr lang="en-US"/>
          </a:p>
        </p:txBody>
      </p:sp>
    </p:spTree>
    <p:extLst>
      <p:ext uri="{BB962C8B-B14F-4D97-AF65-F5344CB8AC3E}">
        <p14:creationId xmlns:p14="http://schemas.microsoft.com/office/powerpoint/2010/main" val="3822585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10515600" cy="1188720"/>
          </a:xfrm>
        </p:spPr>
        <p:txBody>
          <a:bodyPr>
            <a:normAutofit fontScale="90000"/>
          </a:bodyPr>
          <a:lstStyle/>
          <a:p>
            <a:r>
              <a:rPr lang="en-US" sz="4000" b="1" dirty="0" smtClean="0"/>
              <a:t>BESS Assumptions for Planning Studies (BESTF KTC10)</a:t>
            </a:r>
            <a:endParaRPr lang="en-US" sz="4000" b="1" dirty="0"/>
          </a:p>
        </p:txBody>
      </p:sp>
      <p:sp>
        <p:nvSpPr>
          <p:cNvPr id="3" name="Content Placeholder 2"/>
          <p:cNvSpPr>
            <a:spLocks noGrp="1"/>
          </p:cNvSpPr>
          <p:nvPr>
            <p:ph idx="1"/>
          </p:nvPr>
        </p:nvSpPr>
        <p:spPr>
          <a:xfrm>
            <a:off x="838200" y="2294022"/>
            <a:ext cx="10515600" cy="4563978"/>
          </a:xfrm>
          <a:solidFill>
            <a:srgbClr val="FFFFFF"/>
          </a:solidFill>
        </p:spPr>
        <p:txBody>
          <a:bodyPr>
            <a:normAutofit/>
          </a:bodyPr>
          <a:lstStyle/>
          <a:p>
            <a:pPr marL="228600" lvl="1" indent="0">
              <a:buClr>
                <a:schemeClr val="tx1"/>
              </a:buClr>
              <a:buNone/>
            </a:pPr>
            <a:r>
              <a:rPr lang="en-US" sz="3200" dirty="0" smtClean="0">
                <a:solidFill>
                  <a:schemeClr val="tx1"/>
                </a:solidFill>
                <a:ea typeface="Calibri" panose="020F0502020204030204" pitchFamily="34" charset="0"/>
              </a:rPr>
              <a:t>ERCOT </a:t>
            </a:r>
            <a:r>
              <a:rPr lang="en-US" sz="3200" dirty="0" smtClean="0">
                <a:solidFill>
                  <a:schemeClr val="tx1"/>
                </a:solidFill>
                <a:ea typeface="Calibri" panose="020F0502020204030204" pitchFamily="34" charset="0"/>
              </a:rPr>
              <a:t>provided a brief update on the presentation they made last month on </a:t>
            </a:r>
            <a:r>
              <a:rPr lang="en-US" sz="3200" dirty="0" smtClean="0">
                <a:solidFill>
                  <a:schemeClr val="tx1"/>
                </a:solidFill>
                <a:ea typeface="Calibri" panose="020F0502020204030204" pitchFamily="34" charset="0"/>
              </a:rPr>
              <a:t>how they plan to model Energy Storage Resources (ESR) specifically Battery Energy Storage Systems (BESS) in </a:t>
            </a:r>
            <a:r>
              <a:rPr lang="en-US" sz="3200" dirty="0" smtClean="0">
                <a:solidFill>
                  <a:schemeClr val="tx1"/>
                </a:solidFill>
                <a:ea typeface="Calibri" panose="020F0502020204030204" pitchFamily="34" charset="0"/>
              </a:rPr>
              <a:t>planning studies </a:t>
            </a:r>
            <a:r>
              <a:rPr lang="en-US" sz="3200" dirty="0" smtClean="0">
                <a:solidFill>
                  <a:schemeClr val="tx1"/>
                </a:solidFill>
                <a:ea typeface="Calibri" panose="020F0502020204030204" pitchFamily="34" charset="0"/>
              </a:rPr>
              <a:t>(both reliability and economic).</a:t>
            </a:r>
            <a:endParaRPr lang="en-US" sz="3200" dirty="0" smtClean="0"/>
          </a:p>
          <a:p>
            <a:pPr marL="228600" lvl="1" indent="0">
              <a:buClr>
                <a:schemeClr val="tx1"/>
              </a:buClr>
              <a:buNone/>
            </a:pPr>
            <a:r>
              <a:rPr lang="en-US" sz="3200" dirty="0" smtClean="0">
                <a:solidFill>
                  <a:schemeClr val="tx1"/>
                </a:solidFill>
                <a:ea typeface="Calibri" panose="020F0502020204030204" pitchFamily="34" charset="0"/>
              </a:rPr>
              <a:t>After receiving feedback from other market </a:t>
            </a:r>
            <a:r>
              <a:rPr lang="en-US" sz="3200" dirty="0" smtClean="0">
                <a:solidFill>
                  <a:schemeClr val="tx1"/>
                </a:solidFill>
                <a:ea typeface="Calibri" panose="020F0502020204030204" pitchFamily="34" charset="0"/>
              </a:rPr>
              <a:t>participants ERCOT has decided to use a energy to power ratio of 2 for BESS for the economic planning studies.  This value may be revised once better information or statistics are known. </a:t>
            </a:r>
            <a:endParaRPr lang="en-US" sz="3200" dirty="0" smtClean="0"/>
          </a:p>
          <a:p>
            <a:pPr marL="228600" lvl="1" indent="0">
              <a:buClr>
                <a:schemeClr val="tx1"/>
              </a:buClr>
              <a:buNone/>
            </a:pPr>
            <a:endParaRPr lang="en-US" sz="2800" dirty="0"/>
          </a:p>
          <a:p>
            <a:pPr marL="228600" lvl="1" indent="0">
              <a:buClr>
                <a:schemeClr val="tx1"/>
              </a:buClr>
              <a:buNone/>
            </a:pPr>
            <a:endParaRPr lang="en-US" sz="2400" dirty="0"/>
          </a:p>
          <a:p>
            <a:pPr marL="228600" lvl="1" indent="0">
              <a:buClr>
                <a:schemeClr val="tx1"/>
              </a:buClr>
              <a:buNone/>
            </a:pPr>
            <a:endParaRPr lang="en-US" sz="2400" dirty="0" smtClean="0"/>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5</a:t>
            </a:fld>
            <a:endParaRPr lang="en-US"/>
          </a:p>
        </p:txBody>
      </p:sp>
    </p:spTree>
    <p:extLst>
      <p:ext uri="{BB962C8B-B14F-4D97-AF65-F5344CB8AC3E}">
        <p14:creationId xmlns:p14="http://schemas.microsoft.com/office/powerpoint/2010/main" val="289808499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3.xml><?xml version="1.0" encoding="utf-8"?>
<a:theme xmlns:a="http://schemas.openxmlformats.org/drawingml/2006/main" name="1_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1195</TotalTime>
  <Words>296</Words>
  <Application>Microsoft Office PowerPoint</Application>
  <PresentationFormat>Widescreen</PresentationFormat>
  <Paragraphs>43</Paragraphs>
  <Slides>5</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5</vt:i4>
      </vt:variant>
    </vt:vector>
  </HeadingPairs>
  <TitlesOfParts>
    <vt:vector size="13" baseType="lpstr">
      <vt:lpstr>Arial</vt:lpstr>
      <vt:lpstr>Calibri</vt:lpstr>
      <vt:lpstr>Calibri Light</vt:lpstr>
      <vt:lpstr>Courier New</vt:lpstr>
      <vt:lpstr>Gill Sans MT</vt:lpstr>
      <vt:lpstr>Custom Design</vt:lpstr>
      <vt:lpstr>Parcel</vt:lpstr>
      <vt:lpstr>1_Parcel</vt:lpstr>
      <vt:lpstr>PLWG report to ROS August 6, 2020   </vt:lpstr>
      <vt:lpstr>PGRR077 DC Tie Planning Assumptions</vt:lpstr>
      <vt:lpstr>Small Economic Driven Transmission Projects  </vt:lpstr>
      <vt:lpstr>PGRR083 Add RPG Project Number and TPIT Revisions  </vt:lpstr>
      <vt:lpstr>BESS Assumptions for Planning Studies (BESTF KTC10)</vt:lpstr>
    </vt:vector>
  </TitlesOfParts>
  <Company>Cross Texas Transmission.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PLWG report to ROS March 7, 2019</dc:title>
  <dc:creator>Tim Cook</dc:creator>
  <cp:lastModifiedBy>Tim Cook</cp:lastModifiedBy>
  <cp:revision>155</cp:revision>
  <dcterms:created xsi:type="dcterms:W3CDTF">2019-02-22T15:36:18Z</dcterms:created>
  <dcterms:modified xsi:type="dcterms:W3CDTF">2020-07-30T18:29:36Z</dcterms:modified>
</cp:coreProperties>
</file>