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7" r:id="rId8"/>
    <p:sldId id="281" r:id="rId9"/>
    <p:sldId id="275" r:id="rId10"/>
    <p:sldId id="263" r:id="rId11"/>
    <p:sldId id="264" r:id="rId12"/>
    <p:sldId id="273" r:id="rId13"/>
    <p:sldId id="266" r:id="rId14"/>
    <p:sldId id="267" r:id="rId15"/>
    <p:sldId id="282" r:id="rId16"/>
    <p:sldId id="28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1" autoAdjust="0"/>
    <p:restoredTop sz="96187" autoAdjust="0"/>
  </p:normalViewPr>
  <p:slideViewPr>
    <p:cSldViewPr showGuides="1">
      <p:cViewPr>
        <p:scale>
          <a:sx n="118" d="100"/>
          <a:sy n="118" d="100"/>
        </p:scale>
        <p:origin x="1410" y="31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08183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3155248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68601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dirty="0"/>
          </a:p>
        </p:txBody>
      </p:sp>
    </p:spTree>
    <p:extLst>
      <p:ext uri="{BB962C8B-B14F-4D97-AF65-F5344CB8AC3E}">
        <p14:creationId xmlns:p14="http://schemas.microsoft.com/office/powerpoint/2010/main" val="1429893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10440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4102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412367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services/comm/mkt_notices/archives/452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2031325"/>
          </a:xfrm>
          <a:prstGeom prst="rect">
            <a:avLst/>
          </a:prstGeom>
          <a:noFill/>
        </p:spPr>
        <p:txBody>
          <a:bodyPr wrap="square" rtlCol="0">
            <a:spAutoFit/>
          </a:bodyPr>
          <a:lstStyle/>
          <a:p>
            <a:r>
              <a:rPr lang="en-US" b="1" dirty="0" smtClean="0"/>
              <a:t>Settlement Stability</a:t>
            </a:r>
            <a:endParaRPr lang="en-US" b="1" dirty="0"/>
          </a:p>
          <a:p>
            <a:r>
              <a:rPr lang="en-US" sz="1600" b="1" dirty="0" smtClean="0"/>
              <a:t>2020 Q2 Update to WMS</a:t>
            </a:r>
            <a:endParaRPr lang="en-US" sz="1600" b="1" dirty="0"/>
          </a:p>
          <a:p>
            <a:endParaRPr lang="en-US" dirty="0"/>
          </a:p>
          <a:p>
            <a:r>
              <a:rPr lang="en-US" dirty="0" smtClean="0"/>
              <a:t>Austin Covington</a:t>
            </a:r>
            <a:endParaRPr lang="en-US" dirty="0"/>
          </a:p>
          <a:p>
            <a:r>
              <a:rPr lang="en-US" dirty="0" smtClean="0"/>
              <a:t>ERCOT</a:t>
            </a:r>
            <a:endParaRPr lang="en-US" dirty="0"/>
          </a:p>
          <a:p>
            <a:endParaRPr lang="en-US" dirty="0"/>
          </a:p>
          <a:p>
            <a:r>
              <a:rPr lang="en-US" dirty="0" smtClean="0"/>
              <a:t>08/05/2020</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457200" y="5192751"/>
            <a:ext cx="8229600" cy="740664"/>
          </a:xfrm>
        </p:spPr>
        <p:txBody>
          <a:bodyPr/>
          <a:lstStyle/>
          <a:p>
            <a:pPr marL="0" marR="0" indent="0" algn="l">
              <a:spcBef>
                <a:spcPts val="0"/>
              </a:spcBef>
              <a:spcAft>
                <a:spcPts val="0"/>
              </a:spcAft>
              <a:buNone/>
            </a:pPr>
            <a:r>
              <a:rPr sz="1400" dirty="0">
                <a:solidFill>
                  <a:srgbClr val="000000">
                    <a:alpha val="100000"/>
                  </a:srgbClr>
                </a:solidFill>
                <a:latin typeface="Times New Roman"/>
                <a:ea typeface="Times New Roman"/>
                <a:cs typeface="Times New Roman"/>
              </a:rPr>
              <a:t>Note: The Net Allocation to Load amounts provided in this presentation are for informational purposes only and cannot be relied upon for accurate measurements or forecasts of individual QSE charges and payments.
    </a:t>
            </a:r>
          </a:p>
        </p:txBody>
      </p:sp>
      <p:sp>
        <p:nvSpPr>
          <p:cNvPr id="4" name="Title Texts4"/>
          <p:cNvSpPr>
            <a:spLocks noGrp="1"/>
          </p:cNvSpPr>
          <p:nvPr>
            <p:ph idx="4"/>
          </p:nvPr>
        </p:nvSpPr>
        <p:spPr>
          <a:xfrm>
            <a:off x="4718304" y="5815584"/>
            <a:ext cx="4425696" cy="594360"/>
          </a:xfrm>
        </p:spPr>
        <p:txBody>
          <a:bodyPr/>
          <a:lstStyle/>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1</a:t>
            </a:r>
            <a:r>
              <a:rPr sz="800" dirty="0">
                <a:solidFill>
                  <a:srgbClr val="000000">
                    <a:alpha val="100000"/>
                  </a:srgbClr>
                </a:solidFill>
                <a:latin typeface="Times New Roman"/>
                <a:ea typeface="Times New Roman"/>
                <a:cs typeface="Times New Roman"/>
              </a:rPr>
              <a:t>The total ERS charges have been evenly allocated across the contract period.</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2</a:t>
            </a:r>
            <a:r>
              <a:rPr sz="800" dirty="0">
                <a:solidFill>
                  <a:srgbClr val="000000">
                    <a:alpha val="100000"/>
                  </a:srgbClr>
                </a:solidFill>
                <a:latin typeface="Times New Roman"/>
                <a:ea typeface="Times New Roman"/>
                <a:cs typeface="Times New Roman"/>
              </a:rPr>
              <a:t>Zonal Auction Distribution by 2003 Congestion Management Zone, shown below.</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3</a:t>
            </a:r>
            <a:r>
              <a:rPr sz="800" dirty="0">
                <a:solidFill>
                  <a:srgbClr val="000000">
                    <a:alpha val="100000"/>
                  </a:srgbClr>
                </a:solidFill>
                <a:latin typeface="Times New Roman"/>
                <a:ea typeface="Times New Roman"/>
                <a:cs typeface="Times New Roman"/>
              </a:rPr>
              <a:t>The $/MWh value as calculated per PR 8.2 (2) g</a:t>
            </a:r>
          </a:p>
          <a:p>
            <a:pPr marL="0" marR="0" indent="0" algn="l">
              <a:spcBef>
                <a:spcPts val="0"/>
              </a:spcBef>
              <a:spcAft>
                <a:spcPts val="0"/>
              </a:spcAft>
              <a:buNone/>
            </a:pPr>
            <a:r>
              <a:rPr sz="800" baseline="30000" dirty="0">
                <a:solidFill>
                  <a:srgbClr val="000000">
                    <a:alpha val="100000"/>
                  </a:srgbClr>
                </a:solidFill>
                <a:latin typeface="Times New Roman"/>
                <a:ea typeface="Times New Roman"/>
                <a:cs typeface="Times New Roman"/>
              </a:rPr>
              <a:t>4</a:t>
            </a:r>
            <a:r>
              <a:rPr sz="800" dirty="0">
                <a:solidFill>
                  <a:srgbClr val="000000">
                    <a:alpha val="100000"/>
                  </a:srgbClr>
                </a:solidFill>
                <a:latin typeface="Times New Roman"/>
                <a:ea typeface="Times New Roman"/>
                <a:cs typeface="Times New Roman"/>
              </a:rPr>
              <a:t>The $/MWh value by 2003 Congestion Management Zone, as calculated per PR 8.2(2) g</a:t>
            </a:r>
          </a:p>
        </p:txBody>
      </p:sp>
      <p:sp>
        <p:nvSpPr>
          <p:cNvPr id="5" name="Title Texts5"/>
          <p:cNvSpPr>
            <a:spLocks noGrp="1"/>
          </p:cNvSpPr>
          <p:nvPr>
            <p:ph idx="4294967295"/>
          </p:nvPr>
        </p:nvSpPr>
        <p:spPr>
          <a:xfrm>
            <a:off x="1691640" y="813816"/>
            <a:ext cx="5788152" cy="219456"/>
          </a:xfrm>
        </p:spPr>
        <p:txBody>
          <a:bodyPr/>
          <a:lstStyle/>
          <a:p>
            <a:pPr marL="0" marR="0" indent="0" algn="ctr">
              <a:spcBef>
                <a:spcPts val="0"/>
              </a:spcBef>
              <a:spcAft>
                <a:spcPts val="0"/>
              </a:spcAft>
              <a:buNone/>
            </a:pPr>
            <a:r>
              <a:rPr sz="800" b="1" dirty="0">
                <a:solidFill>
                  <a:srgbClr val="3DB0CD">
                    <a:alpha val="100000"/>
                  </a:srgbClr>
                </a:solidFill>
                <a:latin typeface="Times New Roman"/>
                <a:ea typeface="Times New Roman"/>
                <a:cs typeface="Times New Roman"/>
              </a:rPr>
              <a:t>NET ALLOCATION TO LOAD ($M)</a:t>
            </a:r>
          </a:p>
        </p:txBody>
      </p:sp>
      <p:graphicFrame>
        <p:nvGraphicFramePr>
          <p:cNvPr id="6" name="Table 5"/>
          <p:cNvGraphicFramePr>
            <a:graphicFrameLocks noGrp="1"/>
          </p:cNvGraphicFramePr>
          <p:nvPr/>
        </p:nvGraphicFramePr>
        <p:xfrm>
          <a:off x="457200" y="1078992"/>
          <a:ext cx="8385048" cy="4023360"/>
        </p:xfrm>
        <a:graphic>
          <a:graphicData uri="http://schemas.openxmlformats.org/drawingml/2006/table">
            <a:tbl>
              <a:tblPr/>
              <a:tblGrid>
                <a:gridCol w="1728216"/>
                <a:gridCol w="512064"/>
                <a:gridCol w="512064"/>
                <a:gridCol w="512064"/>
                <a:gridCol w="512064"/>
                <a:gridCol w="512064"/>
                <a:gridCol w="512064"/>
                <a:gridCol w="512064"/>
                <a:gridCol w="512064"/>
                <a:gridCol w="512064"/>
                <a:gridCol w="512064"/>
                <a:gridCol w="512064"/>
                <a:gridCol w="512064"/>
                <a:gridCol w="512064"/>
              </a:tblGrid>
              <a:tr h="201168">
                <a:tc>
                  <a:txBody>
                    <a:bodyPr/>
                    <a:lstStyle/>
                    <a:p>
                      <a:pPr marL="25400" marR="25400" algn="l">
                        <a:spcBef>
                          <a:spcPts val="200"/>
                        </a:spcBef>
                        <a:spcAft>
                          <a:spcPts val="200"/>
                        </a:spcAft>
                        <a:buNone/>
                      </a:pPr>
                      <a:r>
                        <a:rPr sz="800" b="1" dirty="0">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l">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Ancillary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234.7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Balancing Account Payout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Base Point Deviation Payments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Black Start Service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Block Load Transfer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Emergency Energy Charges</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ERCOT Admin Fee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16.1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ERS Settlement¹</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High Dispatch Limit Override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Non-Zonal Auction Distribution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ORDC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Revenue Neutrality 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14.2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RMR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RUC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Voltage Services Settlement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Zonal Auction Distribution²</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 Allocation to Load</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r h="201168">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Adjusted Metered Load (TWh)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201168">
                <a:tc>
                  <a:txBody>
                    <a:bodyPr/>
                    <a:lstStyle/>
                    <a:p>
                      <a:pPr marL="25400" marR="25400" algn="l">
                        <a:spcBef>
                          <a:spcPts val="200"/>
                        </a:spcBef>
                        <a:spcAft>
                          <a:spcPts val="200"/>
                        </a:spcAft>
                        <a:buNone/>
                      </a:pPr>
                      <a:r>
                        <a:rPr sz="900" dirty="0">
                          <a:solidFill>
                            <a:srgbClr val="111111">
                              <a:alpha val="100000"/>
                            </a:srgbClr>
                          </a:solidFill>
                          <a:latin typeface="Times New Roman"/>
                          <a:cs typeface="Times New Roman"/>
                        </a:rPr>
                        <a:t>$/MWh³</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286109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2100" dirty="0"/>
              <a:t>8.2(2)(g) Net Allocation to Load - Totals and $/MWh </a:t>
            </a:r>
          </a:p>
        </p:txBody>
      </p:sp>
      <p:sp>
        <p:nvSpPr>
          <p:cNvPr id="3" name="Title Texts3"/>
          <p:cNvSpPr>
            <a:spLocks noGrp="1"/>
          </p:cNvSpPr>
          <p:nvPr>
            <p:ph idx="4294967295"/>
          </p:nvPr>
        </p:nvSpPr>
        <p:spPr>
          <a:xfrm>
            <a:off x="1901952" y="804672"/>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ZONAL AUCTION DISTRIBUTION PER CONGESTION MANAGEMENT ZONE ($M)</a:t>
            </a:r>
          </a:p>
        </p:txBody>
      </p:sp>
      <p:sp>
        <p:nvSpPr>
          <p:cNvPr id="4" name="Title Texts5"/>
          <p:cNvSpPr>
            <a:spLocks noGrp="1"/>
          </p:cNvSpPr>
          <p:nvPr>
            <p:ph idx="4294967295"/>
          </p:nvPr>
        </p:nvSpPr>
        <p:spPr>
          <a:xfrm>
            <a:off x="1901952" y="2167128"/>
            <a:ext cx="5788152" cy="219456"/>
          </a:xfrm>
        </p:spPr>
        <p:txBody>
          <a:bodyPr/>
          <a:lstStyle/>
          <a:p>
            <a:pPr marL="0" marR="0" indent="0" algn="ctr">
              <a:spcBef>
                <a:spcPts val="0"/>
              </a:spcBef>
              <a:spcAft>
                <a:spcPts val="0"/>
              </a:spcAft>
              <a:buNone/>
            </a:pPr>
            <a:r>
              <a:rPr sz="800" b="1">
                <a:solidFill>
                  <a:srgbClr val="3DB0CD">
                    <a:alpha val="100000"/>
                  </a:srgbClr>
                </a:solidFill>
                <a:latin typeface="Times New Roman"/>
                <a:ea typeface="Times New Roman"/>
                <a:cs typeface="Times New Roman"/>
              </a:rPr>
              <a:t>REAL-TIME ADJUSTED METERED LOAD BY CONGESTION MANAGEMENT ZONE (TWh)</a:t>
            </a:r>
          </a:p>
        </p:txBody>
      </p:sp>
      <p:sp>
        <p:nvSpPr>
          <p:cNvPr id="5" name="Title Texts7"/>
          <p:cNvSpPr>
            <a:spLocks noGrp="1"/>
          </p:cNvSpPr>
          <p:nvPr>
            <p:ph idx="4294967295"/>
          </p:nvPr>
        </p:nvSpPr>
        <p:spPr>
          <a:xfrm>
            <a:off x="1901952" y="3557016"/>
            <a:ext cx="5788152" cy="219456"/>
          </a:xfrm>
        </p:spPr>
        <p:txBody>
          <a:bodyPr/>
          <a:lstStyle/>
          <a:p>
            <a:pPr marL="0" marR="0" indent="0" algn="ctr">
              <a:spcBef>
                <a:spcPts val="0"/>
              </a:spcBef>
              <a:spcAft>
                <a:spcPts val="0"/>
              </a:spcAft>
              <a:buNone/>
            </a:pPr>
            <a:r>
              <a:rPr sz="800" b="1" dirty="0" smtClean="0">
                <a:solidFill>
                  <a:srgbClr val="3DB0CD">
                    <a:alpha val="100000"/>
                  </a:srgbClr>
                </a:solidFill>
                <a:latin typeface="Times New Roman"/>
                <a:ea typeface="Times New Roman"/>
                <a:cs typeface="Times New Roman"/>
              </a:rPr>
              <a:t>ZONAL </a:t>
            </a:r>
            <a:r>
              <a:rPr sz="800" b="1" dirty="0">
                <a:solidFill>
                  <a:srgbClr val="3DB0CD">
                    <a:alpha val="100000"/>
                  </a:srgbClr>
                </a:solidFill>
                <a:latin typeface="Times New Roman"/>
                <a:ea typeface="Times New Roman"/>
                <a:cs typeface="Times New Roman"/>
              </a:rPr>
              <a:t>AUCTION REVENUE PER CONGESTION 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endParaRPr sz="800" b="1" dirty="0">
              <a:solidFill>
                <a:srgbClr val="3DB0CD">
                  <a:alpha val="100000"/>
                </a:srgbClr>
              </a:solidFill>
              <a:latin typeface="Times New Roman"/>
              <a:ea typeface="Times New Roman"/>
              <a:cs typeface="Times New Roman"/>
            </a:endParaRPr>
          </a:p>
        </p:txBody>
      </p:sp>
      <p:sp>
        <p:nvSpPr>
          <p:cNvPr id="6" name="Title Texts9"/>
          <p:cNvSpPr>
            <a:spLocks noGrp="1"/>
          </p:cNvSpPr>
          <p:nvPr>
            <p:ph idx="4294967295"/>
          </p:nvPr>
        </p:nvSpPr>
        <p:spPr>
          <a:xfrm>
            <a:off x="1901952" y="4919472"/>
            <a:ext cx="5788152" cy="219456"/>
          </a:xfrm>
        </p:spPr>
        <p:txBody>
          <a:bodyPr/>
          <a:lstStyle/>
          <a:p>
            <a:pPr marL="0" marR="0" indent="0" algn="ctr">
              <a:spcBef>
                <a:spcPts val="0"/>
              </a:spcBef>
              <a:spcAft>
                <a:spcPts val="0"/>
              </a:spcAft>
              <a:buNone/>
            </a:pPr>
            <a:r>
              <a:rPr lang="en-US" sz="800" b="1" dirty="0" smtClean="0">
                <a:solidFill>
                  <a:srgbClr val="3DB0CD">
                    <a:alpha val="100000"/>
                  </a:srgbClr>
                </a:solidFill>
                <a:latin typeface="Times New Roman"/>
                <a:ea typeface="Times New Roman"/>
                <a:cs typeface="Times New Roman"/>
              </a:rPr>
              <a:t>NET ALLOCATION TO LOAD PER </a:t>
            </a:r>
            <a:r>
              <a:rPr sz="800" b="1" dirty="0" smtClean="0">
                <a:solidFill>
                  <a:srgbClr val="3DB0CD">
                    <a:alpha val="100000"/>
                  </a:srgbClr>
                </a:solidFill>
                <a:latin typeface="Times New Roman"/>
                <a:ea typeface="Times New Roman"/>
                <a:cs typeface="Times New Roman"/>
              </a:rPr>
              <a:t>CONGESTION </a:t>
            </a:r>
            <a:r>
              <a:rPr sz="800" b="1" dirty="0">
                <a:solidFill>
                  <a:srgbClr val="3DB0CD">
                    <a:alpha val="100000"/>
                  </a:srgbClr>
                </a:solidFill>
                <a:latin typeface="Times New Roman"/>
                <a:ea typeface="Times New Roman"/>
                <a:cs typeface="Times New Roman"/>
              </a:rPr>
              <a:t>MANAGEMENT </a:t>
            </a:r>
            <a:r>
              <a:rPr sz="800" b="1" dirty="0" smtClean="0">
                <a:solidFill>
                  <a:srgbClr val="3DB0CD">
                    <a:alpha val="100000"/>
                  </a:srgbClr>
                </a:solidFill>
                <a:latin typeface="Times New Roman"/>
                <a:ea typeface="Times New Roman"/>
                <a:cs typeface="Times New Roman"/>
              </a:rPr>
              <a:t>ZONE</a:t>
            </a:r>
            <a:r>
              <a:rPr lang="en-US" sz="800" b="1" dirty="0" smtClean="0">
                <a:solidFill>
                  <a:srgbClr val="3DB0CD">
                    <a:alpha val="100000"/>
                  </a:srgbClr>
                </a:solidFill>
                <a:latin typeface="Times New Roman"/>
                <a:ea typeface="Times New Roman"/>
                <a:cs typeface="Times New Roman"/>
              </a:rPr>
              <a:t> ($/MWh)</a:t>
            </a:r>
            <a:r>
              <a:rPr sz="800" b="1" baseline="30000" dirty="0" smtClean="0">
                <a:solidFill>
                  <a:srgbClr val="3DB0CD">
                    <a:alpha val="100000"/>
                  </a:srgbClr>
                </a:solidFill>
                <a:latin typeface="Times New Roman"/>
                <a:ea typeface="Times New Roman"/>
                <a:cs typeface="Times New Roman"/>
              </a:rPr>
              <a:t>4</a:t>
            </a:r>
            <a:endParaRPr sz="800" b="1" baseline="30000" dirty="0">
              <a:solidFill>
                <a:srgbClr val="3DB0CD">
                  <a:alpha val="100000"/>
                </a:srgbClr>
              </a:solidFill>
              <a:latin typeface="Times New Roman"/>
              <a:ea typeface="Times New Roman"/>
              <a:cs typeface="Times New Roman"/>
            </a:endParaRPr>
          </a:p>
        </p:txBody>
      </p:sp>
      <p:graphicFrame>
        <p:nvGraphicFramePr>
          <p:cNvPr id="7" name="Table 6"/>
          <p:cNvGraphicFramePr>
            <a:graphicFrameLocks noGrp="1"/>
          </p:cNvGraphicFramePr>
          <p:nvPr/>
        </p:nvGraphicFramePr>
        <p:xfrm>
          <a:off x="457200" y="1033272"/>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dirty="0">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-6.9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-49.8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-52.9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dirty="0">
                          <a:solidFill>
                            <a:srgbClr val="111111">
                              <a:alpha val="100000"/>
                            </a:srgbClr>
                          </a:solidFill>
                          <a:latin typeface="Times New Roman"/>
                          <a:cs typeface="Times New Roman"/>
                        </a:rPr>
                        <a:t>-45.7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8" name="Table 7"/>
          <p:cNvGraphicFramePr>
            <a:graphicFrameLocks noGrp="1"/>
          </p:cNvGraphicFramePr>
          <p:nvPr/>
        </p:nvGraphicFramePr>
        <p:xfrm>
          <a:off x="457200" y="24231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7.2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8.7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9.3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29.1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28.2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35.5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9" name="Table 8"/>
          <p:cNvGraphicFramePr>
            <a:graphicFrameLocks noGrp="1"/>
          </p:cNvGraphicFramePr>
          <p:nvPr/>
        </p:nvGraphicFramePr>
        <p:xfrm>
          <a:off x="457200" y="37947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-7.5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-1.8</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graphicFrame>
        <p:nvGraphicFramePr>
          <p:cNvPr id="10" name="Table 9"/>
          <p:cNvGraphicFramePr>
            <a:graphicFrameLocks noGrp="1"/>
          </p:cNvGraphicFramePr>
          <p:nvPr/>
        </p:nvGraphicFramePr>
        <p:xfrm>
          <a:off x="457200" y="5166360"/>
          <a:ext cx="8403336" cy="1097280"/>
        </p:xfrm>
        <a:graphic>
          <a:graphicData uri="http://schemas.openxmlformats.org/drawingml/2006/table">
            <a:tbl>
              <a:tblPr/>
              <a:tblGrid>
                <a:gridCol w="795528"/>
                <a:gridCol w="585216"/>
                <a:gridCol w="585216"/>
                <a:gridCol w="585216"/>
                <a:gridCol w="585216"/>
                <a:gridCol w="585216"/>
                <a:gridCol w="585216"/>
                <a:gridCol w="585216"/>
                <a:gridCol w="585216"/>
                <a:gridCol w="585216"/>
                <a:gridCol w="585216"/>
                <a:gridCol w="585216"/>
                <a:gridCol w="585216"/>
                <a:gridCol w="585216"/>
              </a:tblGrid>
              <a:tr h="182880">
                <a:tc>
                  <a:txBody>
                    <a:bodyPr/>
                    <a:lstStyle/>
                    <a:p>
                      <a:pPr marL="25400" marR="25400" algn="r">
                        <a:spcBef>
                          <a:spcPts val="200"/>
                        </a:spcBef>
                        <a:spcAft>
                          <a:spcPts val="200"/>
                        </a:spcAft>
                        <a:buNone/>
                      </a:pPr>
                      <a:r>
                        <a:rPr sz="800" b="1">
                          <a:solidFill>
                            <a:srgbClr val="111111">
                              <a:alpha val="100000"/>
                            </a:srgbClr>
                          </a:solidFill>
                          <a:latin typeface="times"/>
                          <a:cs typeface="times"/>
                        </a:rPr>
                        <a:t>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Jul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Aug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Sep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Oct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Nov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Dec 2019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Jan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Feb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Apr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May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c>
                  <a:txBody>
                    <a:bodyPr/>
                    <a:lstStyle/>
                    <a:p>
                      <a:pPr marL="25400" marR="25400" algn="r">
                        <a:spcBef>
                          <a:spcPts val="200"/>
                        </a:spcBef>
                        <a:spcAft>
                          <a:spcPts val="200"/>
                        </a:spcAft>
                        <a:buNone/>
                      </a:pPr>
                      <a:r>
                        <a:rPr sz="800" b="1">
                          <a:solidFill>
                            <a:srgbClr val="111111">
                              <a:alpha val="100000"/>
                            </a:srgbClr>
                          </a:solidFill>
                          <a:latin typeface="times"/>
                          <a:cs typeface="times"/>
                        </a:rPr>
                        <a:t>Jun 2020</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solidFill>
                      <a:srgbClr val="B3B3B3">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HOUSTON</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solidFill>
                      <a:prstDash val="solid"/>
                      <a:round/>
                      <a:headEnd type="none" w="med" len="med"/>
                      <a:tailEnd type="none" w="med" len="me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NORTH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SOUTH</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-0.6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-1.1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0" cap="flat" cmpd="sng" algn="ctr">
                      <a:solidFill>
                        <a:srgbClr val="FFFFFF">
                          <a:alpha val="0"/>
                        </a:srgbClr>
                      </a:solidFill>
                      <a:prstDash val="solid"/>
                    </a:lnB>
                    <a:solidFill>
                      <a:srgbClr val="EFEFEF">
                        <a:alpha val="100000"/>
                      </a:srgbClr>
                    </a:solidFill>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WEST</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-1.9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3.4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1.3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-1.6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-2.5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-4.6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-3.7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-5.8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-8.2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-4.2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-4.0 </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0" cap="flat" cmpd="sng" algn="ctr">
                      <a:solidFill>
                        <a:srgbClr val="FFFFFF">
                          <a:alpha val="0"/>
                        </a:srgbClr>
                      </a:solidFill>
                      <a:prstDash val="solid"/>
                    </a:lnT>
                    <a:lnB w="19050" cap="flat" cmpd="sng" algn="ctr">
                      <a:solidFill>
                        <a:srgbClr val="000000">
                          <a:alpha val="100000"/>
                        </a:srgbClr>
                      </a:solidFill>
                      <a:prstDash val="solid"/>
                    </a:lnB>
                  </a:tcPr>
                </a:tc>
              </a:tr>
              <a:tr h="182880">
                <a:tc>
                  <a:txBody>
                    <a:bodyPr/>
                    <a:lstStyle/>
                    <a:p>
                      <a:pPr marL="25400" marR="25400" algn="l">
                        <a:spcBef>
                          <a:spcPts val="200"/>
                        </a:spcBef>
                        <a:spcAft>
                          <a:spcPts val="200"/>
                        </a:spcAft>
                        <a:buNone/>
                      </a:pPr>
                      <a:r>
                        <a:rPr sz="900">
                          <a:solidFill>
                            <a:srgbClr val="111111">
                              <a:alpha val="100000"/>
                            </a:srgbClr>
                          </a:solidFill>
                          <a:latin typeface="Times New Roman"/>
                          <a:cs typeface="Times New Roman"/>
                        </a:rPr>
                        <a:t>TOTAL</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4.6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3.4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-0.5</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-0.4</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-0.7</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-0.2</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-1.3</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-0.6</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c>
                  <a:txBody>
                    <a:bodyPr/>
                    <a:lstStyle/>
                    <a:p>
                      <a:pPr marL="25400" marR="25400" algn="r">
                        <a:spcBef>
                          <a:spcPts val="200"/>
                        </a:spcBef>
                        <a:spcAft>
                          <a:spcPts val="200"/>
                        </a:spcAft>
                        <a:buNone/>
                      </a:pPr>
                      <a:r>
                        <a:rPr sz="900">
                          <a:solidFill>
                            <a:srgbClr val="111111">
                              <a:alpha val="100000"/>
                            </a:srgbClr>
                          </a:solidFill>
                          <a:latin typeface="Times New Roman"/>
                          <a:cs typeface="Times New Roman"/>
                        </a:rPr>
                        <a:t> -0.9</a:t>
                      </a:r>
                    </a:p>
                  </a:txBody>
                  <a:tcPr marL="0" marR="0" marT="0" marB="0" anchor="ctr">
                    <a:lnL w="0" cap="flat" cmpd="sng" algn="ctr">
                      <a:solidFill>
                        <a:srgbClr val="FFFFFF">
                          <a:alpha val="0"/>
                        </a:srgbClr>
                      </a:solidFill>
                      <a:prstDash val="solid"/>
                    </a:lnL>
                    <a:lnR w="0" cap="flat" cmpd="sng" algn="ctr">
                      <a:solidFill>
                        <a:srgbClr val="FFFFFF">
                          <a:alpha val="0"/>
                        </a:srgbClr>
                      </a:solidFill>
                      <a:prstDash val="solid"/>
                    </a:lnR>
                    <a:lnT w="19050" cap="flat" cmpd="sng" algn="ctr">
                      <a:solidFill>
                        <a:srgbClr val="000000">
                          <a:alpha val="100000"/>
                        </a:srgbClr>
                      </a:solidFill>
                      <a:prstDash val="solid"/>
                    </a:lnT>
                    <a:lnB w="0" cap="flat" cmpd="sng" algn="ctr">
                      <a:solidFill>
                        <a:srgbClr val="FFFFFF">
                          <a:alpha val="0"/>
                        </a:srgbClr>
                      </a:solidFill>
                      <a:prstDash val="solid"/>
                    </a:lnB>
                    <a:solidFill>
                      <a:srgbClr val="EFEFEF">
                        <a:alpha val="100000"/>
                      </a:srgbClr>
                    </a:solidFill>
                  </a:tcPr>
                </a:tc>
              </a:tr>
            </a:tbl>
          </a:graphicData>
        </a:graphic>
      </p:graphicFrame>
    </p:spTree>
    <p:extLst>
      <p:ext uri="{BB962C8B-B14F-4D97-AF65-F5344CB8AC3E}">
        <p14:creationId xmlns:p14="http://schemas.microsoft.com/office/powerpoint/2010/main" val="74613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err="1"/>
              <a:t>i</a:t>
            </a:r>
            <a:r>
              <a:rPr lang="en-US" sz="2000" dirty="0"/>
              <a:t>) Track number of price changes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628873625"/>
              </p:ext>
            </p:extLst>
          </p:nvPr>
        </p:nvGraphicFramePr>
        <p:xfrm>
          <a:off x="1236019" y="1219200"/>
          <a:ext cx="6748161" cy="1159785"/>
        </p:xfrm>
        <a:graphic>
          <a:graphicData uri="http://schemas.openxmlformats.org/drawingml/2006/table">
            <a:tbl>
              <a:tblPr firstRow="1" firstCol="1" bandRow="1"/>
              <a:tblGrid>
                <a:gridCol w="1140007"/>
                <a:gridCol w="628500"/>
                <a:gridCol w="710067"/>
                <a:gridCol w="701302"/>
                <a:gridCol w="727602"/>
                <a:gridCol w="648705"/>
                <a:gridCol w="561042"/>
                <a:gridCol w="718835"/>
                <a:gridCol w="912101"/>
              </a:tblGrid>
              <a:tr h="271962">
                <a:tc gridSpan="9">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Q2</a:t>
                      </a: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r>
              <a:tr h="349615">
                <a:tc rowSpan="2">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r>
                        <a:rPr lang="en-US" sz="1200" dirty="0" smtClean="0">
                          <a:effectLst/>
                          <a:latin typeface="+mn-lt"/>
                        </a:rPr>
                        <a:t>Operating Day</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solidFill>
                            <a:schemeClr val="tx1"/>
                          </a:solidFill>
                          <a:effectLst/>
                          <a:latin typeface="+mn-lt"/>
                          <a:ea typeface="+mn-ea"/>
                          <a:cs typeface="+mn-cs"/>
                        </a:rPr>
                        <a:t># of Corrected Settlement Point Prices</a:t>
                      </a:r>
                      <a:endParaRPr lang="en-US" sz="1200"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gridSpan="4">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dirty="0" smtClean="0">
                          <a:effectLst/>
                          <a:latin typeface="+mn-lt"/>
                          <a:ea typeface="+mn-ea"/>
                          <a:cs typeface="+mn-cs"/>
                        </a:rPr>
                        <a:t># of Intervals</a:t>
                      </a:r>
                      <a:r>
                        <a:rPr lang="en-US" sz="1200" baseline="0" dirty="0" smtClean="0">
                          <a:effectLst/>
                          <a:latin typeface="+mn-lt"/>
                          <a:ea typeface="+mn-ea"/>
                          <a:cs typeface="+mn-cs"/>
                        </a:rPr>
                        <a:t> Affected</a:t>
                      </a:r>
                      <a:endParaRPr lang="en-US" sz="120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r>
              <a:tr h="291346">
                <a:tc vMerge="1">
                  <a:txBody>
                    <a:bodyPr/>
                    <a:lstStyle/>
                    <a:p>
                      <a:endParaRPr lang="en-US"/>
                    </a:p>
                  </a:txBody>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DASPP </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RTSPP</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a:effectLst/>
                          <a:latin typeface="+mn-lt"/>
                        </a:rPr>
                        <a:t>RTRMPR</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000" b="1" dirty="0" smtClean="0">
                          <a:effectLst/>
                          <a:latin typeface="+mn-lt"/>
                        </a:rPr>
                        <a:t>ORDC Adders</a:t>
                      </a:r>
                      <a:endParaRPr lang="en-US" sz="1200" b="1"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20000"/>
                      </a:srgbClr>
                    </a:solidFill>
                  </a:tcPr>
                </a:tc>
              </a:tr>
              <a:tr h="233408">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algn="ctr" defTabSz="457200" rtl="0" eaLnBrk="1" latinLnBrk="0" hangingPunct="1"/>
                      <a:r>
                        <a:rPr lang="en-US" sz="1000" kern="1200" dirty="0" smtClean="0">
                          <a:solidFill>
                            <a:schemeClr val="dk1"/>
                          </a:solidFill>
                          <a:latin typeface="+mn-lt"/>
                          <a:ea typeface="+mn-ea"/>
                          <a:cs typeface="+mn-cs"/>
                        </a:rPr>
                        <a:t>-</a:t>
                      </a:r>
                      <a:endParaRPr lang="en-US" sz="1000" kern="1200" dirty="0">
                        <a:solidFill>
                          <a:schemeClr val="dk1"/>
                        </a:solidFill>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56BB8">
                        <a:tint val="40000"/>
                      </a:srgbClr>
                    </a:solidFill>
                  </a:tcPr>
                </a:tc>
              </a:tr>
            </a:tbl>
          </a:graphicData>
        </a:graphic>
      </p:graphicFrame>
      <p:sp>
        <p:nvSpPr>
          <p:cNvPr id="9" name="TextBox 8"/>
          <p:cNvSpPr txBox="1"/>
          <p:nvPr/>
        </p:nvSpPr>
        <p:spPr>
          <a:xfrm>
            <a:off x="1236018" y="2378985"/>
            <a:ext cx="6748161" cy="1277273"/>
          </a:xfrm>
          <a:prstGeom prst="rect">
            <a:avLst/>
          </a:prstGeom>
          <a:noFill/>
          <a:ln>
            <a:solidFill>
              <a:schemeClr val="tx1"/>
            </a:solidFill>
          </a:ln>
        </p:spPr>
        <p:txBody>
          <a:bodyPr wrap="square" rtlCol="0">
            <a:spAutoFit/>
          </a:bodyPr>
          <a:lstStyle/>
          <a:p>
            <a:pPr defTabSz="457200"/>
            <a:r>
              <a:rPr lang="en-US" sz="1100" b="1" u="sng" dirty="0">
                <a:solidFill>
                  <a:prstClr val="black"/>
                </a:solidFill>
              </a:rPr>
              <a:t>Notes</a:t>
            </a:r>
            <a:r>
              <a:rPr lang="en-US" sz="1100" b="1" u="sng" dirty="0" smtClean="0">
                <a:solidFill>
                  <a:prstClr val="black"/>
                </a:solidFill>
              </a:rPr>
              <a:t>:</a:t>
            </a:r>
          </a:p>
          <a:p>
            <a:pPr defTabSz="457200"/>
            <a:endParaRPr lang="en-US" sz="1100" dirty="0" smtClean="0">
              <a:solidFill>
                <a:prstClr val="black"/>
              </a:solidFill>
            </a:endParaRPr>
          </a:p>
          <a:p>
            <a:pPr defTabSz="457200"/>
            <a:r>
              <a:rPr lang="en-US" sz="1100" dirty="0">
                <a:solidFill>
                  <a:prstClr val="black"/>
                </a:solidFill>
              </a:rPr>
              <a:t>There were no price changes in </a:t>
            </a:r>
            <a:r>
              <a:rPr lang="en-US" sz="1100" dirty="0" smtClean="0">
                <a:solidFill>
                  <a:prstClr val="black"/>
                </a:solidFill>
              </a:rPr>
              <a:t>Q2 2020.</a:t>
            </a:r>
            <a:endParaRPr lang="en-US" sz="1100" dirty="0">
              <a:solidFill>
                <a:prstClr val="black"/>
              </a:solidFill>
            </a:endParaRPr>
          </a:p>
          <a:p>
            <a:pPr defTabSz="457200"/>
            <a:endParaRPr lang="en-US" sz="1100" dirty="0">
              <a:solidFill>
                <a:prstClr val="black"/>
              </a:solidFill>
            </a:endParaRPr>
          </a:p>
          <a:p>
            <a:pPr defTabSz="457200"/>
            <a:r>
              <a:rPr lang="en-US" sz="1100" dirty="0" smtClean="0">
                <a:solidFill>
                  <a:prstClr val="black"/>
                </a:solidFill>
              </a:rPr>
              <a:t>The price changes reported on this slide display the price corrections that have been done after the Settlement Statement has posted for the Operating Day.</a:t>
            </a:r>
          </a:p>
          <a:p>
            <a:pPr defTabSz="457200"/>
            <a:endParaRPr lang="en-US" sz="1100" dirty="0">
              <a:solidFill>
                <a:prstClr val="black"/>
              </a:solidFill>
            </a:endParaRPr>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8.2(2)(c</a:t>
            </a:r>
            <a:r>
              <a:rPr lang="en-US" sz="2000" dirty="0"/>
              <a:t>)(</a:t>
            </a:r>
            <a:r>
              <a:rPr lang="en-US" sz="2000" dirty="0" smtClean="0"/>
              <a:t>iv) </a:t>
            </a:r>
            <a:r>
              <a:rPr lang="en-US" sz="2000" dirty="0"/>
              <a:t>Track number </a:t>
            </a:r>
            <a:r>
              <a:rPr lang="en-US" sz="2000" dirty="0" smtClean="0"/>
              <a:t>of resettlements due to non-price errors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730356520"/>
              </p:ext>
            </p:extLst>
          </p:nvPr>
        </p:nvGraphicFramePr>
        <p:xfrm>
          <a:off x="609600" y="1143001"/>
          <a:ext cx="7924800" cy="1676399"/>
        </p:xfrm>
        <a:graphic>
          <a:graphicData uri="http://schemas.openxmlformats.org/drawingml/2006/table">
            <a:tbl>
              <a:tblPr firstRow="1" firstCol="1" bandRow="1"/>
              <a:tblGrid>
                <a:gridCol w="1066800"/>
                <a:gridCol w="2354426"/>
                <a:gridCol w="2488162"/>
                <a:gridCol w="2015412"/>
              </a:tblGrid>
              <a:tr h="317620">
                <a:tc gridSpan="3">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Reporting Period: </a:t>
                      </a:r>
                      <a:r>
                        <a:rPr lang="en-US" sz="1200" b="1" kern="1200" dirty="0" smtClean="0">
                          <a:solidFill>
                            <a:schemeClr val="bg1"/>
                          </a:solidFill>
                          <a:effectLst/>
                          <a:latin typeface="+mn-lt"/>
                          <a:ea typeface="+mn-ea"/>
                          <a:cs typeface="+mn-cs"/>
                        </a:rPr>
                        <a:t>2020 Q2</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solidFill>
                  </a:tcP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hMerge="1">
                  <a:txBody>
                    <a:bodyPr/>
                    <a:lstStyle/>
                    <a:p>
                      <a:pPr marL="0" marR="0" algn="ctr">
                        <a:spcBef>
                          <a:spcPts val="0"/>
                        </a:spcBef>
                        <a:spcAft>
                          <a:spcPts val="0"/>
                        </a:spcAft>
                      </a:pPr>
                      <a:endParaRPr lang="en-US" sz="1100" dirty="0">
                        <a:effectLst/>
                        <a:latin typeface="Calibri"/>
                        <a:ea typeface="Calibri"/>
                        <a:cs typeface="Times New Roman"/>
                      </a:endParaRPr>
                    </a:p>
                  </a:txBody>
                  <a:tcPr marL="68580" marR="68580" marT="0" marB="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bg1"/>
                        </a:solidFill>
                        <a:effectLst/>
                        <a:latin typeface="+mn-lt"/>
                        <a:ea typeface="+mn-ea"/>
                        <a:cs typeface="+mn-cs"/>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7491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algn="ctr">
                        <a:spcBef>
                          <a:spcPts val="0"/>
                        </a:spcBef>
                        <a:spcAft>
                          <a:spcPts val="0"/>
                        </a:spcAft>
                      </a:pPr>
                      <a:endParaRPr lang="en-US" sz="1200" dirty="0" smtClean="0">
                        <a:effectLst/>
                        <a:latin typeface="+mn-lt"/>
                      </a:endParaRPr>
                    </a:p>
                    <a:p>
                      <a:pPr marL="0" marR="0" algn="ctr">
                        <a:spcBef>
                          <a:spcPts val="0"/>
                        </a:spcBef>
                        <a:spcAft>
                          <a:spcPts val="0"/>
                        </a:spcAft>
                      </a:pPr>
                      <a:r>
                        <a:rPr lang="en-US" sz="1200" dirty="0" smtClean="0">
                          <a:effectLst/>
                          <a:latin typeface="+mn-lt"/>
                        </a:rPr>
                        <a:t>Operating Day Resettled</a:t>
                      </a:r>
                    </a:p>
                    <a:p>
                      <a:pPr marL="0" marR="0" algn="ctr">
                        <a:spcBef>
                          <a:spcPts val="0"/>
                        </a:spcBef>
                        <a:spcAft>
                          <a:spcPts val="0"/>
                        </a:spcAft>
                      </a:pPr>
                      <a:endParaRPr lang="en-US" sz="1050" dirty="0">
                        <a:effectLst/>
                        <a:latin typeface="+mn-lt"/>
                        <a:ea typeface="Calibri"/>
                        <a:cs typeface="Times New Roman"/>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solidFill>
                            <a:schemeClr val="tx1"/>
                          </a:solidFill>
                          <a:effectLst/>
                          <a:latin typeface="+mn-lt"/>
                          <a:ea typeface="+mn-ea"/>
                          <a:cs typeface="+mn-cs"/>
                        </a:rPr>
                        <a:t>R</a:t>
                      </a:r>
                      <a:r>
                        <a:rPr lang="en-US" sz="1200" b="1" baseline="0" dirty="0" smtClean="0">
                          <a:solidFill>
                            <a:schemeClr val="tx1"/>
                          </a:solidFill>
                          <a:effectLst/>
                          <a:latin typeface="+mn-lt"/>
                          <a:ea typeface="+mn-ea"/>
                          <a:cs typeface="+mn-cs"/>
                        </a:rPr>
                        <a:t>eason for Resettlement</a:t>
                      </a:r>
                      <a:endParaRPr lang="en-US" sz="1200" b="1" dirty="0">
                        <a:solidFill>
                          <a:schemeClr val="tx1"/>
                        </a:solidFill>
                        <a:effectLst/>
                        <a:latin typeface="+mn-lt"/>
                        <a:ea typeface="Calibri"/>
                        <a:cs typeface="Times New Roman"/>
                      </a:endParaRP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a:spcBef>
                          <a:spcPts val="0"/>
                        </a:spcBef>
                        <a:spcAft>
                          <a:spcPts val="0"/>
                        </a:spcAft>
                      </a:pPr>
                      <a:r>
                        <a:rPr lang="en-US" sz="1200" b="1" dirty="0" smtClean="0">
                          <a:effectLst/>
                          <a:latin typeface="+mn-lt"/>
                          <a:ea typeface="+mn-ea"/>
                          <a:cs typeface="+mn-cs"/>
                        </a:rPr>
                        <a:t>Affected Charge Types</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a:spcBef>
                          <a:spcPts val="0"/>
                        </a:spcBef>
                        <a:spcAft>
                          <a:spcPts val="0"/>
                        </a:spcAft>
                      </a:pPr>
                      <a:r>
                        <a:rPr lang="en-US" sz="1200" b="1" dirty="0" smtClean="0">
                          <a:effectLst/>
                          <a:latin typeface="+mn-lt"/>
                          <a:ea typeface="Calibri"/>
                          <a:cs typeface="Times New Roman"/>
                        </a:rPr>
                        <a:t>Market</a:t>
                      </a:r>
                      <a:r>
                        <a:rPr lang="en-US" sz="1200" b="1" baseline="0" dirty="0" smtClean="0">
                          <a:effectLst/>
                          <a:latin typeface="+mn-lt"/>
                          <a:ea typeface="Calibri"/>
                          <a:cs typeface="Times New Roman"/>
                        </a:rPr>
                        <a:t> Notice Number</a:t>
                      </a:r>
                      <a:endParaRPr lang="en-US" sz="1200" b="1" dirty="0">
                        <a:effectLst/>
                        <a:latin typeface="+mn-lt"/>
                        <a:ea typeface="Calibri"/>
                        <a:cs typeface="Times New Roman"/>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r h="46723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fontAlgn="b"/>
                      <a:r>
                        <a:rPr lang="en-US" sz="1000" b="1" i="0" u="none" strike="noStrike" dirty="0" smtClean="0">
                          <a:solidFill>
                            <a:schemeClr val="bg1"/>
                          </a:solidFill>
                          <a:effectLst/>
                          <a:latin typeface="+mn-lt"/>
                        </a:rPr>
                        <a:t>08/15/2019</a:t>
                      </a:r>
                      <a:endParaRPr lang="en-US" sz="1000" b="1" i="0" u="none" strike="noStrike" dirty="0">
                        <a:solidFill>
                          <a:schemeClr val="bg1"/>
                        </a:solidFill>
                        <a:effectLst/>
                        <a:latin typeface="+mn-lt"/>
                      </a:endParaRPr>
                    </a:p>
                  </a:txBody>
                  <a:tcPr marL="9525" marR="9525" marT="9525"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100" dirty="0" smtClean="0"/>
                        <a:t>Alternative</a:t>
                      </a:r>
                      <a:r>
                        <a:rPr lang="en-US" sz="1100" baseline="0" dirty="0" smtClean="0"/>
                        <a:t> Dispute Resolution (ADR)</a:t>
                      </a:r>
                      <a:endParaRPr lang="en-US" sz="1100" dirty="0"/>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algn="ctr" defTabSz="457200" rtl="0" eaLnBrk="1" latinLnBrk="0" hangingPunct="1">
                        <a:spcBef>
                          <a:spcPts val="0"/>
                        </a:spcBef>
                        <a:spcAft>
                          <a:spcPts val="0"/>
                        </a:spcAft>
                      </a:pPr>
                      <a:r>
                        <a:rPr lang="en-US" sz="1000" kern="1200" baseline="0" dirty="0" smtClean="0">
                          <a:solidFill>
                            <a:schemeClr val="dk1"/>
                          </a:solidFill>
                          <a:latin typeface="+mn-lt"/>
                          <a:ea typeface="+mn-ea"/>
                          <a:cs typeface="+mn-cs"/>
                        </a:rPr>
                        <a:t>BPDAMT, LABPDAMT</a:t>
                      </a:r>
                      <a:endParaRPr lang="en-US" sz="1000" kern="1200" baseline="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c>
                  <a:txBody>
                    <a:bodyPr/>
                    <a:lstStyle/>
                    <a:p>
                      <a:pPr marL="0" marR="0" algn="ctr" defTabSz="457200" rtl="0" eaLnBrk="1" latinLnBrk="0" hangingPunct="1">
                        <a:spcBef>
                          <a:spcPts val="0"/>
                        </a:spcBef>
                        <a:spcAft>
                          <a:spcPts val="0"/>
                        </a:spcAft>
                      </a:pPr>
                      <a:r>
                        <a:rPr lang="en-US" sz="1000" kern="1200" baseline="0" dirty="0" smtClean="0">
                          <a:solidFill>
                            <a:schemeClr val="dk1"/>
                          </a:solidFill>
                          <a:latin typeface="+mn-lt"/>
                          <a:ea typeface="+mn-ea"/>
                          <a:cs typeface="+mn-cs"/>
                          <a:hlinkClick r:id="rId3"/>
                        </a:rPr>
                        <a:t>M-C041720-02 </a:t>
                      </a:r>
                      <a:endParaRPr lang="en-US" sz="1000" kern="1200" baseline="0" dirty="0">
                        <a:solidFill>
                          <a:schemeClr val="dk1"/>
                        </a:solidFill>
                        <a:latin typeface="+mn-lt"/>
                        <a:ea typeface="+mn-ea"/>
                        <a:cs typeface="+mn-cs"/>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56BB8">
                        <a:tint val="40000"/>
                      </a:srgbClr>
                    </a:solidFill>
                  </a:tcPr>
                </a:tc>
              </a:tr>
            </a:tbl>
          </a:graphicData>
        </a:graphic>
      </p:graphicFrame>
    </p:spTree>
    <p:extLst>
      <p:ext uri="{BB962C8B-B14F-4D97-AF65-F5344CB8AC3E}">
        <p14:creationId xmlns:p14="http://schemas.microsoft.com/office/powerpoint/2010/main" val="3971881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616536775"/>
              </p:ext>
            </p:extLst>
          </p:nvPr>
        </p:nvGraphicFramePr>
        <p:xfrm>
          <a:off x="529989" y="1280614"/>
          <a:ext cx="7928211" cy="3977185"/>
        </p:xfrm>
        <a:graphic>
          <a:graphicData uri="http://schemas.openxmlformats.org/drawingml/2006/table">
            <a:tbl>
              <a:tblPr/>
              <a:tblGrid>
                <a:gridCol w="2702050"/>
                <a:gridCol w="741416"/>
                <a:gridCol w="741416"/>
                <a:gridCol w="1245580"/>
                <a:gridCol w="1245580"/>
                <a:gridCol w="1252169"/>
              </a:tblGrid>
              <a:tr h="460932">
                <a:tc>
                  <a:txBody>
                    <a:bodyPr/>
                    <a:lstStyle/>
                    <a:p>
                      <a:pPr algn="ctr" fontAlgn="ctr"/>
                      <a:r>
                        <a:rPr lang="en-US" sz="1100" b="0" i="0" u="none" strike="noStrike" dirty="0">
                          <a:solidFill>
                            <a:srgbClr val="000000"/>
                          </a:solidFill>
                          <a:effectLst/>
                          <a:latin typeface="Calibri" panose="020F0502020204030204" pitchFamily="34" charset="0"/>
                        </a:rPr>
                        <a:t>YEAR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1100" b="0" i="0" u="none" strike="noStrike">
                          <a:solidFill>
                            <a:srgbClr val="000000"/>
                          </a:solidFill>
                          <a:effectLst/>
                          <a:latin typeface="Calibri" panose="020F0502020204030204" pitchFamily="34" charset="0"/>
                        </a:rPr>
                        <a:t>2020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rowSpan="2" gridSpan="3">
                  <a:txBody>
                    <a:bodyPr/>
                    <a:lstStyle/>
                    <a:p>
                      <a:pPr algn="ctr" fontAlgn="ctr"/>
                      <a:r>
                        <a:rPr lang="en-US" sz="1100" b="0" i="0" u="none" strike="noStrike">
                          <a:solidFill>
                            <a:srgbClr val="000000"/>
                          </a:solidFill>
                          <a:effectLst/>
                          <a:latin typeface="Calibri" panose="020F0502020204030204" pitchFamily="34" charset="0"/>
                        </a:rPr>
                        <a:t>100% of dispute resolutions were timely.</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rowSpan="2" hMerge="1">
                  <a:txBody>
                    <a:bodyPr/>
                    <a:lstStyle/>
                    <a:p>
                      <a:endParaRPr lang="en-US"/>
                    </a:p>
                  </a:txBody>
                  <a:tcPr/>
                </a:tc>
                <a:tc rowSpan="2" hMerge="1">
                  <a:txBody>
                    <a:bodyPr/>
                    <a:lstStyle/>
                    <a:p>
                      <a:endParaRPr lang="en-US"/>
                    </a:p>
                  </a:txBody>
                  <a:tcPr/>
                </a:tc>
              </a:tr>
              <a:tr h="460932">
                <a:tc>
                  <a:txBody>
                    <a:bodyPr/>
                    <a:lstStyle/>
                    <a:p>
                      <a:pPr algn="ctr" fontAlgn="ctr"/>
                      <a:r>
                        <a:rPr lang="en-US" sz="1100" b="0" i="0" u="none" strike="noStrike" dirty="0">
                          <a:solidFill>
                            <a:srgbClr val="000000"/>
                          </a:solidFill>
                          <a:effectLst/>
                          <a:latin typeface="Calibri" panose="020F0502020204030204" pitchFamily="34" charset="0"/>
                        </a:rPr>
                        <a:t>CALENDAR QUARTERS REPORTED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gridSpan="2">
                  <a:txBody>
                    <a:bodyPr/>
                    <a:lstStyle/>
                    <a:p>
                      <a:pPr algn="ctr" fontAlgn="ctr"/>
                      <a:r>
                        <a:rPr lang="en-US" sz="1100" b="0" i="0" u="none" strike="noStrike" dirty="0" smtClean="0">
                          <a:solidFill>
                            <a:srgbClr val="000000"/>
                          </a:solidFill>
                          <a:effectLst/>
                          <a:latin typeface="Calibri" panose="020F0502020204030204" pitchFamily="34" charset="0"/>
                        </a:rPr>
                        <a:t>Q2</a:t>
                      </a: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BC2E6"/>
                    </a:solidFill>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794559">
                <a:tc>
                  <a:txBody>
                    <a:bodyPr/>
                    <a:lstStyle/>
                    <a:p>
                      <a:pPr algn="ctr" fontAlgn="ctr"/>
                      <a:r>
                        <a:rPr lang="en-US" sz="1100" b="0" i="0" u="none" strike="noStrike">
                          <a:solidFill>
                            <a:srgbClr val="000000"/>
                          </a:solidFill>
                          <a:effectLst/>
                          <a:latin typeface="Calibri" panose="020F0502020204030204" pitchFamily="34" charset="0"/>
                        </a:rPr>
                        <a:t>Disputed Charge Sub-Type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Submitted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Resolved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Denied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Granted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c>
                  <a:txBody>
                    <a:bodyPr/>
                    <a:lstStyle/>
                    <a:p>
                      <a:pPr algn="ctr" fontAlgn="ctr"/>
                      <a:r>
                        <a:rPr lang="en-US" sz="1100" b="0" i="0" u="none" strike="noStrike">
                          <a:solidFill>
                            <a:srgbClr val="000000"/>
                          </a:solidFill>
                          <a:effectLst/>
                          <a:latin typeface="Calibri" panose="020F0502020204030204" pitchFamily="34" charset="0"/>
                        </a:rPr>
                        <a:t>Granted with Exceptions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BC2E6"/>
                    </a:solidFill>
                  </a:tcPr>
                </a:tc>
              </a:tr>
              <a:tr h="438983">
                <a:tc>
                  <a:txBody>
                    <a:bodyPr/>
                    <a:lstStyle/>
                    <a:p>
                      <a:pPr algn="ctr" fontAlgn="ctr"/>
                      <a:r>
                        <a:rPr lang="en-US" sz="1100" b="0" i="0" u="none" strike="noStrike">
                          <a:solidFill>
                            <a:srgbClr val="000000"/>
                          </a:solidFill>
                          <a:effectLst/>
                          <a:latin typeface="Calibri" panose="020F0502020204030204" pitchFamily="34" charset="0"/>
                        </a:rPr>
                        <a:t>Ancillary Services-DAM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8983">
                <a:tc>
                  <a:txBody>
                    <a:bodyPr/>
                    <a:lstStyle/>
                    <a:p>
                      <a:pPr algn="ctr" fontAlgn="ctr"/>
                      <a:r>
                        <a:rPr lang="en-US" sz="1100" b="0" i="0" u="none" strike="noStrike" dirty="0">
                          <a:solidFill>
                            <a:srgbClr val="000000"/>
                          </a:solidFill>
                          <a:effectLst/>
                          <a:latin typeface="Calibri" panose="020F0502020204030204" pitchFamily="34" charset="0"/>
                        </a:rPr>
                        <a:t>Congestion Revenue Rights-DAM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932">
                <a:tc>
                  <a:txBody>
                    <a:bodyPr/>
                    <a:lstStyle/>
                    <a:p>
                      <a:pPr algn="ctr" fontAlgn="ctr"/>
                      <a:r>
                        <a:rPr lang="en-US" sz="1100" b="0" i="0" u="none" strike="noStrike" dirty="0">
                          <a:solidFill>
                            <a:srgbClr val="000000"/>
                          </a:solidFill>
                          <a:effectLst/>
                          <a:latin typeface="Calibri" panose="020F0502020204030204" pitchFamily="34" charset="0"/>
                        </a:rPr>
                        <a:t>Energy-RTM</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6</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6</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2</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0932">
                <a:tc>
                  <a:txBody>
                    <a:bodyPr/>
                    <a:lstStyle/>
                    <a:p>
                      <a:pPr algn="ctr" fontAlgn="ctr"/>
                      <a:r>
                        <a:rPr lang="en-US" sz="1100" b="0" i="0" u="none" strike="noStrike" dirty="0">
                          <a:solidFill>
                            <a:srgbClr val="000000"/>
                          </a:solidFill>
                          <a:effectLst/>
                          <a:latin typeface="Calibri" panose="020F0502020204030204" pitchFamily="34" charset="0"/>
                        </a:rPr>
                        <a:t>Make-Whole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932">
                <a:tc>
                  <a:txBody>
                    <a:bodyPr/>
                    <a:lstStyle/>
                    <a:p>
                      <a:pPr algn="ctr" fontAlgn="ctr"/>
                      <a:r>
                        <a:rPr lang="en-US" sz="1100" b="0" i="0" u="none" strike="noStrike" dirty="0">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9</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17</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smtClean="0">
                          <a:solidFill>
                            <a:srgbClr val="000000"/>
                          </a:solidFill>
                          <a:effectLst/>
                          <a:latin typeface="Calibri" panose="020F0502020204030204" pitchFamily="34" charset="0"/>
                        </a:rPr>
                        <a:t>4</a:t>
                      </a:r>
                      <a:endParaRPr lang="en-US" sz="11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a:xfrm>
            <a:off x="381000" y="243682"/>
            <a:ext cx="8458200" cy="1143000"/>
          </a:xfrm>
        </p:spPr>
        <p:txBody>
          <a:bodyPr/>
          <a:lstStyle/>
          <a:p>
            <a:r>
              <a:rPr lang="en-US" sz="2000" dirty="0"/>
              <a:t>8.2(2</a:t>
            </a:r>
            <a:r>
              <a:rPr lang="en-US" sz="2000" dirty="0" smtClean="0"/>
              <a:t>)(</a:t>
            </a:r>
            <a:r>
              <a:rPr lang="en-US" sz="2000" dirty="0"/>
              <a:t>c)(ii) Track number and types of disputes submitted</a:t>
            </a:r>
            <a:br>
              <a:rPr lang="en-US" sz="2000" dirty="0"/>
            </a:br>
            <a:r>
              <a:rPr lang="en-US" sz="2000" dirty="0"/>
              <a:t>8.2(2)(c)(iii) Compliance with timeliness of response to disputes </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3" name="TextBox 2"/>
          <p:cNvSpPr txBox="1"/>
          <p:nvPr/>
        </p:nvSpPr>
        <p:spPr>
          <a:xfrm>
            <a:off x="621093" y="5486400"/>
            <a:ext cx="4876800" cy="707886"/>
          </a:xfrm>
          <a:prstGeom prst="rect">
            <a:avLst/>
          </a:prstGeom>
          <a:noFill/>
        </p:spPr>
        <p:txBody>
          <a:bodyPr wrap="square" rtlCol="0">
            <a:spAutoFit/>
          </a:bodyPr>
          <a:lstStyle/>
          <a:p>
            <a:r>
              <a:rPr lang="en-US" sz="800" dirty="0" smtClean="0"/>
              <a:t>Submitted but not resolved disputes may be:</a:t>
            </a:r>
          </a:p>
          <a:p>
            <a:pPr marL="171450" indent="-171450">
              <a:buFont typeface="Arial" panose="020B0604020202020204" pitchFamily="34" charset="0"/>
              <a:buChar char="•"/>
            </a:pPr>
            <a:r>
              <a:rPr lang="en-US" sz="800" dirty="0" smtClean="0"/>
              <a:t>Not started</a:t>
            </a:r>
          </a:p>
          <a:p>
            <a:pPr marL="171450" indent="-171450">
              <a:buFont typeface="Arial" panose="020B0604020202020204" pitchFamily="34" charset="0"/>
              <a:buChar char="•"/>
            </a:pPr>
            <a:r>
              <a:rPr lang="en-US" sz="800" dirty="0" smtClean="0"/>
              <a:t>Open</a:t>
            </a:r>
          </a:p>
          <a:p>
            <a:pPr marL="171450" indent="-171450">
              <a:buFont typeface="Arial" panose="020B0604020202020204" pitchFamily="34" charset="0"/>
              <a:buChar char="•"/>
            </a:pPr>
            <a:r>
              <a:rPr lang="en-US" sz="800" dirty="0" smtClean="0"/>
              <a:t>Rejected</a:t>
            </a:r>
          </a:p>
          <a:p>
            <a:pPr marL="171450" indent="-171450">
              <a:buFont typeface="Arial" panose="020B0604020202020204" pitchFamily="34" charset="0"/>
              <a:buChar char="•"/>
            </a:pPr>
            <a:r>
              <a:rPr lang="en-US" sz="800" dirty="0" smtClean="0"/>
              <a:t>Withdrawn</a:t>
            </a:r>
          </a:p>
        </p:txBody>
      </p:sp>
    </p:spTree>
    <p:extLst>
      <p:ext uri="{BB962C8B-B14F-4D97-AF65-F5344CB8AC3E}">
        <p14:creationId xmlns:p14="http://schemas.microsoft.com/office/powerpoint/2010/main" val="2804983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3"/>
          <a:srcRect l="4332" r="4348" b="1357"/>
          <a:stretch/>
        </p:blipFill>
        <p:spPr>
          <a:xfrm>
            <a:off x="6858000" y="4054916"/>
            <a:ext cx="1600200" cy="2422084"/>
          </a:xfrm>
          <a:prstGeom prst="rect">
            <a:avLst/>
          </a:prstGeom>
        </p:spPr>
      </p:pic>
      <p:pic>
        <p:nvPicPr>
          <p:cNvPr id="15" name="Picture 14"/>
          <p:cNvPicPr>
            <a:picLocks noChangeAspect="1"/>
          </p:cNvPicPr>
          <p:nvPr/>
        </p:nvPicPr>
        <p:blipFill>
          <a:blip r:embed="rId4"/>
          <a:stretch>
            <a:fillRect/>
          </a:stretch>
        </p:blipFill>
        <p:spPr>
          <a:xfrm>
            <a:off x="20327" y="990600"/>
            <a:ext cx="9085217" cy="2819400"/>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
        <p:nvSpPr>
          <p:cNvPr id="7" name="TextBox 6"/>
          <p:cNvSpPr txBox="1"/>
          <p:nvPr/>
        </p:nvSpPr>
        <p:spPr>
          <a:xfrm>
            <a:off x="533400" y="3914695"/>
            <a:ext cx="3276600" cy="215444"/>
          </a:xfrm>
          <a:prstGeom prst="rect">
            <a:avLst/>
          </a:prstGeom>
          <a:noFill/>
        </p:spPr>
        <p:txBody>
          <a:bodyPr wrap="square" rtlCol="0">
            <a:spAutoFit/>
          </a:bodyPr>
          <a:lstStyle/>
          <a:p>
            <a:r>
              <a:rPr lang="en-US" sz="800" b="1" dirty="0" smtClean="0"/>
              <a:t>NOTE: </a:t>
            </a:r>
            <a:r>
              <a:rPr lang="en-US" sz="800" dirty="0" smtClean="0"/>
              <a:t>ERS </a:t>
            </a:r>
            <a:r>
              <a:rPr lang="en-US" sz="800" dirty="0"/>
              <a:t>Final settlement </a:t>
            </a:r>
            <a:r>
              <a:rPr lang="en-US" sz="800" dirty="0" smtClean="0"/>
              <a:t>OD data </a:t>
            </a:r>
            <a:r>
              <a:rPr lang="en-US" sz="800" dirty="0"/>
              <a:t>is not </a:t>
            </a:r>
            <a:r>
              <a:rPr lang="en-US" sz="800" dirty="0" smtClean="0"/>
              <a:t>represented </a:t>
            </a:r>
            <a:r>
              <a:rPr lang="en-US" sz="800" dirty="0"/>
              <a:t>in graph</a:t>
            </a:r>
            <a:r>
              <a:rPr lang="en-US" sz="800" dirty="0" smtClean="0"/>
              <a:t>.</a:t>
            </a:r>
          </a:p>
        </p:txBody>
      </p:sp>
      <p:sp>
        <p:nvSpPr>
          <p:cNvPr id="8" name="TextBox 7"/>
          <p:cNvSpPr txBox="1"/>
          <p:nvPr/>
        </p:nvSpPr>
        <p:spPr>
          <a:xfrm>
            <a:off x="6019800" y="3810000"/>
            <a:ext cx="2992953" cy="276999"/>
          </a:xfrm>
          <a:prstGeom prst="rect">
            <a:avLst/>
          </a:prstGeom>
          <a:noFill/>
        </p:spPr>
        <p:txBody>
          <a:bodyPr wrap="square" rtlCol="0">
            <a:spAutoFit/>
          </a:bodyPr>
          <a:lstStyle/>
          <a:p>
            <a:pPr algn="ctr"/>
            <a:r>
              <a:rPr lang="en-US" sz="1200" b="1" dirty="0" smtClean="0"/>
              <a:t>Average percent change</a:t>
            </a:r>
            <a:endParaRPr lang="en-US" sz="1200" b="1" dirty="0"/>
          </a:p>
        </p:txBody>
      </p:sp>
      <p:sp>
        <p:nvSpPr>
          <p:cNvPr id="10" name="AutoShape 4" descr="http://127.0.0.1:25434/graphics/plot_zoom_png?width=1143&amp;height=406"/>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 name="AutoShape 10" descr="http://127.0.0.1:37815/graphics/plot_zoom_png?width=1056&amp;height=321"/>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457468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581297" y="685799"/>
            <a:ext cx="3759055" cy="2880059"/>
          </a:xfrm>
          <a:prstGeom prst="rect">
            <a:avLst/>
          </a:prstGeom>
        </p:spPr>
      </p:pic>
      <p:pic>
        <p:nvPicPr>
          <p:cNvPr id="11" name="Picture 10"/>
          <p:cNvPicPr>
            <a:picLocks noChangeAspect="1"/>
          </p:cNvPicPr>
          <p:nvPr/>
        </p:nvPicPr>
        <p:blipFill>
          <a:blip r:embed="rId4"/>
          <a:stretch>
            <a:fillRect/>
          </a:stretch>
        </p:blipFill>
        <p:spPr>
          <a:xfrm>
            <a:off x="609600" y="3582787"/>
            <a:ext cx="3810000" cy="2665614"/>
          </a:xfrm>
          <a:prstGeom prst="rect">
            <a:avLst/>
          </a:prstGeom>
        </p:spPr>
      </p:pic>
      <p:pic>
        <p:nvPicPr>
          <p:cNvPr id="10" name="Picture 9"/>
          <p:cNvPicPr>
            <a:picLocks noChangeAspect="1"/>
          </p:cNvPicPr>
          <p:nvPr/>
        </p:nvPicPr>
        <p:blipFill>
          <a:blip r:embed="rId5"/>
          <a:stretch>
            <a:fillRect/>
          </a:stretch>
        </p:blipFill>
        <p:spPr>
          <a:xfrm>
            <a:off x="4876801" y="3565858"/>
            <a:ext cx="3733486" cy="2682543"/>
          </a:xfrm>
          <a:prstGeom prst="rect">
            <a:avLst/>
          </a:prstGeom>
        </p:spPr>
      </p:pic>
      <p:pic>
        <p:nvPicPr>
          <p:cNvPr id="8" name="Picture 7"/>
          <p:cNvPicPr>
            <a:picLocks noChangeAspect="1"/>
          </p:cNvPicPr>
          <p:nvPr/>
        </p:nvPicPr>
        <p:blipFill>
          <a:blip r:embed="rId6"/>
          <a:stretch>
            <a:fillRect/>
          </a:stretch>
        </p:blipFill>
        <p:spPr>
          <a:xfrm>
            <a:off x="4876800" y="685800"/>
            <a:ext cx="3733486" cy="2880058"/>
          </a:xfrm>
          <a:prstGeom prst="rect">
            <a:avLst/>
          </a:prstGeom>
        </p:spPr>
      </p:pic>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dirty="0"/>
          </a:p>
        </p:txBody>
      </p:sp>
      <p:sp>
        <p:nvSpPr>
          <p:cNvPr id="4" name="AutoShape 2" descr="http://127.0.0.1:25434/graphics/plot_zoom_png?width=528&amp;height=410"/>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4029751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533085" y="685800"/>
            <a:ext cx="3810001" cy="2799728"/>
          </a:xfrm>
          <a:prstGeom prst="rect">
            <a:avLst/>
          </a:prstGeom>
        </p:spPr>
      </p:pic>
      <p:pic>
        <p:nvPicPr>
          <p:cNvPr id="4" name="Picture 3"/>
          <p:cNvPicPr>
            <a:picLocks noChangeAspect="1"/>
          </p:cNvPicPr>
          <p:nvPr/>
        </p:nvPicPr>
        <p:blipFill>
          <a:blip r:embed="rId4"/>
          <a:stretch>
            <a:fillRect/>
          </a:stretch>
        </p:blipFill>
        <p:spPr>
          <a:xfrm>
            <a:off x="4568994" y="3485529"/>
            <a:ext cx="3876143" cy="2839072"/>
          </a:xfrm>
          <a:prstGeom prst="rect">
            <a:avLst/>
          </a:prstGeom>
        </p:spPr>
      </p:pic>
      <p:pic>
        <p:nvPicPr>
          <p:cNvPr id="3" name="Picture 2"/>
          <p:cNvPicPr>
            <a:picLocks noChangeAspect="1"/>
          </p:cNvPicPr>
          <p:nvPr/>
        </p:nvPicPr>
        <p:blipFill>
          <a:blip r:embed="rId5"/>
          <a:stretch>
            <a:fillRect/>
          </a:stretch>
        </p:blipFill>
        <p:spPr>
          <a:xfrm>
            <a:off x="4635137" y="685800"/>
            <a:ext cx="3823063" cy="2799728"/>
          </a:xfrm>
          <a:prstGeom prst="rect">
            <a:avLst/>
          </a:prstGeom>
        </p:spPr>
      </p:pic>
      <p:sp>
        <p:nvSpPr>
          <p:cNvPr id="2" name="Title 1"/>
          <p:cNvSpPr>
            <a:spLocks noGrp="1"/>
          </p:cNvSpPr>
          <p:nvPr>
            <p:ph type="title"/>
          </p:nvPr>
        </p:nvSpPr>
        <p:spPr>
          <a:xfrm>
            <a:off x="381000" y="243682"/>
            <a:ext cx="8458200" cy="442118"/>
          </a:xfrm>
        </p:spPr>
        <p:txBody>
          <a:bodyPr/>
          <a:lstStyle/>
          <a:p>
            <a:r>
              <a:rPr lang="en-US" sz="2000" dirty="0" smtClean="0"/>
              <a:t>8.2(2)(</a:t>
            </a:r>
            <a:r>
              <a:rPr lang="en-US" sz="2000" dirty="0"/>
              <a:t>c)(iv) Other Settlement </a:t>
            </a:r>
            <a:r>
              <a:rPr lang="en-US" sz="2000" dirty="0" smtClean="0"/>
              <a:t>Metrics</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pic>
        <p:nvPicPr>
          <p:cNvPr id="8" name="Picture 7"/>
          <p:cNvPicPr>
            <a:picLocks noChangeAspect="1"/>
          </p:cNvPicPr>
          <p:nvPr/>
        </p:nvPicPr>
        <p:blipFill>
          <a:blip r:embed="rId6"/>
          <a:stretch>
            <a:fillRect/>
          </a:stretch>
        </p:blipFill>
        <p:spPr>
          <a:xfrm>
            <a:off x="533400" y="3472466"/>
            <a:ext cx="3809686" cy="2812792"/>
          </a:xfrm>
          <a:prstGeom prst="rect">
            <a:avLst/>
          </a:prstGeom>
        </p:spPr>
      </p:pic>
    </p:spTree>
    <p:extLst>
      <p:ext uri="{BB962C8B-B14F-4D97-AF65-F5344CB8AC3E}">
        <p14:creationId xmlns:p14="http://schemas.microsoft.com/office/powerpoint/2010/main" val="1729590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dirty="0"/>
          </a:p>
        </p:txBody>
      </p:sp>
      <p:pic>
        <p:nvPicPr>
          <p:cNvPr id="3" name="Picture 2"/>
          <p:cNvPicPr>
            <a:picLocks noChangeAspect="1"/>
          </p:cNvPicPr>
          <p:nvPr/>
        </p:nvPicPr>
        <p:blipFill>
          <a:blip r:embed="rId3"/>
          <a:stretch>
            <a:fillRect/>
          </a:stretch>
        </p:blipFill>
        <p:spPr>
          <a:xfrm>
            <a:off x="838200" y="762000"/>
            <a:ext cx="7360920" cy="5419522"/>
          </a:xfrm>
          <a:prstGeom prst="rect">
            <a:avLst/>
          </a:prstGeom>
        </p:spPr>
      </p:pic>
    </p:spTree>
    <p:extLst>
      <p:ext uri="{BB962C8B-B14F-4D97-AF65-F5344CB8AC3E}">
        <p14:creationId xmlns:p14="http://schemas.microsoft.com/office/powerpoint/2010/main" val="417416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000" dirty="0" smtClean="0"/>
              <a:t>8.2(2)(</a:t>
            </a:r>
            <a:r>
              <a:rPr lang="en-US" sz="2000" dirty="0"/>
              <a:t>c)(v) Availability of ESIID consumption data</a:t>
            </a:r>
            <a:endParaRPr lang="en-US" sz="20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dirty="0"/>
          </a:p>
        </p:txBody>
      </p:sp>
      <p:pic>
        <p:nvPicPr>
          <p:cNvPr id="3" name="Picture 2"/>
          <p:cNvPicPr>
            <a:picLocks noChangeAspect="1"/>
          </p:cNvPicPr>
          <p:nvPr/>
        </p:nvPicPr>
        <p:blipFill>
          <a:blip r:embed="rId3"/>
          <a:stretch>
            <a:fillRect/>
          </a:stretch>
        </p:blipFill>
        <p:spPr>
          <a:xfrm>
            <a:off x="838200" y="762000"/>
            <a:ext cx="7360920" cy="5419523"/>
          </a:xfrm>
          <a:prstGeom prst="rect">
            <a:avLst/>
          </a:prstGeom>
        </p:spPr>
      </p:pic>
    </p:spTree>
    <p:extLst>
      <p:ext uri="{BB962C8B-B14F-4D97-AF65-F5344CB8AC3E}">
        <p14:creationId xmlns:p14="http://schemas.microsoft.com/office/powerpoint/2010/main" val="2714956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microsoft.com/office/2006/documentManagement/types"/>
    <ds:schemaRef ds:uri="c34af464-7aa1-4edd-9be4-83dffc1cb926"/>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26094</TotalTime>
  <Words>1728</Words>
  <Application>Microsoft Office PowerPoint</Application>
  <PresentationFormat>On-screen Show (4:3)</PresentationFormat>
  <Paragraphs>743</Paragraphs>
  <Slides>11</Slides>
  <Notes>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times</vt:lpstr>
      <vt:lpstr>Times New Roman</vt:lpstr>
      <vt:lpstr>1_Custom Design</vt:lpstr>
      <vt:lpstr>Office Theme</vt:lpstr>
      <vt:lpstr>Custom Design</vt:lpstr>
      <vt:lpstr>PowerPoint Presentation</vt:lpstr>
      <vt:lpstr>8.2(2)(c)(i) Track number of price changes</vt:lpstr>
      <vt:lpstr>8.2(2)(c)(iv) Track number of resettlements due to non-price errors</vt:lpstr>
      <vt:lpstr>8.2(2)(c)(ii) Track number and types of disputes submitted 8.2(2)(c)(iii) Compliance with timeliness of response to disputes </vt:lpstr>
      <vt:lpstr>8.2(2)(c)(iv) Other Settlement Metrics</vt:lpstr>
      <vt:lpstr>8.2(2)(c)(iv) Other Settlement Metrics</vt:lpstr>
      <vt:lpstr>8.2(2)(c)(iv) Other Settlement Metrics</vt:lpstr>
      <vt:lpstr>8.2(2)(c)(v) Availability of ESIID consumption data</vt:lpstr>
      <vt:lpstr>8.2(2)(c)(v) Availability of ESIID consumption data</vt:lpstr>
      <vt:lpstr>8.2(2)(g) Net Allocation to Load - Totals and $/MWh </vt:lpstr>
      <vt:lpstr>8.2(2)(g) Net Allocation to Load - Totals and $/MWh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Shanks, Magie</cp:lastModifiedBy>
  <cp:revision>256</cp:revision>
  <cp:lastPrinted>2017-07-14T19:25:35Z</cp:lastPrinted>
  <dcterms:created xsi:type="dcterms:W3CDTF">2016-01-21T15:20:31Z</dcterms:created>
  <dcterms:modified xsi:type="dcterms:W3CDTF">2020-07-21T17:09:10Z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