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10"/>
  </p:notesMasterIdLst>
  <p:handoutMasterIdLst>
    <p:handoutMasterId r:id="rId11"/>
  </p:handoutMasterIdLst>
  <p:sldIdLst>
    <p:sldId id="260" r:id="rId6"/>
    <p:sldId id="263" r:id="rId7"/>
    <p:sldId id="266" r:id="rId8"/>
    <p:sldId id="265" r:id="rId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E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112" d="100"/>
          <a:sy n="112" d="100"/>
        </p:scale>
        <p:origin x="1584" y="11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handoutMaster" Target="handoutMasters/handoutMaster1.xml"/><Relationship Id="rId5" Type="http://schemas.openxmlformats.org/officeDocument/2006/relationships/slideMaster" Target="slideMasters/slideMaster2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7/27/2020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7/27/2020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9322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30594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06158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105561"/>
            <a:ext cx="564603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Unregistered Distributed Generation Report:</a:t>
            </a:r>
          </a:p>
          <a:p>
            <a:r>
              <a:rPr lang="en-US" b="1" dirty="0" smtClean="0"/>
              <a:t>2020 Q2 Update</a:t>
            </a:r>
            <a:endParaRPr lang="en-US" b="1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Resource Adequacy</a:t>
            </a:r>
            <a:endParaRPr lang="en-US" dirty="0"/>
          </a:p>
          <a:p>
            <a:endParaRPr lang="en-US" dirty="0"/>
          </a:p>
          <a:p>
            <a:r>
              <a:rPr lang="en-US" dirty="0" smtClean="0"/>
              <a:t>8/5/2020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2020 Q2 Unregistered Distributed Generation Report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1533995"/>
              </p:ext>
            </p:extLst>
          </p:nvPr>
        </p:nvGraphicFramePr>
        <p:xfrm>
          <a:off x="381003" y="1295400"/>
          <a:ext cx="8458194" cy="4728682"/>
        </p:xfrm>
        <a:graphic>
          <a:graphicData uri="http://schemas.openxmlformats.org/drawingml/2006/table">
            <a:tbl>
              <a:tblPr/>
              <a:tblGrid>
                <a:gridCol w="1447797"/>
                <a:gridCol w="609600"/>
                <a:gridCol w="599361"/>
                <a:gridCol w="609193"/>
                <a:gridCol w="609193"/>
                <a:gridCol w="609193"/>
                <a:gridCol w="609193"/>
                <a:gridCol w="609193"/>
                <a:gridCol w="609193"/>
                <a:gridCol w="609193"/>
                <a:gridCol w="546488"/>
                <a:gridCol w="990597"/>
              </a:tblGrid>
              <a:tr h="368455">
                <a:tc rowSpan="3"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Load Zone</a:t>
                      </a:r>
                    </a:p>
                  </a:txBody>
                  <a:tcPr marL="8048" marR="8048" marT="8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 gridSpan="11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2020</a:t>
                      </a:r>
                      <a:r>
                        <a:rPr lang="en-US" sz="18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Q2 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Distributed Generation Installed Capacity in MW (AC)</a:t>
                      </a:r>
                    </a:p>
                  </a:txBody>
                  <a:tcPr marL="8048" marR="8048" marT="8048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70856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SOLAR</a:t>
                      </a:r>
                    </a:p>
                  </a:txBody>
                  <a:tcPr marL="8048" marR="8048" marT="8048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WIND</a:t>
                      </a:r>
                    </a:p>
                  </a:txBody>
                  <a:tcPr marL="8048" marR="8048" marT="8048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OTHER RENEWABLE</a:t>
                      </a:r>
                    </a:p>
                  </a:txBody>
                  <a:tcPr marL="8048" marR="8048" marT="8048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OTHER NON-RENEWABLE</a:t>
                      </a:r>
                    </a:p>
                  </a:txBody>
                  <a:tcPr marL="8048" marR="8048" marT="8048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TOTAL</a:t>
                      </a:r>
                    </a:p>
                  </a:txBody>
                  <a:tcPr marL="8048" marR="8048" marT="8048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5428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&lt; 50 kW</a:t>
                      </a:r>
                    </a:p>
                  </a:txBody>
                  <a:tcPr marL="8048" marR="8048" marT="8048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≥ 50 kW</a:t>
                      </a:r>
                    </a:p>
                  </a:txBody>
                  <a:tcPr marL="8048" marR="8048" marT="804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&lt; 50 kW</a:t>
                      </a:r>
                    </a:p>
                  </a:txBody>
                  <a:tcPr marL="8048" marR="8048" marT="8048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≥ 50 kW</a:t>
                      </a:r>
                    </a:p>
                  </a:txBody>
                  <a:tcPr marL="8048" marR="8048" marT="804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&lt; 50 kW</a:t>
                      </a:r>
                    </a:p>
                  </a:txBody>
                  <a:tcPr marL="8048" marR="8048" marT="8048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≥ 50 kW</a:t>
                      </a:r>
                    </a:p>
                  </a:txBody>
                  <a:tcPr marL="8048" marR="8048" marT="804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&lt; 50 kW</a:t>
                      </a:r>
                    </a:p>
                  </a:txBody>
                  <a:tcPr marL="8048" marR="8048" marT="8048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≥ 50 kW</a:t>
                      </a:r>
                    </a:p>
                  </a:txBody>
                  <a:tcPr marL="8048" marR="8048" marT="804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&lt; 50 kW</a:t>
                      </a:r>
                    </a:p>
                  </a:txBody>
                  <a:tcPr marL="8048" marR="8048" marT="8048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≥ 50 kW</a:t>
                      </a:r>
                    </a:p>
                  </a:txBody>
                  <a:tcPr marL="8048" marR="8048" marT="804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Combined</a:t>
                      </a:r>
                    </a:p>
                  </a:txBody>
                  <a:tcPr marL="8048" marR="8048" marT="804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</a:tr>
              <a:tr h="35428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LZ_AEN</a:t>
                      </a:r>
                    </a:p>
                  </a:txBody>
                  <a:tcPr marL="8048" marR="8048" marT="8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60.26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22.21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60.26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22.21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82.47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5428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LZ_CPS</a:t>
                      </a:r>
                    </a:p>
                  </a:txBody>
                  <a:tcPr marL="8048" marR="8048" marT="8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144.35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30.98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0.01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1.11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9.80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145.47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40.78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186.25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5428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LZ_HOUSTON</a:t>
                      </a:r>
                    </a:p>
                  </a:txBody>
                  <a:tcPr marL="8048" marR="8048" marT="8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49.51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2.05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0.36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0.11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0.05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3.70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49.92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5.86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55.78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5428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LZ_LCRA</a:t>
                      </a:r>
                    </a:p>
                  </a:txBody>
                  <a:tcPr marL="8048" marR="8048" marT="8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49.00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13.68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0.23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0.14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49.36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13.68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63.04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5428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LZ_NORTH</a:t>
                      </a:r>
                    </a:p>
                  </a:txBody>
                  <a:tcPr marL="8048" marR="8048" marT="8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192.88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22.92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1.83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1.01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0.63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194.71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24.55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219.26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5428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LZ_RAYBN</a:t>
                      </a:r>
                    </a:p>
                  </a:txBody>
                  <a:tcPr marL="8048" marR="8048" marT="8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12.41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2.97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0.25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0.05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12.66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3.02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15.68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5428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LZ_SOUTH</a:t>
                      </a:r>
                    </a:p>
                  </a:txBody>
                  <a:tcPr marL="8048" marR="8048" marT="8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61.39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15.52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0.64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0.25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62.03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15.77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77.80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68455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LZ_WEST</a:t>
                      </a:r>
                    </a:p>
                  </a:txBody>
                  <a:tcPr marL="8048" marR="8048" marT="8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17.99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4.44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0.55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0.25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0.34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18.55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5.03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23.58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68455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TOTAL</a:t>
                      </a:r>
                    </a:p>
                  </a:txBody>
                  <a:tcPr marL="8048" marR="8048" marT="8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587.78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114.77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3.87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1.56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1.11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0.11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0.19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14.46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592.95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kern="120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130.90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723.85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96758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2020 </a:t>
            </a:r>
            <a:r>
              <a:rPr lang="en-US" dirty="0" smtClean="0"/>
              <a:t>Q1 → Q2 </a:t>
            </a:r>
            <a:r>
              <a:rPr lang="en-US" b="1" dirty="0" smtClean="0">
                <a:solidFill>
                  <a:schemeClr val="accent1"/>
                </a:solidFill>
              </a:rPr>
              <a:t>Change 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3910909"/>
              </p:ext>
            </p:extLst>
          </p:nvPr>
        </p:nvGraphicFramePr>
        <p:xfrm>
          <a:off x="381003" y="1295400"/>
          <a:ext cx="8458194" cy="4728682"/>
        </p:xfrm>
        <a:graphic>
          <a:graphicData uri="http://schemas.openxmlformats.org/drawingml/2006/table">
            <a:tbl>
              <a:tblPr/>
              <a:tblGrid>
                <a:gridCol w="1447797"/>
                <a:gridCol w="609600"/>
                <a:gridCol w="599361"/>
                <a:gridCol w="609193"/>
                <a:gridCol w="609193"/>
                <a:gridCol w="609193"/>
                <a:gridCol w="609193"/>
                <a:gridCol w="609193"/>
                <a:gridCol w="609193"/>
                <a:gridCol w="609193"/>
                <a:gridCol w="546488"/>
                <a:gridCol w="990597"/>
              </a:tblGrid>
              <a:tr h="368455">
                <a:tc rowSpan="3"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Load Zone</a:t>
                      </a:r>
                    </a:p>
                  </a:txBody>
                  <a:tcPr marL="8048" marR="8048" marT="8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 gridSpan="11"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2020</a:t>
                      </a:r>
                      <a:r>
                        <a:rPr lang="en-US" sz="16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Q1 → Q2</a:t>
                      </a:r>
                      <a:r>
                        <a:rPr lang="en-US" sz="16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Change in</a:t>
                      </a:r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Distributed Generation Installed Capacity in MW (AC)</a:t>
                      </a:r>
                    </a:p>
                  </a:txBody>
                  <a:tcPr marL="8048" marR="8048" marT="8048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70856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SOLAR</a:t>
                      </a:r>
                    </a:p>
                  </a:txBody>
                  <a:tcPr marL="8048" marR="8048" marT="8048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WIND</a:t>
                      </a:r>
                    </a:p>
                  </a:txBody>
                  <a:tcPr marL="8048" marR="8048" marT="8048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OTHER RENEWABLE</a:t>
                      </a:r>
                    </a:p>
                  </a:txBody>
                  <a:tcPr marL="8048" marR="8048" marT="8048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OTHER NON-RENEWABLE</a:t>
                      </a:r>
                    </a:p>
                  </a:txBody>
                  <a:tcPr marL="8048" marR="8048" marT="8048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TOTAL</a:t>
                      </a:r>
                    </a:p>
                  </a:txBody>
                  <a:tcPr marL="8048" marR="8048" marT="8048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5428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&lt; 50 kW</a:t>
                      </a:r>
                    </a:p>
                  </a:txBody>
                  <a:tcPr marL="8048" marR="8048" marT="8048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≥ 50 kW</a:t>
                      </a:r>
                    </a:p>
                  </a:txBody>
                  <a:tcPr marL="8048" marR="8048" marT="804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&lt; 50 kW</a:t>
                      </a:r>
                    </a:p>
                  </a:txBody>
                  <a:tcPr marL="8048" marR="8048" marT="8048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≥ 50 kW</a:t>
                      </a:r>
                    </a:p>
                  </a:txBody>
                  <a:tcPr marL="8048" marR="8048" marT="804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&lt; 50 kW</a:t>
                      </a:r>
                    </a:p>
                  </a:txBody>
                  <a:tcPr marL="8048" marR="8048" marT="8048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≥ 50 kW</a:t>
                      </a:r>
                    </a:p>
                  </a:txBody>
                  <a:tcPr marL="8048" marR="8048" marT="804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&lt; 50 kW</a:t>
                      </a:r>
                    </a:p>
                  </a:txBody>
                  <a:tcPr marL="8048" marR="8048" marT="8048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≥ 50 kW</a:t>
                      </a:r>
                    </a:p>
                  </a:txBody>
                  <a:tcPr marL="8048" marR="8048" marT="804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&lt; 50 kW</a:t>
                      </a:r>
                    </a:p>
                  </a:txBody>
                  <a:tcPr marL="8048" marR="8048" marT="8048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≥ 50 kW</a:t>
                      </a:r>
                    </a:p>
                  </a:txBody>
                  <a:tcPr marL="8048" marR="8048" marT="804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Combined</a:t>
                      </a:r>
                    </a:p>
                  </a:txBody>
                  <a:tcPr marL="8048" marR="8048" marT="804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</a:tr>
              <a:tr h="35428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LZ_AEN</a:t>
                      </a:r>
                    </a:p>
                  </a:txBody>
                  <a:tcPr marL="8048" marR="8048" marT="8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+2.90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-1.68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+2.90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-1.68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+1.22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5428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LZ_CPS</a:t>
                      </a:r>
                    </a:p>
                  </a:txBody>
                  <a:tcPr marL="8048" marR="8048" marT="8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+7.39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+1.73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+0.27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+3.58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+7.66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+5.31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+12.97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5428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LZ_HOUSTON</a:t>
                      </a:r>
                    </a:p>
                  </a:txBody>
                  <a:tcPr marL="8048" marR="8048" marT="8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+0.69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+0.69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-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+0.69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5428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LZ_LCRA</a:t>
                      </a:r>
                    </a:p>
                  </a:txBody>
                  <a:tcPr marL="8048" marR="8048" marT="8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+5.97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+0.11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+0.01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+0.06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+6.04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+0.11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+6.15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5428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LZ_NORTH</a:t>
                      </a:r>
                    </a:p>
                  </a:txBody>
                  <a:tcPr marL="8048" marR="8048" marT="8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+13.08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+0.78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+13.09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+0.78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+13.87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5428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LZ_RAYBN</a:t>
                      </a:r>
                    </a:p>
                  </a:txBody>
                  <a:tcPr marL="8048" marR="8048" marT="8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+2.99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+0.99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-0.01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+2.98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+0.99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+3.97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5428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LZ_SOUTH</a:t>
                      </a:r>
                    </a:p>
                  </a:txBody>
                  <a:tcPr marL="8048" marR="8048" marT="8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+5.90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+0.05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+5.90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+0.05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+5.96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68455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LZ_WEST</a:t>
                      </a:r>
                    </a:p>
                  </a:txBody>
                  <a:tcPr marL="8048" marR="8048" marT="8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+3.64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+0.02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+3.66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-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+3.66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68455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TOTAL</a:t>
                      </a:r>
                    </a:p>
                  </a:txBody>
                  <a:tcPr marL="8048" marR="8048" marT="8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F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+42.57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+1.99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+0.02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+0.27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+0.06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+3.58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+42.92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+5.57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+48.48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48" marR="8048" marT="8048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80997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6469" y="759341"/>
            <a:ext cx="7007260" cy="509677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Unregistered DG Growth: 2016-Q2* to 2020-Q2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914400" y="5867400"/>
            <a:ext cx="73914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 smtClean="0"/>
              <a:t>* 2016-Q2 was the first report published after implementation of report changes per NPRR794/COPMGR044</a:t>
            </a:r>
          </a:p>
          <a:p>
            <a:r>
              <a:rPr lang="en-US" sz="1100" b="1" dirty="0" smtClean="0"/>
              <a:t>** 2019-Q3 was the first report published after implementation of report changes per NPRR891</a:t>
            </a:r>
            <a:endParaRPr lang="en-US" sz="1100" b="1" dirty="0"/>
          </a:p>
        </p:txBody>
      </p:sp>
      <p:grpSp>
        <p:nvGrpSpPr>
          <p:cNvPr id="6" name="Group 5"/>
          <p:cNvGrpSpPr/>
          <p:nvPr/>
        </p:nvGrpSpPr>
        <p:grpSpPr>
          <a:xfrm>
            <a:off x="4800600" y="2057400"/>
            <a:ext cx="1752600" cy="1383792"/>
            <a:chOff x="4800600" y="2057400"/>
            <a:chExt cx="1752600" cy="1383792"/>
          </a:xfrm>
        </p:grpSpPr>
        <p:sp>
          <p:nvSpPr>
            <p:cNvPr id="5" name="TextBox 4"/>
            <p:cNvSpPr txBox="1"/>
            <p:nvPr/>
          </p:nvSpPr>
          <p:spPr>
            <a:xfrm>
              <a:off x="4800600" y="2295697"/>
              <a:ext cx="1447800" cy="83099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sz="1200" dirty="0" smtClean="0"/>
                <a:t>Large increase due to reporting requirement  change** </a:t>
              </a:r>
              <a:endParaRPr lang="en-US" sz="1200" dirty="0"/>
            </a:p>
          </p:txBody>
        </p:sp>
        <p:sp>
          <p:nvSpPr>
            <p:cNvPr id="8" name="Left Brace 7"/>
            <p:cNvSpPr/>
            <p:nvPr/>
          </p:nvSpPr>
          <p:spPr>
            <a:xfrm>
              <a:off x="6248400" y="2057400"/>
              <a:ext cx="304800" cy="1383792"/>
            </a:xfrm>
            <a:prstGeom prst="leftBrac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771018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http://purl.org/dc/terms/"/>
    <ds:schemaRef ds:uri="http://schemas.openxmlformats.org/package/2006/metadata/core-properties"/>
    <ds:schemaRef ds:uri="http://purl.org/dc/dcmitype/"/>
    <ds:schemaRef ds:uri="c34af464-7aa1-4edd-9be4-83dffc1cb926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2245</TotalTime>
  <Words>445</Words>
  <Application>Microsoft Office PowerPoint</Application>
  <PresentationFormat>On-screen Show (4:3)</PresentationFormat>
  <Paragraphs>272</Paragraphs>
  <Slides>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1_Custom Design</vt:lpstr>
      <vt:lpstr>Office Theme</vt:lpstr>
      <vt:lpstr>PowerPoint Presentation</vt:lpstr>
      <vt:lpstr>2020 Q2 Unregistered Distributed Generation Report</vt:lpstr>
      <vt:lpstr>2020 Q1 → Q2 Change </vt:lpstr>
      <vt:lpstr>Unregistered DG Growth: 2016-Q2* to 2020-Q2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Anderson, Connor</dc:creator>
  <cp:lastModifiedBy>Anderson, Connor</cp:lastModifiedBy>
  <cp:revision>112</cp:revision>
  <cp:lastPrinted>2016-01-21T20:53:15Z</cp:lastPrinted>
  <dcterms:created xsi:type="dcterms:W3CDTF">2016-01-21T15:20:31Z</dcterms:created>
  <dcterms:modified xsi:type="dcterms:W3CDTF">2020-07-27T18:51:06Z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