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3"/>
  </p:notesMasterIdLst>
  <p:handoutMasterIdLst>
    <p:handoutMasterId r:id="rId14"/>
  </p:handoutMasterIdLst>
  <p:sldIdLst>
    <p:sldId id="389" r:id="rId6"/>
    <p:sldId id="381" r:id="rId7"/>
    <p:sldId id="393" r:id="rId8"/>
    <p:sldId id="394" r:id="rId9"/>
    <p:sldId id="397" r:id="rId10"/>
    <p:sldId id="395" r:id="rId11"/>
    <p:sldId id="396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sel, Austin" initials="RA" lastIdx="3" clrIdx="0">
    <p:extLst>
      <p:ext uri="{19B8F6BF-5375-455C-9EA6-DF929625EA0E}">
        <p15:presenceInfo xmlns:p15="http://schemas.microsoft.com/office/powerpoint/2012/main" userId="S-1-5-21-639947351-343809578-3807592339-27551" providerId="AD"/>
      </p:ext>
    </p:extLst>
  </p:cmAuthor>
  <p:cmAuthor id="2" name="Shanks, Magie" initials="SM" lastIdx="12" clrIdx="1">
    <p:extLst>
      <p:ext uri="{19B8F6BF-5375-455C-9EA6-DF929625EA0E}">
        <p15:presenceInfo xmlns:p15="http://schemas.microsoft.com/office/powerpoint/2012/main" userId="S-1-5-21-639947351-343809578-3807592339-42201" providerId="AD"/>
      </p:ext>
    </p:extLst>
  </p:cmAuthor>
  <p:cmAuthor id="3" name="djm" initials="djm" lastIdx="1" clrIdx="2">
    <p:extLst>
      <p:ext uri="{19B8F6BF-5375-455C-9EA6-DF929625EA0E}">
        <p15:presenceInfo xmlns:p15="http://schemas.microsoft.com/office/powerpoint/2012/main" userId="dj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22" d="100"/>
          <a:sy n="122" d="100"/>
        </p:scale>
        <p:origin x="1206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commentAuthors" Target="commentAuthors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0" y="2105561"/>
            <a:ext cx="52578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Factors Influencing Market Clearing Engines Run Times</a:t>
            </a: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ERCOT</a:t>
            </a:r>
          </a:p>
          <a:p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August 3</a:t>
            </a:r>
            <a:r>
              <a:rPr lang="en-US" baseline="30000" dirty="0" smtClean="0">
                <a:solidFill>
                  <a:schemeClr val="tx2"/>
                </a:solidFill>
              </a:rPr>
              <a:t>rd</a:t>
            </a:r>
            <a:r>
              <a:rPr lang="en-US" dirty="0" smtClean="0">
                <a:solidFill>
                  <a:schemeClr val="tx2"/>
                </a:solidFill>
              </a:rPr>
              <a:t> , 2020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7949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85800"/>
            <a:ext cx="8534400" cy="4671221"/>
          </a:xfrm>
        </p:spPr>
        <p:txBody>
          <a:bodyPr/>
          <a:lstStyle/>
          <a:p>
            <a:r>
              <a:rPr lang="en-US" sz="1600" dirty="0" smtClean="0"/>
              <a:t>Allotted Time</a:t>
            </a:r>
          </a:p>
          <a:p>
            <a:pPr lvl="1"/>
            <a:r>
              <a:rPr lang="en-US" sz="1400" dirty="0" smtClean="0"/>
              <a:t>Long-Term Auction : Two weeks</a:t>
            </a:r>
          </a:p>
          <a:p>
            <a:pPr lvl="1"/>
            <a:r>
              <a:rPr lang="en-US" sz="1400" dirty="0" smtClean="0"/>
              <a:t>Short-Term Auction : One week</a:t>
            </a:r>
          </a:p>
          <a:p>
            <a:endParaRPr lang="en-US" sz="1600" dirty="0" smtClean="0"/>
          </a:p>
          <a:p>
            <a:r>
              <a:rPr lang="en-US" sz="1600" dirty="0" smtClean="0"/>
              <a:t>Factors that can lead to long run times</a:t>
            </a:r>
          </a:p>
          <a:p>
            <a:pPr lvl="1"/>
            <a:r>
              <a:rPr lang="en-US" sz="1400" dirty="0" smtClean="0"/>
              <a:t>Large volume of CRR Option Bids</a:t>
            </a:r>
          </a:p>
          <a:p>
            <a:pPr lvl="1"/>
            <a:r>
              <a:rPr lang="en-US" sz="1400" dirty="0" smtClean="0"/>
              <a:t>Large number of modeled transmission constraints</a:t>
            </a:r>
          </a:p>
          <a:p>
            <a:pPr lvl="1"/>
            <a:r>
              <a:rPr lang="en-US" sz="1400" dirty="0" smtClean="0"/>
              <a:t>Large overall number of CRR Bids/Offers and existing Baseload</a:t>
            </a:r>
          </a:p>
          <a:p>
            <a:pPr lvl="1"/>
            <a:r>
              <a:rPr lang="en-US" sz="1400" dirty="0" smtClean="0"/>
              <a:t>Phase Shifter Optimization (potential – upcoming delivery)</a:t>
            </a:r>
          </a:p>
          <a:p>
            <a:endParaRPr lang="en-US" sz="1600" dirty="0" smtClean="0"/>
          </a:p>
          <a:p>
            <a:r>
              <a:rPr lang="en-US" sz="1600" dirty="0" smtClean="0"/>
              <a:t>Increase in number of Settlement Points can lead to long run times</a:t>
            </a:r>
          </a:p>
          <a:p>
            <a:pPr lvl="1"/>
            <a:r>
              <a:rPr lang="en-US" sz="1400" dirty="0" smtClean="0"/>
              <a:t>Potential increase in overall number of CRRs submitted , especially if it causes increase in submitted CRR Option Bids</a:t>
            </a:r>
          </a:p>
          <a:p>
            <a:pPr lvl="1"/>
            <a:r>
              <a:rPr lang="en-US" sz="1400" dirty="0" smtClean="0"/>
              <a:t>Potential increase in modeled transmission constraints</a:t>
            </a:r>
          </a:p>
          <a:p>
            <a:endParaRPr lang="en-US" sz="1600" dirty="0" smtClean="0"/>
          </a:p>
          <a:p>
            <a:r>
              <a:rPr lang="en-US" sz="1600" dirty="0" smtClean="0"/>
              <a:t>Need to factor potential time for:</a:t>
            </a:r>
          </a:p>
          <a:p>
            <a:pPr lvl="1"/>
            <a:r>
              <a:rPr lang="en-US" sz="1400" dirty="0" smtClean="0"/>
              <a:t>Delay in start of auction process</a:t>
            </a:r>
          </a:p>
          <a:p>
            <a:pPr lvl="1"/>
            <a:r>
              <a:rPr lang="en-US" sz="1400" dirty="0" smtClean="0"/>
              <a:t>Encountering error, fixing it, and then restarting auction process</a:t>
            </a:r>
          </a:p>
          <a:p>
            <a:pPr lvl="1"/>
            <a:r>
              <a:rPr lang="en-US" sz="1400" dirty="0"/>
              <a:t>Results verification</a:t>
            </a:r>
          </a:p>
          <a:p>
            <a:pPr lvl="2"/>
            <a:r>
              <a:rPr lang="en-US" sz="1200" dirty="0" smtClean="0"/>
              <a:t>Can sometimes lead to restarting </a:t>
            </a:r>
            <a:r>
              <a:rPr lang="en-US" sz="1200" dirty="0" smtClean="0"/>
              <a:t>auction </a:t>
            </a:r>
            <a:r>
              <a:rPr lang="en-US" sz="1200" dirty="0" smtClean="0"/>
              <a:t>process </a:t>
            </a:r>
            <a:r>
              <a:rPr lang="en-US" sz="1200" smtClean="0"/>
              <a:t>- example </a:t>
            </a:r>
            <a:r>
              <a:rPr lang="en-US" sz="1200" dirty="0" smtClean="0"/>
              <a:t>Counterparty credit issues from </a:t>
            </a:r>
            <a:r>
              <a:rPr lang="en-US" sz="1200" dirty="0" smtClean="0"/>
              <a:t>CMM</a:t>
            </a:r>
            <a:endParaRPr lang="en-US" sz="1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448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785446"/>
            <a:ext cx="8534400" cy="4671221"/>
          </a:xfrm>
        </p:spPr>
        <p:txBody>
          <a:bodyPr/>
          <a:lstStyle/>
          <a:p>
            <a:r>
              <a:rPr lang="en-US" sz="2000" dirty="0"/>
              <a:t>Allotted Time</a:t>
            </a:r>
            <a:endParaRPr lang="en-US" sz="2000" dirty="0" smtClean="0"/>
          </a:p>
          <a:p>
            <a:pPr lvl="1"/>
            <a:r>
              <a:rPr lang="en-US" sz="1800" dirty="0" smtClean="0"/>
              <a:t>3 ½ Hours (10AM-1:30pm)</a:t>
            </a:r>
          </a:p>
          <a:p>
            <a:endParaRPr lang="en-US" sz="2000" dirty="0"/>
          </a:p>
          <a:p>
            <a:r>
              <a:rPr lang="en-US" sz="2000" dirty="0" smtClean="0"/>
              <a:t>Security Constrained Unit Commitment &amp; Dispatch</a:t>
            </a:r>
          </a:p>
          <a:p>
            <a:pPr lvl="1"/>
            <a:r>
              <a:rPr lang="en-US" sz="1800" dirty="0" smtClean="0"/>
              <a:t>Iteration between </a:t>
            </a:r>
            <a:r>
              <a:rPr lang="en-US" sz="1800" u="sng" dirty="0" smtClean="0"/>
              <a:t>optimization engine </a:t>
            </a:r>
            <a:r>
              <a:rPr lang="en-US" sz="1800" u="sng" dirty="0"/>
              <a:t>(MIP &amp; </a:t>
            </a:r>
            <a:r>
              <a:rPr lang="en-US" sz="1800" u="sng" dirty="0" smtClean="0"/>
              <a:t>QP)</a:t>
            </a:r>
            <a:r>
              <a:rPr lang="en-US" sz="1800" dirty="0" smtClean="0"/>
              <a:t> that commits/dispatches Resources and </a:t>
            </a:r>
            <a:r>
              <a:rPr lang="en-US" sz="1800" u="sng" dirty="0"/>
              <a:t>n</a:t>
            </a:r>
            <a:r>
              <a:rPr lang="en-US" sz="1800" u="sng" dirty="0" smtClean="0"/>
              <a:t>etwork analysis </a:t>
            </a:r>
            <a:r>
              <a:rPr lang="en-US" sz="1800" dirty="0" smtClean="0"/>
              <a:t>that determines transmission feasibility of commitment/dispatch and supplies transmission constrains to the optimization engine</a:t>
            </a:r>
          </a:p>
          <a:p>
            <a:r>
              <a:rPr lang="en-US" sz="2000" dirty="0"/>
              <a:t>Factors that can lead to long run times</a:t>
            </a:r>
          </a:p>
          <a:p>
            <a:pPr lvl="1"/>
            <a:r>
              <a:rPr lang="en-US" sz="1800" dirty="0" smtClean="0"/>
              <a:t>Large volume of variables – both continuous and integer variables</a:t>
            </a:r>
          </a:p>
          <a:p>
            <a:pPr lvl="2"/>
            <a:r>
              <a:rPr lang="en-US" sz="1600" dirty="0" smtClean="0"/>
              <a:t>More Integer variables can exponentially increase run-time</a:t>
            </a:r>
          </a:p>
          <a:p>
            <a:pPr lvl="2"/>
            <a:r>
              <a:rPr lang="en-US" sz="1600" dirty="0" smtClean="0"/>
              <a:t>Currently experiencing performance issues when volume of PTP submissions exceed 170,000</a:t>
            </a:r>
          </a:p>
          <a:p>
            <a:pPr lvl="1"/>
            <a:r>
              <a:rPr lang="en-US" sz="1800" dirty="0" smtClean="0"/>
              <a:t>Large number of modeled transmission constraints.</a:t>
            </a:r>
          </a:p>
          <a:p>
            <a:pPr lvl="1"/>
            <a:r>
              <a:rPr lang="en-US" sz="1800" dirty="0" smtClean="0"/>
              <a:t>Large number of Temporal Constraints</a:t>
            </a:r>
          </a:p>
          <a:p>
            <a:pPr lvl="1"/>
            <a:r>
              <a:rPr lang="en-US" sz="1800" dirty="0" smtClean="0"/>
              <a:t>Large number of Transmission Outages, typically in shoulder months that can lead to more transmission constraints</a:t>
            </a:r>
          </a:p>
          <a:p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186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785446"/>
            <a:ext cx="8534400" cy="4671221"/>
          </a:xfrm>
        </p:spPr>
        <p:txBody>
          <a:bodyPr/>
          <a:lstStyle/>
          <a:p>
            <a:r>
              <a:rPr lang="en-US" sz="2000" dirty="0" smtClean="0"/>
              <a:t>Increase in number of Settlement Points can lead to long run times</a:t>
            </a:r>
          </a:p>
          <a:p>
            <a:pPr lvl="1"/>
            <a:r>
              <a:rPr lang="en-US" sz="1800" dirty="0" smtClean="0"/>
              <a:t>Potential increase in overall number of PTP submitted as the available paths increase or increase in DAM Energy Only Offer/Bids</a:t>
            </a:r>
          </a:p>
          <a:p>
            <a:pPr lvl="1"/>
            <a:r>
              <a:rPr lang="en-US" sz="1800" dirty="0" smtClean="0"/>
              <a:t>Potential increase in modeled transmission constraints</a:t>
            </a:r>
          </a:p>
          <a:p>
            <a:r>
              <a:rPr lang="en-US" sz="2000" dirty="0" smtClean="0"/>
              <a:t>Need to factor potential time for:</a:t>
            </a:r>
          </a:p>
          <a:p>
            <a:pPr lvl="1"/>
            <a:r>
              <a:rPr lang="en-US" sz="1800" dirty="0" smtClean="0"/>
              <a:t>Delay in start of DAM</a:t>
            </a:r>
          </a:p>
          <a:p>
            <a:pPr lvl="1"/>
            <a:r>
              <a:rPr lang="en-US" sz="1800" dirty="0" smtClean="0"/>
              <a:t>Encountering error, fixing it, and then restarting DAM</a:t>
            </a: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243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1027" name="Picture 3" descr="image00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2385" y="165185"/>
            <a:ext cx="6172200" cy="45592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269008"/>
              </p:ext>
            </p:extLst>
          </p:nvPr>
        </p:nvGraphicFramePr>
        <p:xfrm>
          <a:off x="511909" y="4722446"/>
          <a:ext cx="8305799" cy="1752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2286"/>
                <a:gridCol w="584572"/>
                <a:gridCol w="7428941"/>
              </a:tblGrid>
              <a:tr h="271693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 dirty="0">
                          <a:effectLst/>
                        </a:rPr>
                        <a:t>Key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7" marR="5507" marT="550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OD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7" marR="5507" marT="550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</a:rPr>
                        <a:t>Description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7" marR="5507" marT="5507" marB="0" anchor="ctr"/>
                </a:tc>
              </a:tr>
              <a:tr h="530445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7" marR="5507" marT="550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 dirty="0">
                          <a:effectLst/>
                        </a:rPr>
                        <a:t>3/24/2020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7" marR="5507" marT="550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</a:rPr>
                        <a:t>Numerous variables increased constraints and caused very slow processing. DAM was restarted so that constraints could be added to </a:t>
                      </a:r>
                      <a:r>
                        <a:rPr lang="en-US" sz="1000" u="none" strike="noStrike" dirty="0" err="1">
                          <a:effectLst/>
                        </a:rPr>
                        <a:t>watchlist</a:t>
                      </a:r>
                      <a:r>
                        <a:rPr lang="en-US" sz="1000" u="none" strike="noStrike" dirty="0">
                          <a:effectLst/>
                        </a:rPr>
                        <a:t>. An issue with a </a:t>
                      </a:r>
                      <a:r>
                        <a:rPr lang="en-US" sz="1000" u="none" strike="noStrike" dirty="0" smtClean="0">
                          <a:effectLst/>
                        </a:rPr>
                        <a:t>NCLR </a:t>
                      </a:r>
                      <a:r>
                        <a:rPr lang="en-US" sz="1000" u="none" strike="noStrike" dirty="0">
                          <a:effectLst/>
                        </a:rPr>
                        <a:t>being incorrectly awarded was  discovered and fixed. 185,187 PTP/CRR </a:t>
                      </a:r>
                      <a:r>
                        <a:rPr lang="en-US" sz="1000" u="none" strike="noStrike" dirty="0" smtClean="0">
                          <a:effectLst/>
                        </a:rPr>
                        <a:t>interval </a:t>
                      </a:r>
                      <a:r>
                        <a:rPr lang="en-US" sz="1000" u="none" strike="noStrike" dirty="0">
                          <a:effectLst/>
                        </a:rPr>
                        <a:t>records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7" marR="5507" marT="5507" marB="0" anchor="ctr"/>
                </a:tc>
              </a:tr>
              <a:tr h="407076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7" marR="5507" marT="550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7/13/2020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7" marR="5507" marT="550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</a:rPr>
                        <a:t>Numerous constraints caused very slow processing and constraint limit was reached. DAM was restarted so that constraints could be added to </a:t>
                      </a:r>
                      <a:r>
                        <a:rPr lang="en-US" sz="1000" u="none" strike="noStrike" dirty="0" err="1">
                          <a:effectLst/>
                        </a:rPr>
                        <a:t>watchlist</a:t>
                      </a:r>
                      <a:r>
                        <a:rPr lang="en-US" sz="1000" u="none" strike="noStrike" dirty="0">
                          <a:effectLst/>
                        </a:rPr>
                        <a:t>. 189,045 PTP/CRR </a:t>
                      </a:r>
                      <a:r>
                        <a:rPr lang="en-US" sz="1000" u="none" strike="noStrike" dirty="0" smtClean="0">
                          <a:effectLst/>
                        </a:rPr>
                        <a:t>interval </a:t>
                      </a:r>
                      <a:r>
                        <a:rPr lang="en-US" sz="1000" u="none" strike="noStrike" dirty="0">
                          <a:effectLst/>
                        </a:rPr>
                        <a:t>records. $1.1B objective function.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7" marR="5507" marT="5507" marB="0" anchor="ctr"/>
                </a:tc>
              </a:tr>
              <a:tr h="271693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7" marR="5507" marT="550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>
                          <a:effectLst/>
                        </a:rPr>
                        <a:t>2/5/2020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7" marR="5507" marT="550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</a:rPr>
                        <a:t>Long solution time. 10 iterations. 170,592 PTP/CRR </a:t>
                      </a:r>
                      <a:r>
                        <a:rPr lang="en-US" sz="1000" u="none" strike="noStrike" dirty="0" smtClean="0">
                          <a:effectLst/>
                        </a:rPr>
                        <a:t>interval </a:t>
                      </a:r>
                      <a:r>
                        <a:rPr lang="en-US" sz="1000" u="none" strike="noStrike" dirty="0">
                          <a:effectLst/>
                        </a:rPr>
                        <a:t>records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7" marR="5507" marT="5507" marB="0" anchor="ctr"/>
                </a:tc>
              </a:tr>
              <a:tr h="271693"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 dirty="0">
                          <a:effectLst/>
                        </a:rPr>
                        <a:t>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7" marR="5507" marT="550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000" u="none" strike="noStrike" dirty="0">
                          <a:effectLst/>
                        </a:rPr>
                        <a:t>5/1/2020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7" marR="5507" marT="5507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</a:rPr>
                        <a:t>Long solution time. 176,200 PTP/CRR </a:t>
                      </a:r>
                      <a:r>
                        <a:rPr lang="en-US" sz="1000" u="none" strike="noStrike" dirty="0" smtClean="0">
                          <a:effectLst/>
                        </a:rPr>
                        <a:t>interval </a:t>
                      </a:r>
                      <a:r>
                        <a:rPr lang="en-US" sz="1000" u="none" strike="noStrike" dirty="0">
                          <a:effectLst/>
                        </a:rPr>
                        <a:t>records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7" marR="5507" marT="5507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31633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HRUC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785446"/>
            <a:ext cx="8534400" cy="4671221"/>
          </a:xfrm>
        </p:spPr>
        <p:txBody>
          <a:bodyPr/>
          <a:lstStyle/>
          <a:p>
            <a:r>
              <a:rPr lang="en-US" sz="2000" dirty="0"/>
              <a:t>Allotted Time</a:t>
            </a:r>
            <a:endParaRPr lang="en-US" sz="2000" dirty="0" smtClean="0"/>
          </a:p>
          <a:p>
            <a:pPr lvl="1"/>
            <a:r>
              <a:rPr lang="en-US" sz="1800" dirty="0" smtClean="0"/>
              <a:t>30 minutes maximum. ERCOT Operator needs sufficient time to review HRUC results.</a:t>
            </a:r>
          </a:p>
          <a:p>
            <a:r>
              <a:rPr lang="en-US" sz="2000" dirty="0" smtClean="0"/>
              <a:t>Security Constrained Unit Commitment &amp; Dispatch</a:t>
            </a:r>
          </a:p>
          <a:p>
            <a:pPr lvl="1"/>
            <a:r>
              <a:rPr lang="en-US" sz="1800" dirty="0" smtClean="0"/>
              <a:t>Iteration between </a:t>
            </a:r>
            <a:r>
              <a:rPr lang="en-US" sz="1800" u="sng" dirty="0" smtClean="0"/>
              <a:t>optimization engine </a:t>
            </a:r>
            <a:r>
              <a:rPr lang="en-US" sz="1800" u="sng" dirty="0"/>
              <a:t>(MIP &amp; QP)</a:t>
            </a:r>
            <a:r>
              <a:rPr lang="en-US" sz="1800" dirty="0"/>
              <a:t> </a:t>
            </a:r>
            <a:r>
              <a:rPr lang="en-US" sz="1800" dirty="0" smtClean="0"/>
              <a:t>that commits/dispatches Resources and </a:t>
            </a:r>
            <a:r>
              <a:rPr lang="en-US" sz="1800" u="sng" dirty="0"/>
              <a:t>n</a:t>
            </a:r>
            <a:r>
              <a:rPr lang="en-US" sz="1800" u="sng" dirty="0" smtClean="0"/>
              <a:t>etwork analysis </a:t>
            </a:r>
            <a:r>
              <a:rPr lang="en-US" sz="1800" dirty="0" smtClean="0"/>
              <a:t>that determines transmission feasibility of commitment/dispatch and supplies transmission constrains to the optimization engine</a:t>
            </a:r>
          </a:p>
          <a:p>
            <a:pPr lvl="1"/>
            <a:r>
              <a:rPr lang="en-US" sz="1800" dirty="0" smtClean="0"/>
              <a:t>RUC deals with physical Resources so number of variables less than DAM</a:t>
            </a:r>
          </a:p>
          <a:p>
            <a:pPr lvl="1"/>
            <a:r>
              <a:rPr lang="en-US" sz="1800" dirty="0" smtClean="0"/>
              <a:t>Run time allocated, is however, a lot less (30 minutes)</a:t>
            </a:r>
          </a:p>
          <a:p>
            <a:r>
              <a:rPr lang="en-US" sz="2000" dirty="0"/>
              <a:t>Factors that can lead to long run times</a:t>
            </a:r>
          </a:p>
          <a:p>
            <a:pPr lvl="1"/>
            <a:r>
              <a:rPr lang="en-US" sz="1800" dirty="0" smtClean="0"/>
              <a:t>Large volume of variables – both continuous and integer variables</a:t>
            </a:r>
          </a:p>
          <a:p>
            <a:pPr lvl="2"/>
            <a:r>
              <a:rPr lang="en-US" sz="1600" dirty="0" smtClean="0"/>
              <a:t>More Integer variables can exponentially increase run-time</a:t>
            </a:r>
          </a:p>
          <a:p>
            <a:pPr lvl="1"/>
            <a:r>
              <a:rPr lang="en-US" sz="1800" dirty="0" smtClean="0"/>
              <a:t>Large number of modeled transmission constraints.</a:t>
            </a:r>
          </a:p>
          <a:p>
            <a:pPr lvl="1"/>
            <a:r>
              <a:rPr lang="en-US" sz="1800" dirty="0" smtClean="0"/>
              <a:t>Large number of Temporal Constraints</a:t>
            </a:r>
          </a:p>
          <a:p>
            <a:r>
              <a:rPr lang="en-US" sz="2000" dirty="0"/>
              <a:t>Increase in number of Settlement </a:t>
            </a:r>
            <a:r>
              <a:rPr lang="en-US" sz="2000" dirty="0" smtClean="0"/>
              <a:t>Points (actually Resources) </a:t>
            </a:r>
            <a:r>
              <a:rPr lang="en-US" sz="2000" dirty="0"/>
              <a:t>can lead to long run </a:t>
            </a:r>
            <a:r>
              <a:rPr lang="en-US" sz="2000" dirty="0" smtClean="0"/>
              <a:t>times if it impacts any of the factors described above</a:t>
            </a:r>
          </a:p>
          <a:p>
            <a:endParaRPr lang="en-US" sz="2000" dirty="0"/>
          </a:p>
          <a:p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131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785446"/>
            <a:ext cx="8534400" cy="4671221"/>
          </a:xfrm>
        </p:spPr>
        <p:txBody>
          <a:bodyPr/>
          <a:lstStyle/>
          <a:p>
            <a:r>
              <a:rPr lang="en-US" sz="2000" dirty="0"/>
              <a:t>Allotted Time</a:t>
            </a:r>
            <a:endParaRPr lang="en-US" sz="2000" dirty="0" smtClean="0"/>
          </a:p>
          <a:p>
            <a:pPr lvl="1"/>
            <a:r>
              <a:rPr lang="en-US" sz="1800" dirty="0" smtClean="0"/>
              <a:t>20-30 seconds. On the average, end to end is less than 20 seconds</a:t>
            </a:r>
          </a:p>
          <a:p>
            <a:endParaRPr lang="en-US" sz="1800" dirty="0" smtClean="0"/>
          </a:p>
          <a:p>
            <a:r>
              <a:rPr lang="en-US" sz="2000" dirty="0"/>
              <a:t>Factors that can lead to long run times</a:t>
            </a:r>
          </a:p>
          <a:p>
            <a:pPr lvl="1"/>
            <a:r>
              <a:rPr lang="en-US" sz="1800" dirty="0" smtClean="0"/>
              <a:t>Large volume of variables –here only dealing with continuous variables</a:t>
            </a:r>
          </a:p>
          <a:p>
            <a:pPr lvl="1"/>
            <a:r>
              <a:rPr lang="en-US" sz="1800" dirty="0" smtClean="0"/>
              <a:t>Large number of modeled transmission constraints.</a:t>
            </a:r>
          </a:p>
          <a:p>
            <a:endParaRPr lang="en-US" sz="2000" dirty="0" smtClean="0"/>
          </a:p>
          <a:p>
            <a:r>
              <a:rPr lang="en-US" sz="2000" dirty="0" smtClean="0"/>
              <a:t>Increase </a:t>
            </a:r>
            <a:r>
              <a:rPr lang="en-US" sz="2000" dirty="0"/>
              <a:t>in number of Settlement Points (actually Resources) can lead to long run </a:t>
            </a:r>
            <a:r>
              <a:rPr lang="en-US" sz="2000" dirty="0" smtClean="0"/>
              <a:t>times if it impacts any of the factors described above</a:t>
            </a:r>
          </a:p>
          <a:p>
            <a:endParaRPr lang="en-US" sz="2000" dirty="0"/>
          </a:p>
          <a:p>
            <a:r>
              <a:rPr lang="en-US" sz="2000" dirty="0" smtClean="0"/>
              <a:t>As of today, no performance issues</a:t>
            </a:r>
            <a:endParaRPr lang="en-US" sz="2000" dirty="0"/>
          </a:p>
          <a:p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131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3A2377AB110F42B7B372FB8EF4570B" ma:contentTypeVersion="0" ma:contentTypeDescription="Create a new document." ma:contentTypeScope="" ma:versionID="673c3b80bdd78f53d029ffa560b18dd8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5AA4E5E-DB2E-492C-B7A4-7EF6AFCA48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17587</TotalTime>
  <Words>636</Words>
  <Application>Microsoft Office PowerPoint</Application>
  <PresentationFormat>On-screen Show (4:3)</PresentationFormat>
  <Paragraphs>92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1_Custom Design</vt:lpstr>
      <vt:lpstr>Office Theme</vt:lpstr>
      <vt:lpstr>PowerPoint Presentation</vt:lpstr>
      <vt:lpstr>CRR</vt:lpstr>
      <vt:lpstr>DAM</vt:lpstr>
      <vt:lpstr>DAM</vt:lpstr>
      <vt:lpstr>DAM</vt:lpstr>
      <vt:lpstr>HRUC</vt:lpstr>
      <vt:lpstr>SCED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Moorty, Sai</cp:lastModifiedBy>
  <cp:revision>335</cp:revision>
  <cp:lastPrinted>2016-01-21T20:53:15Z</cp:lastPrinted>
  <dcterms:created xsi:type="dcterms:W3CDTF">2016-01-21T15:20:31Z</dcterms:created>
  <dcterms:modified xsi:type="dcterms:W3CDTF">2020-07-27T20:05:08Z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0x010100E63A2377AB110F42B7B372FB8EF4570B</vt:lpwstr>
  </property>
</Properties>
</file>